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4"/>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Lst>
  <p:sldSz cy="6858000" cx="9144000"/>
  <p:notesSz cx="7315200" cy="9601200"/>
  <p:embeddedFontLst>
    <p:embeddedFont>
      <p:font typeface="PT Sans"/>
      <p:regular r:id="rId204"/>
      <p:bold r:id="rId205"/>
      <p:italic r:id="rId206"/>
      <p:boldItalic r:id="rId2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2AA8D0-B048-4F6C-B26E-019EFC800C24}">
  <a:tblStyle styleId="{652AA8D0-B048-4F6C-B26E-019EFC800C2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font" Target="fonts/PTSans-italic.fntdata"/><Relationship Id="rId205" Type="http://schemas.openxmlformats.org/officeDocument/2006/relationships/font" Target="fonts/PTSans-bold.fntdata"/><Relationship Id="rId204" Type="http://schemas.openxmlformats.org/officeDocument/2006/relationships/font" Target="fonts/PTSans-regular.fntdata"/><Relationship Id="rId203" Type="http://schemas.openxmlformats.org/officeDocument/2006/relationships/slide" Target="slides/slide197.xml"/><Relationship Id="rId207" Type="http://schemas.openxmlformats.org/officeDocument/2006/relationships/font" Target="fonts/PTSans-boldItalic.fntdata"/><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l">
              <a:lnSpc>
                <a:spcPct val="100000"/>
              </a:lnSpc>
              <a:spcBef>
                <a:spcPts val="0"/>
              </a:spcBef>
              <a:spcAft>
                <a:spcPts val="0"/>
              </a:spcAft>
              <a:buNone/>
            </a:pPr>
            <a:fld id="{00000000-1234-1234-1234-123412341234}" type="slidenum">
              <a:rPr b="0" i="0" lang="en-US" sz="2400" u="none" cap="none" strike="noStrike">
                <a:solidFill>
                  <a:srgbClr val="000000"/>
                </a:solidFill>
                <a:latin typeface="Times New Roman"/>
                <a:ea typeface="Times New Roman"/>
                <a:cs typeface="Times New Roman"/>
                <a:sym typeface="Times New Roman"/>
              </a:rPr>
              <a:t>‹#›</a:t>
            </a:fld>
            <a:endParaRPr/>
          </a:p>
        </p:txBody>
      </p:sp>
      <p:sp>
        <p:nvSpPr>
          <p:cNvPr id="4" name="Google Shape;4;n"/>
          <p:cNvSpPr txBox="1"/>
          <p:nvPr>
            <p:ph idx="2" type="hdr"/>
          </p:nvPr>
        </p:nvSpPr>
        <p:spPr>
          <a:xfrm>
            <a:off x="0" y="0"/>
            <a:ext cx="3170237" cy="479425"/>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300" u="none">
                <a:solidFill>
                  <a:srgbClr val="000000"/>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5" name="Google Shape;5;n"/>
          <p:cNvSpPr txBox="1"/>
          <p:nvPr>
            <p:ph idx="10" type="dt"/>
          </p:nvPr>
        </p:nvSpPr>
        <p:spPr>
          <a:xfrm>
            <a:off x="4144962" y="0"/>
            <a:ext cx="3170237" cy="479425"/>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SzPts val="1400"/>
              <a:buNone/>
              <a:defRPr b="0" i="0" sz="1300" u="none">
                <a:solidFill>
                  <a:srgbClr val="000000"/>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6" name="Google Shape;6;n"/>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7" name="Google Shape;7;n"/>
          <p:cNvSpPr txBox="1"/>
          <p:nvPr>
            <p:ph idx="1" type="body"/>
          </p:nvPr>
        </p:nvSpPr>
        <p:spPr>
          <a:xfrm>
            <a:off x="974725" y="4560887"/>
            <a:ext cx="5365750" cy="4319587"/>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 name="Google Shape;8;n"/>
          <p:cNvSpPr txBox="1"/>
          <p:nvPr>
            <p:ph idx="11" type="ftr"/>
          </p:nvPr>
        </p:nvSpPr>
        <p:spPr>
          <a:xfrm>
            <a:off x="0" y="9121775"/>
            <a:ext cx="3170237" cy="479425"/>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1400"/>
              <a:buNone/>
              <a:defRPr b="0" i="0" sz="1300" u="none">
                <a:solidFill>
                  <a:srgbClr val="000000"/>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9" name="Google Shape;9;n"/>
          <p:cNvSpPr txBox="1"/>
          <p:nvPr>
            <p:ph idx="4"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US" sz="1300" u="non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p11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1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11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1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p11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1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p11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1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p11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1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p11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1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p11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1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p11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1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p12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2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12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2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2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p12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2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12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2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12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2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12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2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p12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2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p12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2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p12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2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12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2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p13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3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p13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3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2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p13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3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p13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3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p13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3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p13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3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p13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3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p13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3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p13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3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p13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3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p14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l">
              <a:lnSpc>
                <a:spcPct val="100000"/>
              </a:lnSpc>
              <a:spcBef>
                <a:spcPts val="0"/>
              </a:spcBef>
              <a:spcAft>
                <a:spcPts val="0"/>
              </a:spcAft>
              <a:buNone/>
            </a:pPr>
            <a:fld id="{00000000-1234-1234-1234-123412341234}" type="slidenum">
              <a:rPr b="0" i="0" lang="en-US" sz="2400" u="none">
                <a:solidFill>
                  <a:srgbClr val="000000"/>
                </a:solidFill>
                <a:latin typeface="Times New Roman"/>
                <a:ea typeface="Times New Roman"/>
                <a:cs typeface="Times New Roman"/>
                <a:sym typeface="Times New Roman"/>
              </a:rPr>
              <a:t>‹#›</a:t>
            </a:fld>
            <a:endParaRPr/>
          </a:p>
        </p:txBody>
      </p:sp>
      <p:sp>
        <p:nvSpPr>
          <p:cNvPr id="1679" name="Google Shape;1679;p14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80" name="Google Shape;1680;p140:notes"/>
          <p:cNvSpPr txBox="1"/>
          <p:nvPr>
            <p:ph idx="1" type="body"/>
          </p:nvPr>
        </p:nvSpPr>
        <p:spPr>
          <a:xfrm>
            <a:off x="973137" y="4559300"/>
            <a:ext cx="5362575" cy="43180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Dragging and dropping a source definition from the Navigator window to the Warehouse Designer workbook automatically creates a duplicate of the source definition as a target definition. Target definitions are stored in a separate section of the repository.</a:t>
            </a:r>
            <a:endParaRPr/>
          </a:p>
          <a:p>
            <a:pPr indent="0" lvl="0" marL="0" marR="0" rtl="0" algn="l">
              <a:spcBef>
                <a:spcPts val="0"/>
              </a:spcBef>
              <a:spcAft>
                <a:spcPts val="0"/>
              </a:spcAft>
              <a:buFont typeface="Arial"/>
              <a:buNone/>
            </a:pPr>
            <a:r>
              <a:rPr b="0" i="0" lang="en-US" sz="1800" u="none" cap="none" strike="noStrike"/>
              <a:t>Automatic target creation is useful for creating:</a:t>
            </a:r>
            <a:endParaRPr/>
          </a:p>
          <a:p>
            <a:pPr indent="0" lvl="1" marL="457200" marR="0" rtl="0" algn="l">
              <a:spcBef>
                <a:spcPts val="0"/>
              </a:spcBef>
              <a:spcAft>
                <a:spcPts val="0"/>
              </a:spcAft>
              <a:buNone/>
            </a:pPr>
            <a:r>
              <a:rPr b="0" i="0" lang="en-US" sz="1800" u="none" cap="none" strike="noStrike"/>
              <a:t>Staging tables, such as those needed in Dynamic Data Store</a:t>
            </a:r>
            <a:endParaRPr/>
          </a:p>
          <a:p>
            <a:pPr indent="0" lvl="1" marL="457200" marR="0" rtl="0" algn="l">
              <a:spcBef>
                <a:spcPts val="0"/>
              </a:spcBef>
              <a:spcAft>
                <a:spcPts val="0"/>
              </a:spcAft>
              <a:buNone/>
            </a:pPr>
            <a:r>
              <a:rPr b="0" i="0" lang="en-US" sz="1800" u="none" cap="none" strike="noStrike"/>
              <a:t>Target tables that will mirror much of the source definition</a:t>
            </a:r>
            <a:endParaRPr/>
          </a:p>
          <a:p>
            <a:pPr indent="0" lvl="1" marL="457200" marR="0" rtl="0" algn="l">
              <a:spcBef>
                <a:spcPts val="0"/>
              </a:spcBef>
              <a:spcAft>
                <a:spcPts val="0"/>
              </a:spcAft>
              <a:buNone/>
            </a:pPr>
            <a:r>
              <a:rPr b="0" i="0" lang="en-US" sz="1800" u="none" cap="none" strike="noStrike"/>
              <a:t>Target tables that will be used to migrate data from different databases, e.g., Sybase to Oracle</a:t>
            </a:r>
            <a:endParaRPr/>
          </a:p>
          <a:p>
            <a:pPr indent="0" lvl="1" marL="457200" marR="0" rtl="0" algn="l">
              <a:spcBef>
                <a:spcPts val="0"/>
              </a:spcBef>
              <a:spcAft>
                <a:spcPts val="0"/>
              </a:spcAft>
              <a:buNone/>
            </a:pPr>
            <a:r>
              <a:rPr b="0" i="0" lang="en-US" sz="1800" u="none" cap="none" strike="noStrike"/>
              <a:t>Target tables that will be used to hold data coming from VSAM sources.</a:t>
            </a:r>
            <a:endParaRPr/>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p14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4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2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p14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4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p14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4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p14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4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p14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4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p14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4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p14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p14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4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p15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5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p15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5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p15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5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15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5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p15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5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p15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5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p15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5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p15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5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p15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5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p15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5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p16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6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p16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6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p16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6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p16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6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p16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6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p16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6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p16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6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p16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6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p16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6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p16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6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p17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7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p17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7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p17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7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p17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7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p17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7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p17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7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p17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7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p17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7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p17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7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p17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7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p18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8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p18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8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p18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8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p18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8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p18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8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p18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8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p18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8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p18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8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p18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8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1" name="Shape 2281"/>
        <p:cNvGrpSpPr/>
        <p:nvPr/>
      </p:nvGrpSpPr>
      <p:grpSpPr>
        <a:xfrm>
          <a:off x="0" y="0"/>
          <a:ext cx="0" cy="0"/>
          <a:chOff x="0" y="0"/>
          <a:chExt cx="0" cy="0"/>
        </a:xfrm>
      </p:grpSpPr>
      <p:sp>
        <p:nvSpPr>
          <p:cNvPr id="2282" name="Google Shape;2282;p18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8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p19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9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p19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9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p19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9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p19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9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p19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9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4" name="Shape 2344"/>
        <p:cNvGrpSpPr/>
        <p:nvPr/>
      </p:nvGrpSpPr>
      <p:grpSpPr>
        <a:xfrm>
          <a:off x="0" y="0"/>
          <a:ext cx="0" cy="0"/>
          <a:chOff x="0" y="0"/>
          <a:chExt cx="0" cy="0"/>
        </a:xfrm>
      </p:grpSpPr>
      <p:sp>
        <p:nvSpPr>
          <p:cNvPr id="2345" name="Google Shape;2345;p19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9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p19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9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p19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9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p19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9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p19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9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p20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0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p20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0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p20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0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p20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0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 name="Shape 2411"/>
        <p:cNvGrpSpPr/>
        <p:nvPr/>
      </p:nvGrpSpPr>
      <p:grpSpPr>
        <a:xfrm>
          <a:off x="0" y="0"/>
          <a:ext cx="0" cy="0"/>
          <a:chOff x="0" y="0"/>
          <a:chExt cx="0" cy="0"/>
        </a:xfrm>
      </p:grpSpPr>
      <p:sp>
        <p:nvSpPr>
          <p:cNvPr id="2412" name="Google Shape;2412;p20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0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p20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0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p20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0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p20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0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p20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0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p20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0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p21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1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4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4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4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4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5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5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5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5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5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5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5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5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5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5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6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6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6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6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6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6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6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6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6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6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7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7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7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7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7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7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7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7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7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8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8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8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8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8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8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8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8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8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8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8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8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9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9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9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p9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9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9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9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9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9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9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9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9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9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9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9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9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9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9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9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10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0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10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0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10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0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10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0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10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0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10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0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10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0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p10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0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10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0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10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0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11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1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p11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1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5.jpg"/><Relationship Id="rId4" Type="http://schemas.openxmlformats.org/officeDocument/2006/relationships/image" Target="../media/image10.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4E84C4"/>
        </a:solidFill>
      </p:bgPr>
    </p:bg>
    <p:spTree>
      <p:nvGrpSpPr>
        <p:cNvPr id="18" name="Shape 18"/>
        <p:cNvGrpSpPr/>
        <p:nvPr/>
      </p:nvGrpSpPr>
      <p:grpSpPr>
        <a:xfrm>
          <a:off x="0" y="0"/>
          <a:ext cx="0" cy="0"/>
          <a:chOff x="0" y="0"/>
          <a:chExt cx="0" cy="0"/>
        </a:xfrm>
      </p:grpSpPr>
      <p:pic>
        <p:nvPicPr>
          <p:cNvPr id="19" name="Google Shape;19;p2"/>
          <p:cNvPicPr preferRelativeResize="0"/>
          <p:nvPr/>
        </p:nvPicPr>
        <p:blipFill rotWithShape="1">
          <a:blip r:embed="rId2">
            <a:alphaModFix/>
          </a:blip>
          <a:srcRect b="0" l="0" r="0" t="0"/>
          <a:stretch/>
        </p:blipFill>
        <p:spPr>
          <a:xfrm>
            <a:off x="0" y="1682750"/>
            <a:ext cx="9144000" cy="2274887"/>
          </a:xfrm>
          <a:prstGeom prst="rect">
            <a:avLst/>
          </a:prstGeom>
          <a:noFill/>
          <a:ln>
            <a:noFill/>
          </a:ln>
        </p:spPr>
      </p:pic>
      <p:pic>
        <p:nvPicPr>
          <p:cNvPr id="20" name="Google Shape;20;p2"/>
          <p:cNvPicPr preferRelativeResize="0"/>
          <p:nvPr/>
        </p:nvPicPr>
        <p:blipFill rotWithShape="1">
          <a:blip r:embed="rId3">
            <a:alphaModFix/>
          </a:blip>
          <a:srcRect b="0" l="0" r="0" t="0"/>
          <a:stretch/>
        </p:blipFill>
        <p:spPr>
          <a:xfrm>
            <a:off x="87312" y="330200"/>
            <a:ext cx="8982075" cy="700087"/>
          </a:xfrm>
          <a:prstGeom prst="rect">
            <a:avLst/>
          </a:prstGeom>
          <a:noFill/>
          <a:ln>
            <a:noFill/>
          </a:ln>
        </p:spPr>
      </p:pic>
      <p:sp>
        <p:nvSpPr>
          <p:cNvPr id="21" name="Google Shape;21;p2"/>
          <p:cNvSpPr txBox="1"/>
          <p:nvPr>
            <p:ph type="ctrTitle"/>
          </p:nvPr>
        </p:nvSpPr>
        <p:spPr>
          <a:xfrm>
            <a:off x="279400" y="3914775"/>
            <a:ext cx="7772400" cy="541337"/>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1pPr>
            <a:lvl2pPr indent="0" lvl="1"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2pPr>
            <a:lvl3pPr indent="0" lvl="2"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3pPr>
            <a:lvl4pPr indent="0" lvl="3"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4pPr>
            <a:lvl5pPr indent="0" lvl="4"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5pPr>
            <a:lvl6pPr indent="0" lvl="5"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6pPr>
            <a:lvl7pPr indent="0" lvl="6"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7pPr>
            <a:lvl8pPr indent="0" lvl="7"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8pPr>
            <a:lvl9pPr indent="0" lvl="8"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9pPr>
          </a:lstStyle>
          <a:p/>
        </p:txBody>
      </p:sp>
      <p:sp>
        <p:nvSpPr>
          <p:cNvPr id="22" name="Google Shape;22;p2"/>
          <p:cNvSpPr txBox="1"/>
          <p:nvPr>
            <p:ph idx="1" type="subTitle"/>
          </p:nvPr>
        </p:nvSpPr>
        <p:spPr>
          <a:xfrm>
            <a:off x="279400" y="4519612"/>
            <a:ext cx="7620000" cy="558800"/>
          </a:xfrm>
          <a:prstGeom prst="rect">
            <a:avLst/>
          </a:prstGeom>
          <a:noFill/>
          <a:ln>
            <a:noFill/>
          </a:ln>
        </p:spPr>
        <p:txBody>
          <a:bodyPr anchorCtr="0" anchor="t" bIns="91425" lIns="91425" spcFirstLastPara="1" rIns="91425" wrap="square" tIns="91425">
            <a:noAutofit/>
          </a:bodyPr>
          <a:lstStyle>
            <a:lvl1pPr indent="-122237" lvl="0" marL="122237"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1pPr>
            <a:lvl2pPr indent="-228600" lvl="1" marL="5715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2pPr>
            <a:lvl3pPr indent="-122237" lvl="2" marL="808037"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3pPr>
            <a:lvl4pPr indent="-228600" lvl="3" marL="12573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4pPr>
            <a:lvl5pPr indent="-122237" lvl="4" marL="1493837"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5pPr>
            <a:lvl6pPr indent="-15875" lvl="5" marL="1730375"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6pPr>
            <a:lvl7pPr indent="196850" lvl="6" marL="220345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7pPr>
            <a:lvl8pPr indent="515938" lvl="7" marL="2913062"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8pPr>
            <a:lvl9pPr indent="941387" lvl="8" marL="3859212"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 name="Google Shape;23;p2"/>
          <p:cNvSpPr txBox="1"/>
          <p:nvPr>
            <p:ph idx="12" type="sldNum"/>
          </p:nvPr>
        </p:nvSpPr>
        <p:spPr>
          <a:xfrm>
            <a:off x="279400" y="6342062"/>
            <a:ext cx="2133600" cy="265112"/>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lt1"/>
              </a:buClr>
              <a:buFont typeface="PT Sans"/>
              <a:buNone/>
              <a:defRPr b="0" i="0" sz="900" u="none">
                <a:solidFill>
                  <a:schemeClr val="lt1"/>
                </a:solidFill>
                <a:latin typeface="PT Sans"/>
                <a:ea typeface="PT Sans"/>
                <a:cs typeface="PT Sans"/>
                <a:sym typeface="PT Sans"/>
              </a:defRPr>
            </a:lvl1pPr>
            <a:lvl2pPr indent="0" lvl="1" marL="0" marR="0" rtl="0" algn="l">
              <a:lnSpc>
                <a:spcPct val="100000"/>
              </a:lnSpc>
              <a:spcBef>
                <a:spcPts val="0"/>
              </a:spcBef>
              <a:spcAft>
                <a:spcPts val="0"/>
              </a:spcAft>
              <a:buClr>
                <a:schemeClr val="lt1"/>
              </a:buClr>
              <a:buFont typeface="PT Sans"/>
              <a:buNone/>
              <a:defRPr b="0" i="0" sz="900" u="none">
                <a:solidFill>
                  <a:schemeClr val="lt1"/>
                </a:solidFill>
                <a:latin typeface="PT Sans"/>
                <a:ea typeface="PT Sans"/>
                <a:cs typeface="PT Sans"/>
                <a:sym typeface="PT Sans"/>
              </a:defRPr>
            </a:lvl2pPr>
            <a:lvl3pPr indent="0" lvl="2" marL="0" marR="0" rtl="0" algn="l">
              <a:lnSpc>
                <a:spcPct val="100000"/>
              </a:lnSpc>
              <a:spcBef>
                <a:spcPts val="0"/>
              </a:spcBef>
              <a:spcAft>
                <a:spcPts val="0"/>
              </a:spcAft>
              <a:buClr>
                <a:schemeClr val="lt1"/>
              </a:buClr>
              <a:buFont typeface="PT Sans"/>
              <a:buNone/>
              <a:defRPr b="0" i="0" sz="900" u="none">
                <a:solidFill>
                  <a:schemeClr val="lt1"/>
                </a:solidFill>
                <a:latin typeface="PT Sans"/>
                <a:ea typeface="PT Sans"/>
                <a:cs typeface="PT Sans"/>
                <a:sym typeface="PT Sans"/>
              </a:defRPr>
            </a:lvl3pPr>
            <a:lvl4pPr indent="0" lvl="3" marL="0" marR="0" rtl="0" algn="l">
              <a:lnSpc>
                <a:spcPct val="100000"/>
              </a:lnSpc>
              <a:spcBef>
                <a:spcPts val="0"/>
              </a:spcBef>
              <a:spcAft>
                <a:spcPts val="0"/>
              </a:spcAft>
              <a:buClr>
                <a:schemeClr val="lt1"/>
              </a:buClr>
              <a:buFont typeface="PT Sans"/>
              <a:buNone/>
              <a:defRPr b="0" i="0" sz="900" u="none">
                <a:solidFill>
                  <a:schemeClr val="lt1"/>
                </a:solidFill>
                <a:latin typeface="PT Sans"/>
                <a:ea typeface="PT Sans"/>
                <a:cs typeface="PT Sans"/>
                <a:sym typeface="PT Sans"/>
              </a:defRPr>
            </a:lvl4pPr>
            <a:lvl5pPr indent="0" lvl="4" marL="0" marR="0" rtl="0" algn="l">
              <a:lnSpc>
                <a:spcPct val="100000"/>
              </a:lnSpc>
              <a:spcBef>
                <a:spcPts val="0"/>
              </a:spcBef>
              <a:spcAft>
                <a:spcPts val="0"/>
              </a:spcAft>
              <a:buClr>
                <a:schemeClr val="lt1"/>
              </a:buClr>
              <a:buFont typeface="PT Sans"/>
              <a:buNone/>
              <a:defRPr b="0" i="0" sz="900" u="none">
                <a:solidFill>
                  <a:schemeClr val="lt1"/>
                </a:solidFill>
                <a:latin typeface="PT Sans"/>
                <a:ea typeface="PT Sans"/>
                <a:cs typeface="PT Sans"/>
                <a:sym typeface="PT Sans"/>
              </a:defRPr>
            </a:lvl5pPr>
            <a:lvl6pPr indent="0" lvl="5" marL="0" marR="0" rtl="0" algn="l">
              <a:lnSpc>
                <a:spcPct val="100000"/>
              </a:lnSpc>
              <a:spcBef>
                <a:spcPts val="0"/>
              </a:spcBef>
              <a:spcAft>
                <a:spcPts val="0"/>
              </a:spcAft>
              <a:buClr>
                <a:schemeClr val="lt1"/>
              </a:buClr>
              <a:buFont typeface="PT Sans"/>
              <a:buNone/>
              <a:defRPr b="0" i="0" sz="900" u="none">
                <a:solidFill>
                  <a:schemeClr val="lt1"/>
                </a:solidFill>
                <a:latin typeface="PT Sans"/>
                <a:ea typeface="PT Sans"/>
                <a:cs typeface="PT Sans"/>
                <a:sym typeface="PT Sans"/>
              </a:defRPr>
            </a:lvl6pPr>
            <a:lvl7pPr indent="0" lvl="6" marL="0" marR="0" rtl="0" algn="l">
              <a:lnSpc>
                <a:spcPct val="100000"/>
              </a:lnSpc>
              <a:spcBef>
                <a:spcPts val="0"/>
              </a:spcBef>
              <a:spcAft>
                <a:spcPts val="0"/>
              </a:spcAft>
              <a:buClr>
                <a:schemeClr val="lt1"/>
              </a:buClr>
              <a:buFont typeface="PT Sans"/>
              <a:buNone/>
              <a:defRPr b="0" i="0" sz="900" u="none">
                <a:solidFill>
                  <a:schemeClr val="lt1"/>
                </a:solidFill>
                <a:latin typeface="PT Sans"/>
                <a:ea typeface="PT Sans"/>
                <a:cs typeface="PT Sans"/>
                <a:sym typeface="PT Sans"/>
              </a:defRPr>
            </a:lvl7pPr>
            <a:lvl8pPr indent="0" lvl="7" marL="0" marR="0" rtl="0" algn="l">
              <a:lnSpc>
                <a:spcPct val="100000"/>
              </a:lnSpc>
              <a:spcBef>
                <a:spcPts val="0"/>
              </a:spcBef>
              <a:spcAft>
                <a:spcPts val="0"/>
              </a:spcAft>
              <a:buClr>
                <a:schemeClr val="lt1"/>
              </a:buClr>
              <a:buFont typeface="PT Sans"/>
              <a:buNone/>
              <a:defRPr b="0" i="0" sz="900" u="none">
                <a:solidFill>
                  <a:schemeClr val="lt1"/>
                </a:solidFill>
                <a:latin typeface="PT Sans"/>
                <a:ea typeface="PT Sans"/>
                <a:cs typeface="PT Sans"/>
                <a:sym typeface="PT Sans"/>
              </a:defRPr>
            </a:lvl8pPr>
            <a:lvl9pPr indent="0" lvl="8" marL="0" marR="0" rtl="0" algn="l">
              <a:lnSpc>
                <a:spcPct val="100000"/>
              </a:lnSpc>
              <a:spcBef>
                <a:spcPts val="0"/>
              </a:spcBef>
              <a:spcAft>
                <a:spcPts val="0"/>
              </a:spcAft>
              <a:buClr>
                <a:schemeClr val="lt1"/>
              </a:buClr>
              <a:buFont typeface="PT Sans"/>
              <a:buNone/>
              <a:defRPr b="0" i="0" sz="900" u="none">
                <a:solidFill>
                  <a:schemeClr val="lt1"/>
                </a:solidFill>
                <a:latin typeface="PT Sans"/>
                <a:ea typeface="PT Sans"/>
                <a:cs typeface="PT Sans"/>
                <a:sym typeface="PT Sans"/>
              </a:defRPr>
            </a:lvl9pPr>
          </a:lstStyle>
          <a:p>
            <a:pPr indent="0" lvl="0" marL="0" rtl="0" algn="l">
              <a:spcBef>
                <a:spcPts val="0"/>
              </a:spcBef>
              <a:spcAft>
                <a:spcPts val="0"/>
              </a:spcAft>
              <a:buNone/>
            </a:pPr>
            <a:r>
              <a:rPr lang="en-US"/>
              <a:t>*</a:t>
            </a:r>
            <a:endParaRPr b="1">
              <a:solidFill>
                <a:srgbClr val="4E84C4"/>
              </a:solidFill>
            </a:endParaRPr>
          </a:p>
        </p:txBody>
      </p:sp>
      <p:sp>
        <p:nvSpPr>
          <p:cNvPr id="24" name="Google Shape;24;p2"/>
          <p:cNvSpPr txBox="1"/>
          <p:nvPr>
            <p:ph idx="11" type="ftr"/>
          </p:nvPr>
        </p:nvSpPr>
        <p:spPr>
          <a:xfrm>
            <a:off x="3200400" y="6364287"/>
            <a:ext cx="2286000" cy="265112"/>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SzPts val="1400"/>
              <a:buNone/>
              <a:defRPr b="0" i="0" sz="900" u="none">
                <a:solidFill>
                  <a:schemeClr val="lt1"/>
                </a:solidFill>
                <a:latin typeface="PT Sans"/>
                <a:ea typeface="PT Sans"/>
                <a:cs typeface="PT Sans"/>
                <a:sym typeface="PT Sans"/>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pic>
        <p:nvPicPr>
          <p:cNvPr id="25" name="Google Shape;25;p2"/>
          <p:cNvPicPr preferRelativeResize="0"/>
          <p:nvPr/>
        </p:nvPicPr>
        <p:blipFill rotWithShape="1">
          <a:blip r:embed="rId4">
            <a:alphaModFix/>
          </a:blip>
          <a:srcRect b="0" l="0" r="0" t="0"/>
          <a:stretch/>
        </p:blipFill>
        <p:spPr>
          <a:xfrm>
            <a:off x="6759575" y="6091237"/>
            <a:ext cx="2046287" cy="4603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3"/>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28" name="Google Shape;28;p3"/>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29" name="Google Shape;29;p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4"/>
          <p:cNvSpPr txBox="1"/>
          <p:nvPr>
            <p:ph type="title"/>
          </p:nvPr>
        </p:nvSpPr>
        <p:spPr>
          <a:xfrm>
            <a:off x="342900" y="274637"/>
            <a:ext cx="8442325" cy="59531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1pPr>
            <a:lvl2pPr indent="0" lvl="1"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2pPr>
            <a:lvl3pPr indent="0" lvl="2"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3pPr>
            <a:lvl4pPr indent="0" lvl="3"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4pPr>
            <a:lvl5pPr indent="0" lvl="4"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5pPr>
            <a:lvl6pPr indent="0" lvl="5"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6pPr>
            <a:lvl7pPr indent="0" lvl="6"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7pPr>
            <a:lvl8pPr indent="0" lvl="7"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8pPr>
            <a:lvl9pPr indent="0" lvl="8"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9pPr>
          </a:lstStyle>
          <a:p/>
        </p:txBody>
      </p:sp>
      <p:sp>
        <p:nvSpPr>
          <p:cNvPr id="32" name="Google Shape;32;p4"/>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 name="Google Shape;33;p4"/>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 name="Google Shape;34;p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5" name="Shape 35"/>
        <p:cNvGrpSpPr/>
        <p:nvPr/>
      </p:nvGrpSpPr>
      <p:grpSpPr>
        <a:xfrm>
          <a:off x="0" y="0"/>
          <a:ext cx="0" cy="0"/>
          <a:chOff x="0" y="0"/>
          <a:chExt cx="0" cy="0"/>
        </a:xfrm>
      </p:grpSpPr>
      <p:sp>
        <p:nvSpPr>
          <p:cNvPr id="36" name="Google Shape;36;p5"/>
          <p:cNvSpPr txBox="1"/>
          <p:nvPr>
            <p:ph type="title"/>
          </p:nvPr>
        </p:nvSpPr>
        <p:spPr>
          <a:xfrm>
            <a:off x="342900" y="274637"/>
            <a:ext cx="8442325" cy="59531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1pPr>
            <a:lvl2pPr indent="0" lvl="1"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2pPr>
            <a:lvl3pPr indent="0" lvl="2"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3pPr>
            <a:lvl4pPr indent="0" lvl="3"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4pPr>
            <a:lvl5pPr indent="0" lvl="4"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5pPr>
            <a:lvl6pPr indent="0" lvl="5"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6pPr>
            <a:lvl7pPr indent="0" lvl="6"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7pPr>
            <a:lvl8pPr indent="0" lvl="7"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8pPr>
            <a:lvl9pPr indent="0" lvl="8"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9pPr>
          </a:lstStyle>
          <a:p/>
        </p:txBody>
      </p:sp>
      <p:sp>
        <p:nvSpPr>
          <p:cNvPr id="37" name="Google Shape;37;p5"/>
          <p:cNvSpPr txBox="1"/>
          <p:nvPr>
            <p:ph idx="1" type="body"/>
          </p:nvPr>
        </p:nvSpPr>
        <p:spPr>
          <a:xfrm>
            <a:off x="342900" y="955675"/>
            <a:ext cx="8442325" cy="4525962"/>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38" name="Google Shape;38;p5"/>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 name="Google Shape;39;p5"/>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 name="Google Shape;40;p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41" name="Shape 41"/>
        <p:cNvGrpSpPr/>
        <p:nvPr/>
      </p:nvGrpSpPr>
      <p:grpSpPr>
        <a:xfrm>
          <a:off x="0" y="0"/>
          <a:ext cx="0" cy="0"/>
          <a:chOff x="0" y="0"/>
          <a:chExt cx="0" cy="0"/>
        </a:xfrm>
      </p:grpSpPr>
      <p:sp>
        <p:nvSpPr>
          <p:cNvPr id="42" name="Google Shape;42;p6"/>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3" name="Google Shape;43;p6"/>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4" name="Google Shape;44;p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45" name="Shape 45"/>
        <p:cNvGrpSpPr/>
        <p:nvPr/>
      </p:nvGrpSpPr>
      <p:grpSpPr>
        <a:xfrm>
          <a:off x="0" y="0"/>
          <a:ext cx="0" cy="0"/>
          <a:chOff x="0" y="0"/>
          <a:chExt cx="0" cy="0"/>
        </a:xfrm>
      </p:grpSpPr>
      <p:sp>
        <p:nvSpPr>
          <p:cNvPr id="46" name="Google Shape;46;p7"/>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7" name="Google Shape;47;p7"/>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8" name="Google Shape;48;p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FBB034"/>
        </a:solidFill>
      </p:bgPr>
    </p:bg>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0" l="0" r="0" t="0"/>
          <a:stretch/>
        </p:blipFill>
        <p:spPr>
          <a:xfrm>
            <a:off x="227012" y="6248400"/>
            <a:ext cx="3055937" cy="493712"/>
          </a:xfrm>
          <a:prstGeom prst="rect">
            <a:avLst/>
          </a:prstGeom>
          <a:noFill/>
          <a:ln>
            <a:noFill/>
          </a:ln>
        </p:spPr>
      </p:pic>
      <p:pic>
        <p:nvPicPr>
          <p:cNvPr id="60" name="Google Shape;60;p9"/>
          <p:cNvPicPr preferRelativeResize="0"/>
          <p:nvPr/>
        </p:nvPicPr>
        <p:blipFill rotWithShape="1">
          <a:blip r:embed="rId3">
            <a:alphaModFix/>
          </a:blip>
          <a:srcRect b="0" l="0" r="0" t="0"/>
          <a:stretch/>
        </p:blipFill>
        <p:spPr>
          <a:xfrm>
            <a:off x="0" y="4159250"/>
            <a:ext cx="9144000" cy="2130425"/>
          </a:xfrm>
          <a:prstGeom prst="rect">
            <a:avLst/>
          </a:prstGeom>
          <a:noFill/>
          <a:ln>
            <a:noFill/>
          </a:ln>
        </p:spPr>
      </p:pic>
      <p:sp>
        <p:nvSpPr>
          <p:cNvPr id="61" name="Google Shape;61;p9"/>
          <p:cNvSpPr txBox="1"/>
          <p:nvPr>
            <p:ph type="ctrTitle"/>
          </p:nvPr>
        </p:nvSpPr>
        <p:spPr>
          <a:xfrm>
            <a:off x="609600" y="2590800"/>
            <a:ext cx="7772400" cy="541337"/>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1pPr>
            <a:lvl2pPr indent="0" lvl="1"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2pPr>
            <a:lvl3pPr indent="0" lvl="2"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3pPr>
            <a:lvl4pPr indent="0" lvl="3"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4pPr>
            <a:lvl5pPr indent="0" lvl="4"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5pPr>
            <a:lvl6pPr indent="0" lvl="5"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6pPr>
            <a:lvl7pPr indent="0" lvl="6"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7pPr>
            <a:lvl8pPr indent="0" lvl="7"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8pPr>
            <a:lvl9pPr indent="0" lvl="8"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9pPr>
          </a:lstStyle>
          <a:p/>
        </p:txBody>
      </p:sp>
      <p:sp>
        <p:nvSpPr>
          <p:cNvPr id="62" name="Google Shape;62;p9"/>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Font typeface="PT Sans"/>
              <a:buNone/>
              <a:defRPr b="1" i="0" sz="900" u="none">
                <a:solidFill>
                  <a:schemeClr val="lt1"/>
                </a:solidFill>
                <a:latin typeface="PT Sans"/>
                <a:ea typeface="PT Sans"/>
                <a:cs typeface="PT Sans"/>
                <a:sym typeface="PT Sans"/>
              </a:defRPr>
            </a:lvl1pPr>
            <a:lvl2pPr indent="0" lvl="1" marL="0" marR="0" rtl="0" algn="r">
              <a:lnSpc>
                <a:spcPct val="100000"/>
              </a:lnSpc>
              <a:spcBef>
                <a:spcPts val="0"/>
              </a:spcBef>
              <a:spcAft>
                <a:spcPts val="0"/>
              </a:spcAft>
              <a:buClr>
                <a:schemeClr val="lt1"/>
              </a:buClr>
              <a:buFont typeface="PT Sans"/>
              <a:buNone/>
              <a:defRPr b="1" i="0" sz="900" u="none">
                <a:solidFill>
                  <a:schemeClr val="lt1"/>
                </a:solidFill>
                <a:latin typeface="PT Sans"/>
                <a:ea typeface="PT Sans"/>
                <a:cs typeface="PT Sans"/>
                <a:sym typeface="PT Sans"/>
              </a:defRPr>
            </a:lvl2pPr>
            <a:lvl3pPr indent="0" lvl="2" marL="0" marR="0" rtl="0" algn="r">
              <a:lnSpc>
                <a:spcPct val="100000"/>
              </a:lnSpc>
              <a:spcBef>
                <a:spcPts val="0"/>
              </a:spcBef>
              <a:spcAft>
                <a:spcPts val="0"/>
              </a:spcAft>
              <a:buClr>
                <a:schemeClr val="lt1"/>
              </a:buClr>
              <a:buFont typeface="PT Sans"/>
              <a:buNone/>
              <a:defRPr b="1" i="0" sz="900" u="none">
                <a:solidFill>
                  <a:schemeClr val="lt1"/>
                </a:solidFill>
                <a:latin typeface="PT Sans"/>
                <a:ea typeface="PT Sans"/>
                <a:cs typeface="PT Sans"/>
                <a:sym typeface="PT Sans"/>
              </a:defRPr>
            </a:lvl3pPr>
            <a:lvl4pPr indent="0" lvl="3" marL="0" marR="0" rtl="0" algn="r">
              <a:lnSpc>
                <a:spcPct val="100000"/>
              </a:lnSpc>
              <a:spcBef>
                <a:spcPts val="0"/>
              </a:spcBef>
              <a:spcAft>
                <a:spcPts val="0"/>
              </a:spcAft>
              <a:buClr>
                <a:schemeClr val="lt1"/>
              </a:buClr>
              <a:buFont typeface="PT Sans"/>
              <a:buNone/>
              <a:defRPr b="1" i="0" sz="900" u="none">
                <a:solidFill>
                  <a:schemeClr val="lt1"/>
                </a:solidFill>
                <a:latin typeface="PT Sans"/>
                <a:ea typeface="PT Sans"/>
                <a:cs typeface="PT Sans"/>
                <a:sym typeface="PT Sans"/>
              </a:defRPr>
            </a:lvl4pPr>
            <a:lvl5pPr indent="0" lvl="4" marL="0" marR="0" rtl="0" algn="r">
              <a:lnSpc>
                <a:spcPct val="100000"/>
              </a:lnSpc>
              <a:spcBef>
                <a:spcPts val="0"/>
              </a:spcBef>
              <a:spcAft>
                <a:spcPts val="0"/>
              </a:spcAft>
              <a:buClr>
                <a:schemeClr val="lt1"/>
              </a:buClr>
              <a:buFont typeface="PT Sans"/>
              <a:buNone/>
              <a:defRPr b="1" i="0" sz="900" u="none">
                <a:solidFill>
                  <a:schemeClr val="lt1"/>
                </a:solidFill>
                <a:latin typeface="PT Sans"/>
                <a:ea typeface="PT Sans"/>
                <a:cs typeface="PT Sans"/>
                <a:sym typeface="PT Sans"/>
              </a:defRPr>
            </a:lvl5pPr>
            <a:lvl6pPr indent="0" lvl="5" marL="0" marR="0" rtl="0" algn="r">
              <a:lnSpc>
                <a:spcPct val="100000"/>
              </a:lnSpc>
              <a:spcBef>
                <a:spcPts val="0"/>
              </a:spcBef>
              <a:spcAft>
                <a:spcPts val="0"/>
              </a:spcAft>
              <a:buClr>
                <a:schemeClr val="lt1"/>
              </a:buClr>
              <a:buFont typeface="PT Sans"/>
              <a:buNone/>
              <a:defRPr b="1" i="0" sz="900" u="none">
                <a:solidFill>
                  <a:schemeClr val="lt1"/>
                </a:solidFill>
                <a:latin typeface="PT Sans"/>
                <a:ea typeface="PT Sans"/>
                <a:cs typeface="PT Sans"/>
                <a:sym typeface="PT Sans"/>
              </a:defRPr>
            </a:lvl6pPr>
            <a:lvl7pPr indent="0" lvl="6" marL="0" marR="0" rtl="0" algn="r">
              <a:lnSpc>
                <a:spcPct val="100000"/>
              </a:lnSpc>
              <a:spcBef>
                <a:spcPts val="0"/>
              </a:spcBef>
              <a:spcAft>
                <a:spcPts val="0"/>
              </a:spcAft>
              <a:buClr>
                <a:schemeClr val="lt1"/>
              </a:buClr>
              <a:buFont typeface="PT Sans"/>
              <a:buNone/>
              <a:defRPr b="1" i="0" sz="900" u="none">
                <a:solidFill>
                  <a:schemeClr val="lt1"/>
                </a:solidFill>
                <a:latin typeface="PT Sans"/>
                <a:ea typeface="PT Sans"/>
                <a:cs typeface="PT Sans"/>
                <a:sym typeface="PT Sans"/>
              </a:defRPr>
            </a:lvl7pPr>
            <a:lvl8pPr indent="0" lvl="7" marL="0" marR="0" rtl="0" algn="r">
              <a:lnSpc>
                <a:spcPct val="100000"/>
              </a:lnSpc>
              <a:spcBef>
                <a:spcPts val="0"/>
              </a:spcBef>
              <a:spcAft>
                <a:spcPts val="0"/>
              </a:spcAft>
              <a:buClr>
                <a:schemeClr val="lt1"/>
              </a:buClr>
              <a:buFont typeface="PT Sans"/>
              <a:buNone/>
              <a:defRPr b="1" i="0" sz="900" u="none">
                <a:solidFill>
                  <a:schemeClr val="lt1"/>
                </a:solidFill>
                <a:latin typeface="PT Sans"/>
                <a:ea typeface="PT Sans"/>
                <a:cs typeface="PT Sans"/>
                <a:sym typeface="PT Sans"/>
              </a:defRPr>
            </a:lvl8pPr>
            <a:lvl9pPr indent="0" lvl="8" marL="0" marR="0" rtl="0" algn="r">
              <a:lnSpc>
                <a:spcPct val="100000"/>
              </a:lnSpc>
              <a:spcBef>
                <a:spcPts val="0"/>
              </a:spcBef>
              <a:spcAft>
                <a:spcPts val="0"/>
              </a:spcAft>
              <a:buClr>
                <a:schemeClr val="lt1"/>
              </a:buClr>
              <a:buFont typeface="PT Sans"/>
              <a:buNone/>
              <a:defRPr b="1" i="0" sz="900" u="none">
                <a:solidFill>
                  <a:schemeClr val="lt1"/>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solidFill>
                <a:srgbClr val="4E84C4"/>
              </a:solidFill>
            </a:endParaRPr>
          </a:p>
        </p:txBody>
      </p:sp>
      <p:sp>
        <p:nvSpPr>
          <p:cNvPr id="63" name="Google Shape;63;p9"/>
          <p:cNvSpPr txBox="1"/>
          <p:nvPr>
            <p:ph idx="11" type="ftr"/>
          </p:nvPr>
        </p:nvSpPr>
        <p:spPr>
          <a:xfrm>
            <a:off x="4170362" y="6456362"/>
            <a:ext cx="2286000" cy="265112"/>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SzPts val="1400"/>
              <a:buNone/>
              <a:defRPr b="0" i="0" sz="900" u="none">
                <a:solidFill>
                  <a:schemeClr val="lt1"/>
                </a:solidFill>
                <a:latin typeface="PT Sans"/>
                <a:ea typeface="PT Sans"/>
                <a:cs typeface="PT Sans"/>
                <a:sym typeface="PT Sans"/>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64" name="Google Shape;64;p9"/>
          <p:cNvSpPr txBox="1"/>
          <p:nvPr/>
        </p:nvSpPr>
        <p:spPr>
          <a:xfrm>
            <a:off x="6721475" y="6459537"/>
            <a:ext cx="1412875" cy="3159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Font typeface="PT Sans"/>
              <a:buNone/>
            </a:pPr>
            <a:r>
              <a:rPr b="0" i="0" lang="en-US" sz="900" u="none">
                <a:solidFill>
                  <a:schemeClr val="lt1"/>
                </a:solidFill>
                <a:latin typeface="PT Sans"/>
                <a:ea typeface="PT Sans"/>
                <a:cs typeface="PT Sans"/>
                <a:sym typeface="PT Sans"/>
              </a:rPr>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10"/>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67" name="Google Shape;67;p10"/>
          <p:cNvSpPr txBox="1"/>
          <p:nvPr>
            <p:ph idx="11" type="ftr"/>
          </p:nvPr>
        </p:nvSpPr>
        <p:spPr>
          <a:xfrm>
            <a:off x="4170362" y="6456362"/>
            <a:ext cx="2286000" cy="265112"/>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900" u="none">
                <a:solidFill>
                  <a:srgbClr val="4E84C4"/>
                </a:solidFill>
                <a:latin typeface="PT Sans"/>
                <a:ea typeface="PT Sans"/>
                <a:cs typeface="PT Sans"/>
                <a:sym typeface="PT Sans"/>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68" name="Google Shape;68;p10"/>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69" name="Shape 69"/>
        <p:cNvGrpSpPr/>
        <p:nvPr/>
      </p:nvGrpSpPr>
      <p:grpSpPr>
        <a:xfrm>
          <a:off x="0" y="0"/>
          <a:ext cx="0" cy="0"/>
          <a:chOff x="0" y="0"/>
          <a:chExt cx="0" cy="0"/>
        </a:xfrm>
      </p:grpSpPr>
      <p:sp>
        <p:nvSpPr>
          <p:cNvPr id="70" name="Google Shape;70;p11"/>
          <p:cNvSpPr txBox="1"/>
          <p:nvPr>
            <p:ph type="title"/>
          </p:nvPr>
        </p:nvSpPr>
        <p:spPr>
          <a:xfrm>
            <a:off x="342900" y="446087"/>
            <a:ext cx="8442325" cy="59531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1pPr>
            <a:lvl2pPr indent="0" lvl="1"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2pPr>
            <a:lvl3pPr indent="0" lvl="2"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3pPr>
            <a:lvl4pPr indent="0" lvl="3"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4pPr>
            <a:lvl5pPr indent="0" lvl="4"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5pPr>
            <a:lvl6pPr indent="0" lvl="5"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6pPr>
            <a:lvl7pPr indent="0" lvl="6"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7pPr>
            <a:lvl8pPr indent="0" lvl="7"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8pPr>
            <a:lvl9pPr indent="0" lvl="8"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9pPr>
          </a:lstStyle>
          <a:p/>
        </p:txBody>
      </p:sp>
      <p:sp>
        <p:nvSpPr>
          <p:cNvPr id="71" name="Google Shape;71;p11"/>
          <p:cNvSpPr txBox="1"/>
          <p:nvPr>
            <p:ph idx="1" type="body"/>
          </p:nvPr>
        </p:nvSpPr>
        <p:spPr>
          <a:xfrm>
            <a:off x="342900" y="1112837"/>
            <a:ext cx="8442325" cy="4525962"/>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2" name="Google Shape;72;p11"/>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73" name="Google Shape;73;p11"/>
          <p:cNvSpPr txBox="1"/>
          <p:nvPr>
            <p:ph idx="11" type="ftr"/>
          </p:nvPr>
        </p:nvSpPr>
        <p:spPr>
          <a:xfrm>
            <a:off x="4170362" y="6456362"/>
            <a:ext cx="2286000" cy="265112"/>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900" u="none">
                <a:solidFill>
                  <a:srgbClr val="4E84C4"/>
                </a:solidFill>
                <a:latin typeface="PT Sans"/>
                <a:ea typeface="PT Sans"/>
                <a:cs typeface="PT Sans"/>
                <a:sym typeface="PT Sans"/>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74" name="Google Shape;74;p11"/>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image" Target="../media/image1.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image" Target="../media/image1.jpg"/><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 name="Shape 10"/>
        <p:cNvGrpSpPr/>
        <p:nvPr/>
      </p:nvGrpSpPr>
      <p:grpSpPr>
        <a:xfrm>
          <a:off x="0" y="0"/>
          <a:ext cx="0" cy="0"/>
          <a:chOff x="0" y="0"/>
          <a:chExt cx="0" cy="0"/>
        </a:xfrm>
      </p:grpSpPr>
      <p:pic>
        <p:nvPicPr>
          <p:cNvPr id="11" name="Google Shape;11;p1"/>
          <p:cNvPicPr preferRelativeResize="0"/>
          <p:nvPr/>
        </p:nvPicPr>
        <p:blipFill rotWithShape="1">
          <a:blip r:embed="rId1">
            <a:alphaModFix/>
          </a:blip>
          <a:srcRect b="0" l="0" r="0" t="0"/>
          <a:stretch/>
        </p:blipFill>
        <p:spPr>
          <a:xfrm>
            <a:off x="0" y="5395912"/>
            <a:ext cx="9144000" cy="936625"/>
          </a:xfrm>
          <a:prstGeom prst="rect">
            <a:avLst/>
          </a:prstGeom>
          <a:noFill/>
          <a:ln>
            <a:noFill/>
          </a:ln>
        </p:spPr>
      </p:pic>
      <p:sp>
        <p:nvSpPr>
          <p:cNvPr id="12" name="Google Shape;12;p1"/>
          <p:cNvSpPr txBox="1"/>
          <p:nvPr>
            <p:ph type="title"/>
          </p:nvPr>
        </p:nvSpPr>
        <p:spPr>
          <a:xfrm>
            <a:off x="342900" y="274637"/>
            <a:ext cx="8442325" cy="59531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1pPr>
            <a:lvl2pPr indent="0" lvl="1"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2pPr>
            <a:lvl3pPr indent="0" lvl="2"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3pPr>
            <a:lvl4pPr indent="0" lvl="3"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4pPr>
            <a:lvl5pPr indent="0" lvl="4"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5pPr>
            <a:lvl6pPr indent="0" lvl="5"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6pPr>
            <a:lvl7pPr indent="0" lvl="6"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7pPr>
            <a:lvl8pPr indent="0" lvl="7"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8pPr>
            <a:lvl9pPr indent="0" lvl="8"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9pPr>
          </a:lstStyle>
          <a:p/>
        </p:txBody>
      </p:sp>
      <p:sp>
        <p:nvSpPr>
          <p:cNvPr id="13" name="Google Shape;13;p1"/>
          <p:cNvSpPr txBox="1"/>
          <p:nvPr>
            <p:ph idx="1" type="body"/>
          </p:nvPr>
        </p:nvSpPr>
        <p:spPr>
          <a:xfrm>
            <a:off x="342900" y="955675"/>
            <a:ext cx="8442325" cy="4525962"/>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id="14" name="Google Shape;14;p1"/>
          <p:cNvPicPr preferRelativeResize="0"/>
          <p:nvPr/>
        </p:nvPicPr>
        <p:blipFill rotWithShape="1">
          <a:blip r:embed="rId2">
            <a:alphaModFix/>
          </a:blip>
          <a:srcRect b="0" l="0" r="0" t="0"/>
          <a:stretch/>
        </p:blipFill>
        <p:spPr>
          <a:xfrm>
            <a:off x="350837" y="6477000"/>
            <a:ext cx="2844800" cy="142875"/>
          </a:xfrm>
          <a:prstGeom prst="rect">
            <a:avLst/>
          </a:prstGeom>
          <a:noFill/>
          <a:ln>
            <a:noFill/>
          </a:ln>
        </p:spPr>
      </p:pic>
      <p:sp>
        <p:nvSpPr>
          <p:cNvPr id="15" name="Google Shape;15;p1"/>
          <p:cNvSpPr txBox="1"/>
          <p:nvPr/>
        </p:nvSpPr>
        <p:spPr>
          <a:xfrm>
            <a:off x="6721475" y="6459537"/>
            <a:ext cx="1412875" cy="3159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4E84C4"/>
              </a:buClr>
              <a:buFont typeface="PT Sans"/>
              <a:buNone/>
            </a:pPr>
            <a:r>
              <a:rPr b="0" i="0" lang="en-US" sz="900" u="none">
                <a:solidFill>
                  <a:srgbClr val="4E84C4"/>
                </a:solidFill>
                <a:latin typeface="PT Sans"/>
                <a:ea typeface="PT Sans"/>
                <a:cs typeface="PT Sans"/>
                <a:sym typeface="PT Sans"/>
              </a:rPr>
              <a:t>*</a:t>
            </a:r>
            <a:endParaRPr/>
          </a:p>
        </p:txBody>
      </p:sp>
      <p:sp>
        <p:nvSpPr>
          <p:cNvPr id="16" name="Google Shape;16;p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cxnSp>
        <p:nvCxnSpPr>
          <p:cNvPr id="17" name="Google Shape;17;p1"/>
          <p:cNvCxnSpPr/>
          <p:nvPr/>
        </p:nvCxnSpPr>
        <p:spPr>
          <a:xfrm>
            <a:off x="304800" y="914400"/>
            <a:ext cx="8534400" cy="0"/>
          </a:xfrm>
          <a:prstGeom prst="straightConnector1">
            <a:avLst/>
          </a:prstGeom>
          <a:noFill/>
          <a:ln cap="flat" cmpd="sng" w="25400">
            <a:solidFill>
              <a:srgbClr val="0000FF"/>
            </a:solidFill>
            <a:prstDash val="solid"/>
            <a:miter lim="8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 name="Shape 49"/>
        <p:cNvGrpSpPr/>
        <p:nvPr/>
      </p:nvGrpSpPr>
      <p:grpSpPr>
        <a:xfrm>
          <a:off x="0" y="0"/>
          <a:ext cx="0" cy="0"/>
          <a:chOff x="0" y="0"/>
          <a:chExt cx="0" cy="0"/>
        </a:xfrm>
      </p:grpSpPr>
      <p:pic>
        <p:nvPicPr>
          <p:cNvPr id="50" name="Google Shape;50;p8"/>
          <p:cNvPicPr preferRelativeResize="0"/>
          <p:nvPr/>
        </p:nvPicPr>
        <p:blipFill rotWithShape="1">
          <a:blip r:embed="rId1">
            <a:alphaModFix/>
          </a:blip>
          <a:srcRect b="0" l="0" r="0" t="0"/>
          <a:stretch/>
        </p:blipFill>
        <p:spPr>
          <a:xfrm>
            <a:off x="0" y="5540375"/>
            <a:ext cx="9144000" cy="736600"/>
          </a:xfrm>
          <a:prstGeom prst="rect">
            <a:avLst/>
          </a:prstGeom>
          <a:noFill/>
          <a:ln>
            <a:noFill/>
          </a:ln>
        </p:spPr>
      </p:pic>
      <p:pic>
        <p:nvPicPr>
          <p:cNvPr id="51" name="Google Shape;51;p8"/>
          <p:cNvPicPr preferRelativeResize="0"/>
          <p:nvPr/>
        </p:nvPicPr>
        <p:blipFill rotWithShape="1">
          <a:blip r:embed="rId2">
            <a:alphaModFix/>
          </a:blip>
          <a:srcRect b="0" l="0" r="0" t="0"/>
          <a:stretch/>
        </p:blipFill>
        <p:spPr>
          <a:xfrm>
            <a:off x="350837" y="6477000"/>
            <a:ext cx="2844800" cy="142875"/>
          </a:xfrm>
          <a:prstGeom prst="rect">
            <a:avLst/>
          </a:prstGeom>
          <a:noFill/>
          <a:ln>
            <a:noFill/>
          </a:ln>
        </p:spPr>
      </p:pic>
      <p:sp>
        <p:nvSpPr>
          <p:cNvPr id="52" name="Google Shape;52;p8"/>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sp>
        <p:nvSpPr>
          <p:cNvPr id="53" name="Google Shape;53;p8"/>
          <p:cNvSpPr txBox="1"/>
          <p:nvPr>
            <p:ph idx="11" type="ftr"/>
          </p:nvPr>
        </p:nvSpPr>
        <p:spPr>
          <a:xfrm>
            <a:off x="4170362" y="6456362"/>
            <a:ext cx="2286000" cy="265112"/>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900" u="none">
                <a:solidFill>
                  <a:srgbClr val="4E84C4"/>
                </a:solidFill>
                <a:latin typeface="PT Sans"/>
                <a:ea typeface="PT Sans"/>
                <a:cs typeface="PT Sans"/>
                <a:sym typeface="PT Sans"/>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54" name="Google Shape;54;p8"/>
          <p:cNvSpPr txBox="1"/>
          <p:nvPr/>
        </p:nvSpPr>
        <p:spPr>
          <a:xfrm>
            <a:off x="6721475" y="6459537"/>
            <a:ext cx="1412875" cy="3159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4E84C4"/>
              </a:buClr>
              <a:buFont typeface="PT Sans"/>
              <a:buNone/>
            </a:pPr>
            <a:r>
              <a:rPr b="0" i="0" lang="en-US" sz="900" u="none">
                <a:solidFill>
                  <a:srgbClr val="4E84C4"/>
                </a:solidFill>
                <a:latin typeface="PT Sans"/>
                <a:ea typeface="PT Sans"/>
                <a:cs typeface="PT Sans"/>
                <a:sym typeface="PT Sans"/>
              </a:rPr>
              <a:t>*</a:t>
            </a:r>
            <a:endParaRPr/>
          </a:p>
        </p:txBody>
      </p:sp>
      <p:sp>
        <p:nvSpPr>
          <p:cNvPr id="55" name="Google Shape;55;p8"/>
          <p:cNvSpPr txBox="1"/>
          <p:nvPr>
            <p:ph type="title"/>
          </p:nvPr>
        </p:nvSpPr>
        <p:spPr>
          <a:xfrm>
            <a:off x="342900" y="446087"/>
            <a:ext cx="8442325" cy="59531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1pPr>
            <a:lvl2pPr indent="0" lvl="1"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2pPr>
            <a:lvl3pPr indent="0" lvl="2"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3pPr>
            <a:lvl4pPr indent="0" lvl="3"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4pPr>
            <a:lvl5pPr indent="0" lvl="4"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5pPr>
            <a:lvl6pPr indent="0" lvl="5"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6pPr>
            <a:lvl7pPr indent="0" lvl="6"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7pPr>
            <a:lvl8pPr indent="0" lvl="7"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8pPr>
            <a:lvl9pPr indent="0" lvl="8"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9pPr>
          </a:lstStyle>
          <a:p/>
        </p:txBody>
      </p:sp>
      <p:sp>
        <p:nvSpPr>
          <p:cNvPr id="56" name="Google Shape;56;p8"/>
          <p:cNvSpPr txBox="1"/>
          <p:nvPr>
            <p:ph idx="1" type="body"/>
          </p:nvPr>
        </p:nvSpPr>
        <p:spPr>
          <a:xfrm>
            <a:off x="342900" y="1112837"/>
            <a:ext cx="8442325" cy="4525962"/>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9pPr>
          </a:lstStyle>
          <a:p/>
        </p:txBody>
      </p:sp>
      <p:cxnSp>
        <p:nvCxnSpPr>
          <p:cNvPr id="57" name="Google Shape;57;p8"/>
          <p:cNvCxnSpPr/>
          <p:nvPr/>
        </p:nvCxnSpPr>
        <p:spPr>
          <a:xfrm>
            <a:off x="304800" y="1066800"/>
            <a:ext cx="8534400" cy="0"/>
          </a:xfrm>
          <a:prstGeom prst="straightConnector1">
            <a:avLst/>
          </a:prstGeom>
          <a:noFill/>
          <a:ln cap="flat" cmpd="sng" w="25400">
            <a:solidFill>
              <a:srgbClr val="0000FF"/>
            </a:solidFill>
            <a:prstDash val="solid"/>
            <a:miter lim="8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4" r:id="rId3"/>
    <p:sldLayoutId id="2147483655" r:id="rId4"/>
    <p:sldLayoutId id="21474836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10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107.png"/><Relationship Id="rId4" Type="http://schemas.openxmlformats.org/officeDocument/2006/relationships/image" Target="../media/image99.png"/><Relationship Id="rId5" Type="http://schemas.openxmlformats.org/officeDocument/2006/relationships/image" Target="../media/image10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102.png"/><Relationship Id="rId4" Type="http://schemas.openxmlformats.org/officeDocument/2006/relationships/image" Target="../media/image10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 Id="rId3" Type="http://schemas.openxmlformats.org/officeDocument/2006/relationships/image" Target="../media/image105.png"/><Relationship Id="rId4" Type="http://schemas.openxmlformats.org/officeDocument/2006/relationships/image" Target="../media/image104.png"/><Relationship Id="rId5" Type="http://schemas.openxmlformats.org/officeDocument/2006/relationships/image" Target="../media/image102.png"/><Relationship Id="rId6" Type="http://schemas.openxmlformats.org/officeDocument/2006/relationships/image" Target="../media/image10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106.png"/><Relationship Id="rId4" Type="http://schemas.openxmlformats.org/officeDocument/2006/relationships/image" Target="../media/image10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7.xml"/><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1.png"/><Relationship Id="rId6" Type="http://schemas.openxmlformats.org/officeDocument/2006/relationships/image" Target="../media/image10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110.png"/><Relationship Id="rId4" Type="http://schemas.openxmlformats.org/officeDocument/2006/relationships/image" Target="../media/image10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15.png"/><Relationship Id="rId6" Type="http://schemas.openxmlformats.org/officeDocument/2006/relationships/image" Target="../media/image1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0.xml"/><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7.png"/><Relationship Id="rId6" Type="http://schemas.openxmlformats.org/officeDocument/2006/relationships/image" Target="../media/image10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 Id="rId3" Type="http://schemas.openxmlformats.org/officeDocument/2006/relationships/image" Target="../media/image12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 Id="rId3" Type="http://schemas.openxmlformats.org/officeDocument/2006/relationships/image" Target="../media/image12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114.png"/><Relationship Id="rId4" Type="http://schemas.openxmlformats.org/officeDocument/2006/relationships/image" Target="../media/image12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 Id="rId3" Type="http://schemas.openxmlformats.org/officeDocument/2006/relationships/image" Target="../media/image122.png"/><Relationship Id="rId4" Type="http://schemas.openxmlformats.org/officeDocument/2006/relationships/image" Target="../media/image116.png"/><Relationship Id="rId5" Type="http://schemas.openxmlformats.org/officeDocument/2006/relationships/image" Target="../media/image12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image" Target="../media/image123.png"/><Relationship Id="rId4" Type="http://schemas.openxmlformats.org/officeDocument/2006/relationships/image" Target="../media/image12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124.png"/><Relationship Id="rId4" Type="http://schemas.openxmlformats.org/officeDocument/2006/relationships/image" Target="../media/image12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 Id="rId3" Type="http://schemas.openxmlformats.org/officeDocument/2006/relationships/image" Target="../media/image127.png"/><Relationship Id="rId4" Type="http://schemas.openxmlformats.org/officeDocument/2006/relationships/image" Target="../media/image12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 Id="rId3" Type="http://schemas.openxmlformats.org/officeDocument/2006/relationships/image" Target="../media/image129.png"/><Relationship Id="rId4" Type="http://schemas.openxmlformats.org/officeDocument/2006/relationships/image" Target="../media/image12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 Id="rId3" Type="http://schemas.openxmlformats.org/officeDocument/2006/relationships/image" Target="../media/image135.png"/><Relationship Id="rId4" Type="http://schemas.openxmlformats.org/officeDocument/2006/relationships/image" Target="../media/image1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130.png"/><Relationship Id="rId4" Type="http://schemas.openxmlformats.org/officeDocument/2006/relationships/image" Target="../media/image12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 Id="rId3" Type="http://schemas.openxmlformats.org/officeDocument/2006/relationships/image" Target="../media/image138.png"/><Relationship Id="rId4" Type="http://schemas.openxmlformats.org/officeDocument/2006/relationships/image" Target="../media/image12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126.png"/><Relationship Id="rId4" Type="http://schemas.openxmlformats.org/officeDocument/2006/relationships/image" Target="../media/image13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3.xml"/><Relationship Id="rId3" Type="http://schemas.openxmlformats.org/officeDocument/2006/relationships/image" Target="../media/image128.png"/><Relationship Id="rId4" Type="http://schemas.openxmlformats.org/officeDocument/2006/relationships/image" Target="../media/image125.png"/><Relationship Id="rId5" Type="http://schemas.openxmlformats.org/officeDocument/2006/relationships/image" Target="../media/image149.png"/><Relationship Id="rId6" Type="http://schemas.openxmlformats.org/officeDocument/2006/relationships/image" Target="../media/image13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 Id="rId3" Type="http://schemas.openxmlformats.org/officeDocument/2006/relationships/image" Target="../media/image132.png"/><Relationship Id="rId4" Type="http://schemas.openxmlformats.org/officeDocument/2006/relationships/image" Target="../media/image13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 Id="rId3" Type="http://schemas.openxmlformats.org/officeDocument/2006/relationships/image" Target="../media/image137.png"/><Relationship Id="rId4" Type="http://schemas.openxmlformats.org/officeDocument/2006/relationships/image" Target="../media/image133.png"/><Relationship Id="rId5" Type="http://schemas.openxmlformats.org/officeDocument/2006/relationships/image" Target="../media/image13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 Id="rId3" Type="http://schemas.openxmlformats.org/officeDocument/2006/relationships/image" Target="../media/image136.png"/><Relationship Id="rId4" Type="http://schemas.openxmlformats.org/officeDocument/2006/relationships/image" Target="../media/image10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2.png"/><Relationship Id="rId6" Type="http://schemas.openxmlformats.org/officeDocument/2006/relationships/image" Target="../media/image10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 Id="rId3" Type="http://schemas.openxmlformats.org/officeDocument/2006/relationships/image" Target="../media/image141.png"/><Relationship Id="rId4" Type="http://schemas.openxmlformats.org/officeDocument/2006/relationships/image" Target="../media/image147.png"/><Relationship Id="rId5" Type="http://schemas.openxmlformats.org/officeDocument/2006/relationships/image" Target="../media/image10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158.png"/><Relationship Id="rId4" Type="http://schemas.openxmlformats.org/officeDocument/2006/relationships/image" Target="../media/image148.png"/><Relationship Id="rId5" Type="http://schemas.openxmlformats.org/officeDocument/2006/relationships/image" Target="../media/image10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157.png"/><Relationship Id="rId4" Type="http://schemas.openxmlformats.org/officeDocument/2006/relationships/image" Target="../media/image144.png"/><Relationship Id="rId5" Type="http://schemas.openxmlformats.org/officeDocument/2006/relationships/image" Target="../media/image10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146.png"/><Relationship Id="rId4" Type="http://schemas.openxmlformats.org/officeDocument/2006/relationships/image" Target="../media/image143.png"/><Relationship Id="rId5" Type="http://schemas.openxmlformats.org/officeDocument/2006/relationships/image" Target="../media/image10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 Id="rId3" Type="http://schemas.openxmlformats.org/officeDocument/2006/relationships/image" Target="../media/image101.png"/><Relationship Id="rId4" Type="http://schemas.openxmlformats.org/officeDocument/2006/relationships/image" Target="../media/image154.png"/><Relationship Id="rId5" Type="http://schemas.openxmlformats.org/officeDocument/2006/relationships/image" Target="../media/image14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3.xml"/><Relationship Id="rId3" Type="http://schemas.openxmlformats.org/officeDocument/2006/relationships/image" Target="../media/image155.png"/><Relationship Id="rId4" Type="http://schemas.openxmlformats.org/officeDocument/2006/relationships/image" Target="../media/image160.png"/><Relationship Id="rId5" Type="http://schemas.openxmlformats.org/officeDocument/2006/relationships/image" Target="../media/image153.png"/><Relationship Id="rId6" Type="http://schemas.openxmlformats.org/officeDocument/2006/relationships/image" Target="../media/image10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 Id="rId3" Type="http://schemas.openxmlformats.org/officeDocument/2006/relationships/image" Target="../media/image156.png"/><Relationship Id="rId4" Type="http://schemas.openxmlformats.org/officeDocument/2006/relationships/image" Target="../media/image15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 Id="rId3" Type="http://schemas.openxmlformats.org/officeDocument/2006/relationships/image" Target="../media/image150.png"/><Relationship Id="rId4" Type="http://schemas.openxmlformats.org/officeDocument/2006/relationships/image" Target="../media/image15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8.xml"/><Relationship Id="rId3" Type="http://schemas.openxmlformats.org/officeDocument/2006/relationships/image" Target="../media/image151.png"/><Relationship Id="rId4" Type="http://schemas.openxmlformats.org/officeDocument/2006/relationships/image" Target="../media/image159.png"/><Relationship Id="rId5" Type="http://schemas.openxmlformats.org/officeDocument/2006/relationships/image" Target="../media/image15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9.xml"/><Relationship Id="rId3" Type="http://schemas.openxmlformats.org/officeDocument/2006/relationships/image" Target="../media/image163.png"/><Relationship Id="rId4" Type="http://schemas.openxmlformats.org/officeDocument/2006/relationships/image" Target="../media/image1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0.xml"/><Relationship Id="rId3" Type="http://schemas.openxmlformats.org/officeDocument/2006/relationships/image" Target="../media/image169.png"/><Relationship Id="rId4" Type="http://schemas.openxmlformats.org/officeDocument/2006/relationships/image" Target="../media/image162.png"/><Relationship Id="rId5" Type="http://schemas.openxmlformats.org/officeDocument/2006/relationships/image" Target="../media/image164.png"/><Relationship Id="rId6" Type="http://schemas.openxmlformats.org/officeDocument/2006/relationships/image" Target="../media/image161.png"/><Relationship Id="rId7" Type="http://schemas.openxmlformats.org/officeDocument/2006/relationships/image" Target="../media/image15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1.xml"/><Relationship Id="rId3" Type="http://schemas.openxmlformats.org/officeDocument/2006/relationships/image" Target="../media/image3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 Id="rId3" Type="http://schemas.openxmlformats.org/officeDocument/2006/relationships/image" Target="../media/image167.png"/><Relationship Id="rId4" Type="http://schemas.openxmlformats.org/officeDocument/2006/relationships/image" Target="../media/image171.png"/><Relationship Id="rId5" Type="http://schemas.openxmlformats.org/officeDocument/2006/relationships/image" Target="../media/image3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3.xml"/><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image" Target="../media/image173.jpg"/><Relationship Id="rId6" Type="http://schemas.openxmlformats.org/officeDocument/2006/relationships/image" Target="../media/image3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70.png"/><Relationship Id="rId4" Type="http://schemas.openxmlformats.org/officeDocument/2006/relationships/image" Target="../media/image17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74.png"/><Relationship Id="rId4" Type="http://schemas.openxmlformats.org/officeDocument/2006/relationships/image" Target="../media/image16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 Id="rId3" Type="http://schemas.openxmlformats.org/officeDocument/2006/relationships/image" Target="../media/image17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7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 Id="rId3" Type="http://schemas.openxmlformats.org/officeDocument/2006/relationships/image" Target="../media/image175.png"/><Relationship Id="rId4" Type="http://schemas.openxmlformats.org/officeDocument/2006/relationships/image" Target="../media/image17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1.xml"/><Relationship Id="rId3" Type="http://schemas.openxmlformats.org/officeDocument/2006/relationships/image" Target="../media/image177.png"/><Relationship Id="rId4" Type="http://schemas.openxmlformats.org/officeDocument/2006/relationships/image" Target="../media/image17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2.xml"/><Relationship Id="rId3" Type="http://schemas.openxmlformats.org/officeDocument/2006/relationships/image" Target="../media/image17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80.png"/><Relationship Id="rId4" Type="http://schemas.openxmlformats.org/officeDocument/2006/relationships/image" Target="../media/image17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78.png"/><Relationship Id="rId4" Type="http://schemas.openxmlformats.org/officeDocument/2006/relationships/image" Target="../media/image17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7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76.png"/><Relationship Id="rId4" Type="http://schemas.openxmlformats.org/officeDocument/2006/relationships/image" Target="../media/image18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8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81.png"/><Relationship Id="rId4" Type="http://schemas.openxmlformats.org/officeDocument/2006/relationships/image" Target="../media/image18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79.png"/><Relationship Id="rId4" Type="http://schemas.openxmlformats.org/officeDocument/2006/relationships/image" Target="../media/image18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182.png"/><Relationship Id="rId4" Type="http://schemas.openxmlformats.org/officeDocument/2006/relationships/image" Target="../media/image18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185.png"/><Relationship Id="rId4" Type="http://schemas.openxmlformats.org/officeDocument/2006/relationships/image" Target="../media/image18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188.png"/><Relationship Id="rId4" Type="http://schemas.openxmlformats.org/officeDocument/2006/relationships/image" Target="../media/image18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3.xml"/><Relationship Id="rId3" Type="http://schemas.openxmlformats.org/officeDocument/2006/relationships/image" Target="../media/image183.png"/><Relationship Id="rId4" Type="http://schemas.openxmlformats.org/officeDocument/2006/relationships/image" Target="../media/image18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83.png"/><Relationship Id="rId4" Type="http://schemas.openxmlformats.org/officeDocument/2006/relationships/image" Target="../media/image18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18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18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7.xml"/><Relationship Id="rId3" Type="http://schemas.openxmlformats.org/officeDocument/2006/relationships/image" Target="../media/image18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186.png"/><Relationship Id="rId4" Type="http://schemas.openxmlformats.org/officeDocument/2006/relationships/image" Target="../media/image18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1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189.png"/><Relationship Id="rId4" Type="http://schemas.openxmlformats.org/officeDocument/2006/relationships/image" Target="../media/image18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18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2.xml"/><Relationship Id="rId3" Type="http://schemas.openxmlformats.org/officeDocument/2006/relationships/image" Target="../media/image18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200.png"/><Relationship Id="rId4" Type="http://schemas.openxmlformats.org/officeDocument/2006/relationships/image" Target="../media/image18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18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194.png"/><Relationship Id="rId4" Type="http://schemas.openxmlformats.org/officeDocument/2006/relationships/image" Target="../media/image198.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195.png"/><Relationship Id="rId4" Type="http://schemas.openxmlformats.org/officeDocument/2006/relationships/image" Target="../media/image19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193.png"/><Relationship Id="rId4" Type="http://schemas.openxmlformats.org/officeDocument/2006/relationships/image" Target="../media/image19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0.xml"/><Relationship Id="rId3" Type="http://schemas.openxmlformats.org/officeDocument/2006/relationships/image" Target="../media/image197.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1.xml"/><Relationship Id="rId3" Type="http://schemas.openxmlformats.org/officeDocument/2006/relationships/image" Target="../media/image19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2.xml"/><Relationship Id="rId3" Type="http://schemas.openxmlformats.org/officeDocument/2006/relationships/image" Target="../media/image19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5.xml"/><Relationship Id="rId3" Type="http://schemas.openxmlformats.org/officeDocument/2006/relationships/image" Target="../media/image199.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1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1.xml"/><Relationship Id="rId3" Type="http://schemas.openxmlformats.org/officeDocument/2006/relationships/image" Target="../media/image196.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3.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8.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4.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png"/><Relationship Id="rId4" Type="http://schemas.openxmlformats.org/officeDocument/2006/relationships/image" Target="../media/image42.png"/><Relationship Id="rId5"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6.png"/><Relationship Id="rId4" Type="http://schemas.openxmlformats.org/officeDocument/2006/relationships/image" Target="../media/image30.png"/><Relationship Id="rId5"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5.png"/><Relationship Id="rId4" Type="http://schemas.openxmlformats.org/officeDocument/2006/relationships/image" Target="../media/image30.png"/><Relationship Id="rId5"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1.png"/><Relationship Id="rId4" Type="http://schemas.openxmlformats.org/officeDocument/2006/relationships/image" Target="../media/image44.png"/><Relationship Id="rId5"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3.png"/><Relationship Id="rId6"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1.png"/><Relationship Id="rId4" Type="http://schemas.openxmlformats.org/officeDocument/2006/relationships/image" Target="../media/image44.png"/><Relationship Id="rId5"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1.png"/><Relationship Id="rId4" Type="http://schemas.openxmlformats.org/officeDocument/2006/relationships/image" Target="../media/image44.png"/><Relationship Id="rId5"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2.png"/><Relationship Id="rId4" Type="http://schemas.openxmlformats.org/officeDocument/2006/relationships/image" Target="../media/image59.png"/><Relationship Id="rId5" Type="http://schemas.openxmlformats.org/officeDocument/2006/relationships/image" Target="../media/image58.png"/><Relationship Id="rId6" Type="http://schemas.openxmlformats.org/officeDocument/2006/relationships/image" Target="../media/image30.png"/><Relationship Id="rId7"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33.png"/><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60.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57.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0.png"/><Relationship Id="rId4" Type="http://schemas.openxmlformats.org/officeDocument/2006/relationships/image" Target="../media/image61.png"/><Relationship Id="rId5" Type="http://schemas.openxmlformats.org/officeDocument/2006/relationships/image" Target="../media/image55.png"/><Relationship Id="rId6" Type="http://schemas.openxmlformats.org/officeDocument/2006/relationships/image" Target="../media/image63.png"/><Relationship Id="rId7" Type="http://schemas.openxmlformats.org/officeDocument/2006/relationships/image" Target="../media/image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56.png"/><Relationship Id="rId4" Type="http://schemas.openxmlformats.org/officeDocument/2006/relationships/image" Target="../media/image65.png"/><Relationship Id="rId5"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67.png"/><Relationship Id="rId6" Type="http://schemas.openxmlformats.org/officeDocument/2006/relationships/image" Target="../media/image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66.png"/><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3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2.png"/><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81.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3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71.png"/><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78.png"/><Relationship Id="rId4" Type="http://schemas.openxmlformats.org/officeDocument/2006/relationships/image" Target="../media/image75.png"/><Relationship Id="rId5" Type="http://schemas.openxmlformats.org/officeDocument/2006/relationships/image" Target="../media/image80.png"/><Relationship Id="rId6" Type="http://schemas.openxmlformats.org/officeDocument/2006/relationships/image" Target="../media/image3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77.png"/><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3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3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3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3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79.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76.png"/><Relationship Id="rId7" Type="http://schemas.openxmlformats.org/officeDocument/2006/relationships/image" Target="../media/image3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3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85.png"/><Relationship Id="rId4" Type="http://schemas.openxmlformats.org/officeDocument/2006/relationships/image" Target="../media/image3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8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84.png"/><Relationship Id="rId4" Type="http://schemas.openxmlformats.org/officeDocument/2006/relationships/image" Target="../media/image8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8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 Id="rId3" Type="http://schemas.openxmlformats.org/officeDocument/2006/relationships/image" Target="../media/image90.png"/><Relationship Id="rId4" Type="http://schemas.openxmlformats.org/officeDocument/2006/relationships/image" Target="../media/image89.png"/><Relationship Id="rId5" Type="http://schemas.openxmlformats.org/officeDocument/2006/relationships/image" Target="../media/image8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88.png"/><Relationship Id="rId4" Type="http://schemas.openxmlformats.org/officeDocument/2006/relationships/image" Target="../media/image8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8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9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91.png"/><Relationship Id="rId4" Type="http://schemas.openxmlformats.org/officeDocument/2006/relationships/image" Target="../media/image9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91.png"/><Relationship Id="rId4" Type="http://schemas.openxmlformats.org/officeDocument/2006/relationships/image" Target="../media/image9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96.png"/><Relationship Id="rId4" Type="http://schemas.openxmlformats.org/officeDocument/2006/relationships/image" Target="../media/image9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93.png"/><Relationship Id="rId4" Type="http://schemas.openxmlformats.org/officeDocument/2006/relationships/image" Target="../media/image9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00.png"/><Relationship Id="rId4" Type="http://schemas.openxmlformats.org/officeDocument/2006/relationships/image" Target="../media/image9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9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91.png"/><Relationship Id="rId4" Type="http://schemas.openxmlformats.org/officeDocument/2006/relationships/image" Target="../media/image9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98.png"/><Relationship Id="rId4"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E84C4"/>
        </a:solidFill>
      </p:bgPr>
    </p:bg>
    <p:spTree>
      <p:nvGrpSpPr>
        <p:cNvPr id="78" name="Shape 78"/>
        <p:cNvGrpSpPr/>
        <p:nvPr/>
      </p:nvGrpSpPr>
      <p:grpSpPr>
        <a:xfrm>
          <a:off x="0" y="0"/>
          <a:ext cx="0" cy="0"/>
          <a:chOff x="0" y="0"/>
          <a:chExt cx="0" cy="0"/>
        </a:xfrm>
      </p:grpSpPr>
      <p:sp>
        <p:nvSpPr>
          <p:cNvPr id="79" name="Google Shape;79;p12"/>
          <p:cNvSpPr txBox="1"/>
          <p:nvPr>
            <p:ph type="ctrTitle"/>
          </p:nvPr>
        </p:nvSpPr>
        <p:spPr>
          <a:xfrm>
            <a:off x="279400" y="3914775"/>
            <a:ext cx="7772400" cy="5413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PT Sans"/>
              <a:buNone/>
            </a:pPr>
            <a:r>
              <a:rPr b="0" i="0" lang="en-US" sz="3400" u="none" cap="none" strike="noStrike">
                <a:solidFill>
                  <a:schemeClr val="lt1"/>
                </a:solidFill>
                <a:latin typeface="PT Sans"/>
                <a:ea typeface="PT Sans"/>
                <a:cs typeface="PT Sans"/>
                <a:sym typeface="PT Sans"/>
              </a:rPr>
              <a:t>Informatica PowerCenter 8.6</a:t>
            </a:r>
            <a:endParaRPr/>
          </a:p>
        </p:txBody>
      </p:sp>
      <p:sp>
        <p:nvSpPr>
          <p:cNvPr id="80" name="Google Shape;80;p12"/>
          <p:cNvSpPr txBox="1"/>
          <p:nvPr>
            <p:ph idx="1" type="subTitle"/>
          </p:nvPr>
        </p:nvSpPr>
        <p:spPr>
          <a:xfrm>
            <a:off x="279400" y="4519612"/>
            <a:ext cx="7620000" cy="558800"/>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rgbClr val="4E84C4"/>
              </a:buClr>
              <a:buFont typeface="PT Sans"/>
              <a:buNone/>
            </a:pPr>
            <a:r>
              <a:rPr b="0" i="0" lang="en-US" sz="2000" u="none" cap="none" strike="noStrike">
                <a:solidFill>
                  <a:schemeClr val="lt1"/>
                </a:solidFill>
                <a:latin typeface="PT Sans"/>
                <a:ea typeface="PT Sans"/>
                <a:cs typeface="PT Sans"/>
                <a:sym typeface="PT Sans"/>
              </a:rPr>
              <a:t>Basics Training Course</a:t>
            </a:r>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 name="Shape 171"/>
        <p:cNvGrpSpPr/>
        <p:nvPr/>
      </p:nvGrpSpPr>
      <p:grpSpPr>
        <a:xfrm>
          <a:off x="0" y="0"/>
          <a:ext cx="0" cy="0"/>
          <a:chOff x="0" y="0"/>
          <a:chExt cx="0" cy="0"/>
        </a:xfrm>
      </p:grpSpPr>
      <p:sp>
        <p:nvSpPr>
          <p:cNvPr id="172" name="Google Shape;172;p2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73" name="Google Shape;173;p21"/>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includes -</a:t>
            </a:r>
            <a:endParaRPr/>
          </a:p>
        </p:txBody>
      </p:sp>
      <p:sp>
        <p:nvSpPr>
          <p:cNvPr id="174" name="Google Shape;174;p21"/>
          <p:cNvSpPr txBox="1"/>
          <p:nvPr/>
        </p:nvSpPr>
        <p:spPr>
          <a:xfrm>
            <a:off x="609600" y="1143000"/>
            <a:ext cx="8032750" cy="5029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The purpose of the Repository and Repository Service</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The Administration Console </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The Repository Manager </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Administration Console maintenance operations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Security and privileges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Object sharing, searching and locking</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Metadata Extensions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Version Control</a:t>
            </a:r>
            <a:endParaRPr/>
          </a:p>
        </p:txBody>
      </p:sp>
    </p:spTree>
  </p:cSld>
  <p:clrMapOvr>
    <a:masterClrMapping/>
  </p:clrMapOvr>
  <p:transition spd="slow">
    <p:fade thruBlk="1"/>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1365" name="Shape 1365"/>
        <p:cNvGrpSpPr/>
        <p:nvPr/>
      </p:nvGrpSpPr>
      <p:grpSpPr>
        <a:xfrm>
          <a:off x="0" y="0"/>
          <a:ext cx="0" cy="0"/>
          <a:chOff x="0" y="0"/>
          <a:chExt cx="0" cy="0"/>
        </a:xfrm>
      </p:grpSpPr>
      <p:sp>
        <p:nvSpPr>
          <p:cNvPr id="1366" name="Google Shape;1366;p111"/>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Introduction </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To </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Workflows</a:t>
            </a:r>
            <a:endParaRPr/>
          </a:p>
        </p:txBody>
      </p:sp>
    </p:spTree>
  </p:cSld>
  <p:clrMapOvr>
    <a:masterClrMapping/>
  </p:clrMapOvr>
  <p:transition spd="slow">
    <p:fade thruBlk="1"/>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0" name="Shape 1370"/>
        <p:cNvGrpSpPr/>
        <p:nvPr/>
      </p:nvGrpSpPr>
      <p:grpSpPr>
        <a:xfrm>
          <a:off x="0" y="0"/>
          <a:ext cx="0" cy="0"/>
          <a:chOff x="0" y="0"/>
          <a:chExt cx="0" cy="0"/>
        </a:xfrm>
      </p:grpSpPr>
      <p:sp>
        <p:nvSpPr>
          <p:cNvPr id="1371" name="Google Shape;1371;p11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372" name="Google Shape;1372;p112"/>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will include - </a:t>
            </a:r>
            <a:endParaRPr/>
          </a:p>
        </p:txBody>
      </p:sp>
      <p:sp>
        <p:nvSpPr>
          <p:cNvPr id="1373" name="Google Shape;1373;p112"/>
          <p:cNvSpPr txBox="1"/>
          <p:nvPr/>
        </p:nvSpPr>
        <p:spPr>
          <a:xfrm>
            <a:off x="609600" y="1143000"/>
            <a:ext cx="80010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Integration Service Concepts</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The Workflow Manager GUI interface</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Setting up Server Connections	</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Relational </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FTP</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External Loader</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Application</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Task Developer</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Creating and configuring  Tasks</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Creating and Configuring Wokflows</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Workflow Schedules</a:t>
            </a:r>
            <a:endParaRPr/>
          </a:p>
        </p:txBody>
      </p:sp>
    </p:spTree>
  </p:cSld>
  <p:clrMapOvr>
    <a:masterClrMapping/>
  </p:clrMapOvr>
  <p:transition spd="slow">
    <p:fade thruBlk="1"/>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7" name="Shape 1377"/>
        <p:cNvGrpSpPr/>
        <p:nvPr/>
      </p:nvGrpSpPr>
      <p:grpSpPr>
        <a:xfrm>
          <a:off x="0" y="0"/>
          <a:ext cx="0" cy="0"/>
          <a:chOff x="0" y="0"/>
          <a:chExt cx="0" cy="0"/>
        </a:xfrm>
      </p:grpSpPr>
      <p:sp>
        <p:nvSpPr>
          <p:cNvPr id="1378" name="Google Shape;1378;p11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379" name="Google Shape;1379;p11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Integration Service</a:t>
            </a:r>
            <a:endParaRPr/>
          </a:p>
        </p:txBody>
      </p:sp>
      <p:sp>
        <p:nvSpPr>
          <p:cNvPr id="1380" name="Google Shape;1380;p113"/>
          <p:cNvSpPr txBox="1"/>
          <p:nvPr>
            <p:ph idx="1" type="body"/>
          </p:nvPr>
        </p:nvSpPr>
        <p:spPr>
          <a:xfrm>
            <a:off x="381000" y="1219200"/>
            <a:ext cx="8293100" cy="45196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Application service that runs data integration sessions and workflows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To access it one must have permissions on the service in the domain</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Is managed through Administrator Console</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 repository must be assigned to it</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 code page must be assigned to the Integration Service process which should be compatible with the repository service code page</a:t>
            </a:r>
            <a:endParaRPr/>
          </a:p>
        </p:txBody>
      </p:sp>
      <p:pic>
        <p:nvPicPr>
          <p:cNvPr id="1381" name="Google Shape;1381;p113"/>
          <p:cNvPicPr preferRelativeResize="0"/>
          <p:nvPr/>
        </p:nvPicPr>
        <p:blipFill rotWithShape="1">
          <a:blip r:embed="rId3">
            <a:alphaModFix/>
          </a:blip>
          <a:srcRect b="58905" l="5517" r="92553" t="38519"/>
          <a:stretch/>
        </p:blipFill>
        <p:spPr>
          <a:xfrm>
            <a:off x="7772400" y="152400"/>
            <a:ext cx="990600" cy="609600"/>
          </a:xfrm>
          <a:prstGeom prst="rect">
            <a:avLst/>
          </a:prstGeom>
          <a:noFill/>
          <a:ln>
            <a:noFill/>
          </a:ln>
        </p:spPr>
      </p:pic>
    </p:spTree>
  </p:cSld>
  <p:clrMapOvr>
    <a:masterClrMapping/>
  </p:clrMapOvr>
  <p:transition spd="slow">
    <p:fade thruBlk="1"/>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5" name="Shape 1385"/>
        <p:cNvGrpSpPr/>
        <p:nvPr/>
      </p:nvGrpSpPr>
      <p:grpSpPr>
        <a:xfrm>
          <a:off x="0" y="0"/>
          <a:ext cx="0" cy="0"/>
          <a:chOff x="0" y="0"/>
          <a:chExt cx="0" cy="0"/>
        </a:xfrm>
      </p:grpSpPr>
      <p:sp>
        <p:nvSpPr>
          <p:cNvPr id="1386" name="Google Shape;1386;p11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387" name="Google Shape;1387;p11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Integration Service</a:t>
            </a:r>
            <a:endParaRPr/>
          </a:p>
        </p:txBody>
      </p:sp>
      <p:pic>
        <p:nvPicPr>
          <p:cNvPr id="1388" name="Google Shape;1388;p114"/>
          <p:cNvPicPr preferRelativeResize="0"/>
          <p:nvPr/>
        </p:nvPicPr>
        <p:blipFill rotWithShape="1">
          <a:blip r:embed="rId3">
            <a:alphaModFix/>
          </a:blip>
          <a:srcRect b="58905" l="5517" r="92553" t="38519"/>
          <a:stretch/>
        </p:blipFill>
        <p:spPr>
          <a:xfrm>
            <a:off x="7772400" y="152400"/>
            <a:ext cx="990600" cy="609600"/>
          </a:xfrm>
          <a:prstGeom prst="rect">
            <a:avLst/>
          </a:prstGeom>
          <a:noFill/>
          <a:ln>
            <a:noFill/>
          </a:ln>
        </p:spPr>
      </p:pic>
      <p:pic>
        <p:nvPicPr>
          <p:cNvPr id="1389" name="Google Shape;1389;p114"/>
          <p:cNvPicPr preferRelativeResize="0"/>
          <p:nvPr/>
        </p:nvPicPr>
        <p:blipFill rotWithShape="1">
          <a:blip r:embed="rId4">
            <a:alphaModFix/>
          </a:blip>
          <a:srcRect b="7723" l="1562" r="3125" t="13143"/>
          <a:stretch/>
        </p:blipFill>
        <p:spPr>
          <a:xfrm>
            <a:off x="228600" y="1219200"/>
            <a:ext cx="6096000" cy="4572000"/>
          </a:xfrm>
          <a:prstGeom prst="rect">
            <a:avLst/>
          </a:prstGeom>
          <a:noFill/>
          <a:ln>
            <a:noFill/>
          </a:ln>
        </p:spPr>
      </p:pic>
      <p:pic>
        <p:nvPicPr>
          <p:cNvPr id="1390" name="Google Shape;1390;p114"/>
          <p:cNvPicPr preferRelativeResize="0"/>
          <p:nvPr>
            <p:ph idx="1" type="body"/>
          </p:nvPr>
        </p:nvPicPr>
        <p:blipFill rotWithShape="1">
          <a:blip r:embed="rId5">
            <a:alphaModFix/>
          </a:blip>
          <a:srcRect b="0" l="0" r="0" t="0"/>
          <a:stretch/>
        </p:blipFill>
        <p:spPr>
          <a:xfrm>
            <a:off x="6477000" y="2971800"/>
            <a:ext cx="2362200" cy="2286000"/>
          </a:xfrm>
          <a:prstGeom prst="rect">
            <a:avLst/>
          </a:prstGeom>
          <a:noFill/>
          <a:ln>
            <a:noFill/>
          </a:ln>
        </p:spPr>
      </p:pic>
      <p:cxnSp>
        <p:nvCxnSpPr>
          <p:cNvPr id="1391" name="Google Shape;1391;p114"/>
          <p:cNvCxnSpPr/>
          <p:nvPr/>
        </p:nvCxnSpPr>
        <p:spPr>
          <a:xfrm>
            <a:off x="3276600" y="2895600"/>
            <a:ext cx="3810000" cy="914400"/>
          </a:xfrm>
          <a:prstGeom prst="straightConnector1">
            <a:avLst/>
          </a:prstGeom>
          <a:noFill/>
          <a:ln cap="flat" cmpd="sng" w="25400">
            <a:solidFill>
              <a:srgbClr val="FF6600"/>
            </a:solidFill>
            <a:prstDash val="solid"/>
            <a:miter lim="8000"/>
            <a:headEnd len="sm" w="sm" type="none"/>
            <a:tailEnd len="med" w="med" type="triangle"/>
          </a:ln>
        </p:spPr>
      </p:cxnSp>
    </p:spTree>
  </p:cSld>
  <p:clrMapOvr>
    <a:masterClrMapping/>
  </p:clrMapOvr>
  <p:transition spd="slow">
    <p:fade thruBlk="1"/>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5" name="Shape 1395"/>
        <p:cNvGrpSpPr/>
        <p:nvPr/>
      </p:nvGrpSpPr>
      <p:grpSpPr>
        <a:xfrm>
          <a:off x="0" y="0"/>
          <a:ext cx="0" cy="0"/>
          <a:chOff x="0" y="0"/>
          <a:chExt cx="0" cy="0"/>
        </a:xfrm>
      </p:grpSpPr>
      <p:sp>
        <p:nvSpPr>
          <p:cNvPr id="1396" name="Google Shape;1396;p11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397" name="Google Shape;1397;p115"/>
          <p:cNvPicPr preferRelativeResize="0"/>
          <p:nvPr>
            <p:ph idx="1" type="body"/>
          </p:nvPr>
        </p:nvPicPr>
        <p:blipFill rotWithShape="1">
          <a:blip r:embed="rId3">
            <a:alphaModFix/>
          </a:blip>
          <a:srcRect b="0" l="0" r="0" t="0"/>
          <a:stretch/>
        </p:blipFill>
        <p:spPr>
          <a:xfrm>
            <a:off x="2514600" y="1371600"/>
            <a:ext cx="5715000" cy="4860925"/>
          </a:xfrm>
          <a:prstGeom prst="rect">
            <a:avLst/>
          </a:prstGeom>
          <a:noFill/>
          <a:ln>
            <a:noFill/>
          </a:ln>
        </p:spPr>
      </p:pic>
      <p:sp>
        <p:nvSpPr>
          <p:cNvPr id="1398" name="Google Shape;1398;p11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Manager Interface </a:t>
            </a:r>
            <a:endParaRPr/>
          </a:p>
        </p:txBody>
      </p:sp>
      <p:sp>
        <p:nvSpPr>
          <p:cNvPr id="1399" name="Google Shape;1399;p115"/>
          <p:cNvSpPr txBox="1"/>
          <p:nvPr/>
        </p:nvSpPr>
        <p:spPr>
          <a:xfrm>
            <a:off x="685800" y="1752600"/>
            <a:ext cx="1066800"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Task   Tool Bar</a:t>
            </a:r>
            <a:endParaRPr/>
          </a:p>
        </p:txBody>
      </p:sp>
      <p:cxnSp>
        <p:nvCxnSpPr>
          <p:cNvPr id="1400" name="Google Shape;1400;p115"/>
          <p:cNvCxnSpPr/>
          <p:nvPr/>
        </p:nvCxnSpPr>
        <p:spPr>
          <a:xfrm>
            <a:off x="1524000" y="1981200"/>
            <a:ext cx="990600" cy="0"/>
          </a:xfrm>
          <a:prstGeom prst="straightConnector1">
            <a:avLst/>
          </a:prstGeom>
          <a:noFill/>
          <a:ln cap="flat" cmpd="sng" w="25400">
            <a:solidFill>
              <a:srgbClr val="FF6600"/>
            </a:solidFill>
            <a:prstDash val="solid"/>
            <a:miter lim="8000"/>
            <a:headEnd len="sm" w="sm" type="none"/>
            <a:tailEnd len="med" w="med" type="triangle"/>
          </a:ln>
        </p:spPr>
      </p:cxnSp>
      <p:sp>
        <p:nvSpPr>
          <p:cNvPr id="1401" name="Google Shape;1401;p115"/>
          <p:cNvSpPr txBox="1"/>
          <p:nvPr/>
        </p:nvSpPr>
        <p:spPr>
          <a:xfrm>
            <a:off x="5181600" y="5486400"/>
            <a:ext cx="1492250" cy="3048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Output Window</a:t>
            </a:r>
            <a:endParaRPr/>
          </a:p>
        </p:txBody>
      </p:sp>
      <p:sp>
        <p:nvSpPr>
          <p:cNvPr id="1402" name="Google Shape;1402;p115"/>
          <p:cNvSpPr txBox="1"/>
          <p:nvPr/>
        </p:nvSpPr>
        <p:spPr>
          <a:xfrm>
            <a:off x="457200" y="3733800"/>
            <a:ext cx="1354137" cy="517525"/>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Navigator Window</a:t>
            </a:r>
            <a:endParaRPr/>
          </a:p>
        </p:txBody>
      </p:sp>
      <p:sp>
        <p:nvSpPr>
          <p:cNvPr id="1403" name="Google Shape;1403;p115"/>
          <p:cNvSpPr txBox="1"/>
          <p:nvPr/>
        </p:nvSpPr>
        <p:spPr>
          <a:xfrm>
            <a:off x="5334000" y="4267200"/>
            <a:ext cx="1130300" cy="3048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Workspace</a:t>
            </a:r>
            <a:endParaRPr/>
          </a:p>
        </p:txBody>
      </p:sp>
      <p:sp>
        <p:nvSpPr>
          <p:cNvPr id="1404" name="Google Shape;1404;p115"/>
          <p:cNvSpPr txBox="1"/>
          <p:nvPr/>
        </p:nvSpPr>
        <p:spPr>
          <a:xfrm>
            <a:off x="5105400" y="5943600"/>
            <a:ext cx="1371600" cy="3048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Status Bar</a:t>
            </a:r>
            <a:endParaRPr/>
          </a:p>
        </p:txBody>
      </p:sp>
      <p:sp>
        <p:nvSpPr>
          <p:cNvPr id="1405" name="Google Shape;1405;p115"/>
          <p:cNvSpPr txBox="1"/>
          <p:nvPr/>
        </p:nvSpPr>
        <p:spPr>
          <a:xfrm>
            <a:off x="6629400" y="2514600"/>
            <a:ext cx="1066800" cy="73025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Workflow Designer</a:t>
            </a:r>
            <a:endParaRPr/>
          </a:p>
          <a:p>
            <a:pPr indent="0" lvl="0" marL="0" marR="0" rtl="0" algn="ctr">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Tools</a:t>
            </a:r>
            <a:endParaRPr/>
          </a:p>
        </p:txBody>
      </p:sp>
      <p:cxnSp>
        <p:nvCxnSpPr>
          <p:cNvPr id="1406" name="Google Shape;1406;p115"/>
          <p:cNvCxnSpPr/>
          <p:nvPr/>
        </p:nvCxnSpPr>
        <p:spPr>
          <a:xfrm rot="10800000">
            <a:off x="5943600" y="2438400"/>
            <a:ext cx="762000" cy="304800"/>
          </a:xfrm>
          <a:prstGeom prst="straightConnector1">
            <a:avLst/>
          </a:prstGeom>
          <a:noFill/>
          <a:ln cap="flat" cmpd="sng" w="25400">
            <a:solidFill>
              <a:srgbClr val="FF6600"/>
            </a:solidFill>
            <a:prstDash val="solid"/>
            <a:miter lim="8000"/>
            <a:headEnd len="sm" w="sm" type="none"/>
            <a:tailEnd len="med" w="med" type="triangle"/>
          </a:ln>
        </p:spPr>
      </p:cxnSp>
      <p:grpSp>
        <p:nvGrpSpPr>
          <p:cNvPr id="1407" name="Google Shape;1407;p115"/>
          <p:cNvGrpSpPr/>
          <p:nvPr/>
        </p:nvGrpSpPr>
        <p:grpSpPr>
          <a:xfrm>
            <a:off x="4191000" y="2057400"/>
            <a:ext cx="1752600" cy="381000"/>
            <a:chOff x="3276600" y="2057400"/>
            <a:chExt cx="1752600" cy="381000"/>
          </a:xfrm>
        </p:grpSpPr>
        <p:cxnSp>
          <p:nvCxnSpPr>
            <p:cNvPr id="1408" name="Google Shape;1408;p115"/>
            <p:cNvCxnSpPr/>
            <p:nvPr/>
          </p:nvCxnSpPr>
          <p:spPr>
            <a:xfrm rot="10800000">
              <a:off x="3276600" y="2438400"/>
              <a:ext cx="1752600" cy="0"/>
            </a:xfrm>
            <a:prstGeom prst="straightConnector1">
              <a:avLst/>
            </a:prstGeom>
            <a:noFill/>
            <a:ln cap="flat" cmpd="sng" w="25400">
              <a:solidFill>
                <a:srgbClr val="FF6600"/>
              </a:solidFill>
              <a:prstDash val="solid"/>
              <a:miter lim="8000"/>
              <a:headEnd len="sm" w="sm" type="none"/>
              <a:tailEnd len="sm" w="sm" type="none"/>
            </a:ln>
          </p:spPr>
        </p:cxnSp>
        <p:cxnSp>
          <p:nvCxnSpPr>
            <p:cNvPr id="1409" name="Google Shape;1409;p115"/>
            <p:cNvCxnSpPr/>
            <p:nvPr/>
          </p:nvCxnSpPr>
          <p:spPr>
            <a:xfrm rot="10800000">
              <a:off x="3276600" y="2057400"/>
              <a:ext cx="0" cy="381000"/>
            </a:xfrm>
            <a:prstGeom prst="straightConnector1">
              <a:avLst/>
            </a:prstGeom>
            <a:noFill/>
            <a:ln cap="flat" cmpd="sng" w="25400">
              <a:solidFill>
                <a:srgbClr val="FF6600"/>
              </a:solidFill>
              <a:prstDash val="solid"/>
              <a:miter lim="8000"/>
              <a:headEnd len="sm" w="sm" type="none"/>
              <a:tailEnd len="sm" w="sm" type="none"/>
            </a:ln>
          </p:spPr>
        </p:cxnSp>
        <p:cxnSp>
          <p:nvCxnSpPr>
            <p:cNvPr id="1410" name="Google Shape;1410;p115"/>
            <p:cNvCxnSpPr/>
            <p:nvPr/>
          </p:nvCxnSpPr>
          <p:spPr>
            <a:xfrm rot="10800000">
              <a:off x="5029200" y="2057400"/>
              <a:ext cx="0" cy="381000"/>
            </a:xfrm>
            <a:prstGeom prst="straightConnector1">
              <a:avLst/>
            </a:prstGeom>
            <a:noFill/>
            <a:ln cap="flat" cmpd="sng" w="25400">
              <a:solidFill>
                <a:srgbClr val="FF6600"/>
              </a:solidFill>
              <a:prstDash val="solid"/>
              <a:miter lim="8000"/>
              <a:headEnd len="sm" w="sm" type="none"/>
              <a:tailEnd len="sm" w="sm" type="none"/>
            </a:ln>
          </p:spPr>
        </p:cxnSp>
        <p:cxnSp>
          <p:nvCxnSpPr>
            <p:cNvPr id="1411" name="Google Shape;1411;p115"/>
            <p:cNvCxnSpPr/>
            <p:nvPr/>
          </p:nvCxnSpPr>
          <p:spPr>
            <a:xfrm rot="10800000">
              <a:off x="3276600" y="2057400"/>
              <a:ext cx="1752600" cy="0"/>
            </a:xfrm>
            <a:prstGeom prst="straightConnector1">
              <a:avLst/>
            </a:prstGeom>
            <a:noFill/>
            <a:ln cap="flat" cmpd="sng" w="25400">
              <a:solidFill>
                <a:srgbClr val="FF6600"/>
              </a:solidFill>
              <a:prstDash val="solid"/>
              <a:miter lim="8000"/>
              <a:headEnd len="sm" w="sm" type="none"/>
              <a:tailEnd len="sm" w="sm" type="none"/>
            </a:ln>
          </p:spPr>
        </p:cxnSp>
      </p:grpSp>
      <p:cxnSp>
        <p:nvCxnSpPr>
          <p:cNvPr id="1412" name="Google Shape;1412;p115"/>
          <p:cNvCxnSpPr/>
          <p:nvPr/>
        </p:nvCxnSpPr>
        <p:spPr>
          <a:xfrm>
            <a:off x="1524000" y="4038600"/>
            <a:ext cx="990600" cy="0"/>
          </a:xfrm>
          <a:prstGeom prst="straightConnector1">
            <a:avLst/>
          </a:prstGeom>
          <a:noFill/>
          <a:ln cap="flat" cmpd="sng" w="25400">
            <a:solidFill>
              <a:srgbClr val="FF6600"/>
            </a:solidFill>
            <a:prstDash val="solid"/>
            <a:miter lim="8000"/>
            <a:headEnd len="sm" w="sm" type="none"/>
            <a:tailEnd len="med" w="med" type="triangle"/>
          </a:ln>
        </p:spPr>
      </p:cxnSp>
      <p:pic>
        <p:nvPicPr>
          <p:cNvPr id="1413" name="Google Shape;1413;p115"/>
          <p:cNvPicPr preferRelativeResize="0"/>
          <p:nvPr/>
        </p:nvPicPr>
        <p:blipFill rotWithShape="1">
          <a:blip r:embed="rId4">
            <a:alphaModFix/>
          </a:blip>
          <a:srcRect b="0" l="0" r="0" t="0"/>
          <a:stretch/>
        </p:blipFill>
        <p:spPr>
          <a:xfrm>
            <a:off x="8110537" y="228600"/>
            <a:ext cx="576262" cy="576262"/>
          </a:xfrm>
          <a:prstGeom prst="rect">
            <a:avLst/>
          </a:prstGeom>
          <a:noFill/>
          <a:ln>
            <a:noFill/>
          </a:ln>
        </p:spPr>
      </p:pic>
    </p:spTree>
  </p:cSld>
  <p:clrMapOvr>
    <a:masterClrMapping/>
  </p:clrMapOvr>
  <p:transition spd="slow">
    <p:fade thruBlk="1"/>
  </p:transition>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7" name="Shape 1417"/>
        <p:cNvGrpSpPr/>
        <p:nvPr/>
      </p:nvGrpSpPr>
      <p:grpSpPr>
        <a:xfrm>
          <a:off x="0" y="0"/>
          <a:ext cx="0" cy="0"/>
          <a:chOff x="0" y="0"/>
          <a:chExt cx="0" cy="0"/>
        </a:xfrm>
      </p:grpSpPr>
      <p:sp>
        <p:nvSpPr>
          <p:cNvPr id="1418" name="Google Shape;1418;p11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419" name="Google Shape;1419;p11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Manager Tools</a:t>
            </a:r>
            <a:endParaRPr/>
          </a:p>
        </p:txBody>
      </p:sp>
      <p:sp>
        <p:nvSpPr>
          <p:cNvPr id="1420" name="Google Shape;1420;p116"/>
          <p:cNvSpPr txBox="1"/>
          <p:nvPr>
            <p:ph idx="1" type="body"/>
          </p:nvPr>
        </p:nvSpPr>
        <p:spPr>
          <a:xfrm>
            <a:off x="582612" y="1295400"/>
            <a:ext cx="7646987" cy="46720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Workflow Designer</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Maps the execution order and dependencies of Sessions, Tasks and Worklets, for the Informatica Server</a:t>
            </a:r>
            <a:endParaRPr/>
          </a:p>
          <a:p>
            <a:pPr indent="-101600" lvl="1" marL="571500" marR="0" rtl="0" algn="l">
              <a:lnSpc>
                <a:spcPct val="85000"/>
              </a:lnSpc>
              <a:spcBef>
                <a:spcPts val="1300"/>
              </a:spcBef>
              <a:spcAft>
                <a:spcPts val="0"/>
              </a:spcAft>
              <a:buClr>
                <a:srgbClr val="5555C7"/>
              </a:buClr>
              <a:buSzPts val="2000"/>
              <a:buFont typeface="Noto Sans Symbols"/>
              <a:buNone/>
            </a:pPr>
            <a:r>
              <a:t/>
            </a:r>
            <a:endParaRPr b="0" i="0" sz="2000" u="none" cap="none" strike="noStrike">
              <a:solidFill>
                <a:schemeClr val="dk1"/>
              </a:solidFill>
              <a:latin typeface="Arial"/>
              <a:ea typeface="Arial"/>
              <a:cs typeface="Arial"/>
              <a:sym typeface="Arial"/>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Task Developer</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Create Session, Shell Command and Email tasks </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Tasks created in the Task Developer are reusable</a:t>
            </a:r>
            <a:endParaRPr/>
          </a:p>
          <a:p>
            <a:pPr indent="-101600" lvl="1" marL="571500" marR="0" rtl="0" algn="l">
              <a:lnSpc>
                <a:spcPct val="85000"/>
              </a:lnSpc>
              <a:spcBef>
                <a:spcPts val="1300"/>
              </a:spcBef>
              <a:spcAft>
                <a:spcPts val="0"/>
              </a:spcAft>
              <a:buClr>
                <a:srgbClr val="5555C7"/>
              </a:buClr>
              <a:buSzPts val="2000"/>
              <a:buFont typeface="Noto Sans Symbols"/>
              <a:buNone/>
            </a:pPr>
            <a:r>
              <a:t/>
            </a:r>
            <a:endParaRPr b="0" i="0" sz="2000" u="none" cap="none" strike="noStrike">
              <a:solidFill>
                <a:schemeClr val="dk1"/>
              </a:solidFill>
              <a:latin typeface="Arial"/>
              <a:ea typeface="Arial"/>
              <a:cs typeface="Arial"/>
              <a:sym typeface="Arial"/>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Worklet Designer</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Creates objects that represent a set of tasks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Worklet objects are reusable </a:t>
            </a:r>
            <a:endParaRPr/>
          </a:p>
          <a:p>
            <a:pPr indent="4762" lvl="0" marL="122237" marR="0" rtl="0" algn="l">
              <a:lnSpc>
                <a:spcPct val="105000"/>
              </a:lnSpc>
              <a:spcBef>
                <a:spcPts val="400"/>
              </a:spcBef>
              <a:spcAft>
                <a:spcPts val="0"/>
              </a:spcAft>
              <a:buClr>
                <a:srgbClr val="4E84C4"/>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421" name="Google Shape;1421;p116"/>
          <p:cNvPicPr preferRelativeResize="0"/>
          <p:nvPr/>
        </p:nvPicPr>
        <p:blipFill rotWithShape="1">
          <a:blip r:embed="rId3">
            <a:alphaModFix/>
          </a:blip>
          <a:srcRect b="0" l="0" r="0" t="0"/>
          <a:stretch/>
        </p:blipFill>
        <p:spPr>
          <a:xfrm>
            <a:off x="3048000" y="2819400"/>
            <a:ext cx="1295400" cy="457200"/>
          </a:xfrm>
          <a:prstGeom prst="rect">
            <a:avLst/>
          </a:prstGeom>
          <a:noFill/>
          <a:ln>
            <a:noFill/>
          </a:ln>
        </p:spPr>
      </p:pic>
      <p:pic>
        <p:nvPicPr>
          <p:cNvPr id="1422" name="Google Shape;1422;p116"/>
          <p:cNvPicPr preferRelativeResize="0"/>
          <p:nvPr/>
        </p:nvPicPr>
        <p:blipFill rotWithShape="1">
          <a:blip r:embed="rId4">
            <a:alphaModFix/>
          </a:blip>
          <a:srcRect b="0" l="0" r="0" t="0"/>
          <a:stretch/>
        </p:blipFill>
        <p:spPr>
          <a:xfrm>
            <a:off x="3200400" y="4724400"/>
            <a:ext cx="1371600" cy="457200"/>
          </a:xfrm>
          <a:prstGeom prst="rect">
            <a:avLst/>
          </a:prstGeom>
          <a:noFill/>
          <a:ln>
            <a:noFill/>
          </a:ln>
        </p:spPr>
      </p:pic>
      <p:pic>
        <p:nvPicPr>
          <p:cNvPr id="1423" name="Google Shape;1423;p116"/>
          <p:cNvPicPr preferRelativeResize="0"/>
          <p:nvPr/>
        </p:nvPicPr>
        <p:blipFill rotWithShape="1">
          <a:blip r:embed="rId5">
            <a:alphaModFix/>
          </a:blip>
          <a:srcRect b="80364" l="48873" r="42663" t="14913"/>
          <a:stretch/>
        </p:blipFill>
        <p:spPr>
          <a:xfrm>
            <a:off x="3352800" y="1219200"/>
            <a:ext cx="1295400" cy="457200"/>
          </a:xfrm>
          <a:prstGeom prst="rect">
            <a:avLst/>
          </a:prstGeom>
          <a:noFill/>
          <a:ln>
            <a:noFill/>
          </a:ln>
        </p:spPr>
      </p:pic>
      <p:pic>
        <p:nvPicPr>
          <p:cNvPr id="1424" name="Google Shape;1424;p116"/>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transition spd="slow">
    <p:fade thruBlk="1"/>
  </p:transition>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8" name="Shape 1428"/>
        <p:cNvGrpSpPr/>
        <p:nvPr/>
      </p:nvGrpSpPr>
      <p:grpSpPr>
        <a:xfrm>
          <a:off x="0" y="0"/>
          <a:ext cx="0" cy="0"/>
          <a:chOff x="0" y="0"/>
          <a:chExt cx="0" cy="0"/>
        </a:xfrm>
      </p:grpSpPr>
      <p:sp>
        <p:nvSpPr>
          <p:cNvPr id="1429" name="Google Shape;1429;p11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430" name="Google Shape;1430;p117"/>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Source &amp; Target Connections</a:t>
            </a:r>
            <a:endParaRPr/>
          </a:p>
        </p:txBody>
      </p:sp>
      <p:sp>
        <p:nvSpPr>
          <p:cNvPr id="1431" name="Google Shape;1431;p117"/>
          <p:cNvSpPr txBox="1"/>
          <p:nvPr>
            <p:ph idx="4294967295" type="body"/>
          </p:nvPr>
        </p:nvSpPr>
        <p:spPr>
          <a:xfrm>
            <a:off x="762000" y="1447800"/>
            <a:ext cx="7086600" cy="1066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Configure Source &amp; Target data access connections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Used in Session Tasks</a:t>
            </a:r>
            <a:endParaRPr/>
          </a:p>
        </p:txBody>
      </p:sp>
      <p:sp>
        <p:nvSpPr>
          <p:cNvPr id="1432" name="Google Shape;1432;p117"/>
          <p:cNvSpPr txBox="1"/>
          <p:nvPr/>
        </p:nvSpPr>
        <p:spPr>
          <a:xfrm>
            <a:off x="7010400" y="2514600"/>
            <a:ext cx="1828800" cy="2743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Configure:</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Relational</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MQ Series</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FTP</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Application</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Loader</a:t>
            </a:r>
            <a:endParaRPr/>
          </a:p>
        </p:txBody>
      </p:sp>
      <p:pic>
        <p:nvPicPr>
          <p:cNvPr id="1433" name="Google Shape;1433;p117"/>
          <p:cNvPicPr preferRelativeResize="0"/>
          <p:nvPr>
            <p:ph idx="4294967295" type="body"/>
          </p:nvPr>
        </p:nvPicPr>
        <p:blipFill rotWithShape="1">
          <a:blip r:embed="rId3">
            <a:alphaModFix/>
          </a:blip>
          <a:srcRect b="0" l="0" r="0" t="0"/>
          <a:stretch/>
        </p:blipFill>
        <p:spPr>
          <a:xfrm>
            <a:off x="914400" y="2286000"/>
            <a:ext cx="5791200" cy="3505200"/>
          </a:xfrm>
          <a:prstGeom prst="rect">
            <a:avLst/>
          </a:prstGeom>
          <a:noFill/>
          <a:ln>
            <a:noFill/>
          </a:ln>
        </p:spPr>
      </p:pic>
      <p:sp>
        <p:nvSpPr>
          <p:cNvPr id="1434" name="Google Shape;1434;p117"/>
          <p:cNvSpPr/>
          <p:nvPr/>
        </p:nvSpPr>
        <p:spPr>
          <a:xfrm>
            <a:off x="3048000" y="2286000"/>
            <a:ext cx="10668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435" name="Google Shape;1435;p117"/>
          <p:cNvPicPr preferRelativeResize="0"/>
          <p:nvPr/>
        </p:nvPicPr>
        <p:blipFill rotWithShape="1">
          <a:blip r:embed="rId4">
            <a:alphaModFix/>
          </a:blip>
          <a:srcRect b="0" l="0" r="0" t="0"/>
          <a:stretch/>
        </p:blipFill>
        <p:spPr>
          <a:xfrm>
            <a:off x="8110537" y="228600"/>
            <a:ext cx="576262" cy="576262"/>
          </a:xfrm>
          <a:prstGeom prst="rect">
            <a:avLst/>
          </a:prstGeom>
          <a:noFill/>
          <a:ln>
            <a:noFill/>
          </a:ln>
        </p:spPr>
      </p:pic>
    </p:spTree>
  </p:cSld>
  <p:clrMapOvr>
    <a:masterClrMapping/>
  </p:clrMapOvr>
  <p:transition spd="slow">
    <p:fade thruBlk="1"/>
  </p:transition>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9" name="Shape 1439"/>
        <p:cNvGrpSpPr/>
        <p:nvPr/>
      </p:nvGrpSpPr>
      <p:grpSpPr>
        <a:xfrm>
          <a:off x="0" y="0"/>
          <a:ext cx="0" cy="0"/>
          <a:chOff x="0" y="0"/>
          <a:chExt cx="0" cy="0"/>
        </a:xfrm>
      </p:grpSpPr>
      <p:sp>
        <p:nvSpPr>
          <p:cNvPr id="1440" name="Google Shape;1440;p11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441" name="Google Shape;1441;p118"/>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Relational Connections (Native )</a:t>
            </a:r>
            <a:endParaRPr/>
          </a:p>
        </p:txBody>
      </p:sp>
      <p:sp>
        <p:nvSpPr>
          <p:cNvPr id="1442" name="Google Shape;1442;p118"/>
          <p:cNvSpPr txBox="1"/>
          <p:nvPr>
            <p:ph idx="4294967295" type="body"/>
          </p:nvPr>
        </p:nvSpPr>
        <p:spPr>
          <a:xfrm>
            <a:off x="582612" y="1066800"/>
            <a:ext cx="8104187" cy="1219200"/>
          </a:xfrm>
          <a:prstGeom prst="rect">
            <a:avLst/>
          </a:prstGeom>
          <a:noFill/>
          <a:ln>
            <a:noFill/>
          </a:ln>
        </p:spPr>
        <p:txBody>
          <a:bodyPr anchorCtr="0" anchor="t" bIns="45700" lIns="91425" spcFirstLastPara="1" rIns="91425" wrap="square" tIns="45700">
            <a:noAutofit/>
          </a:bodyPr>
          <a:lstStyle/>
          <a:p>
            <a:pPr indent="-20637" lvl="0" marL="122237" rtl="0" algn="l">
              <a:spcBef>
                <a:spcPts val="320"/>
              </a:spcBef>
              <a:spcAft>
                <a:spcPts val="0"/>
              </a:spcAft>
              <a:buNone/>
            </a:pPr>
            <a:r>
              <a:t/>
            </a:r>
            <a:endParaRPr/>
          </a:p>
        </p:txBody>
      </p:sp>
      <p:pic>
        <p:nvPicPr>
          <p:cNvPr id="1443" name="Google Shape;1443;p118"/>
          <p:cNvPicPr preferRelativeResize="0"/>
          <p:nvPr>
            <p:ph idx="4294967295" type="body"/>
          </p:nvPr>
        </p:nvPicPr>
        <p:blipFill rotWithShape="1">
          <a:blip r:embed="rId3">
            <a:alphaModFix/>
          </a:blip>
          <a:srcRect b="0" l="0" r="0" t="0"/>
          <a:stretch/>
        </p:blipFill>
        <p:spPr>
          <a:xfrm>
            <a:off x="381000" y="2590800"/>
            <a:ext cx="3733800" cy="1524000"/>
          </a:xfrm>
          <a:prstGeom prst="rect">
            <a:avLst/>
          </a:prstGeom>
          <a:noFill/>
          <a:ln>
            <a:noFill/>
          </a:ln>
        </p:spPr>
      </p:pic>
      <p:pic>
        <p:nvPicPr>
          <p:cNvPr id="1444" name="Google Shape;1444;p118"/>
          <p:cNvPicPr preferRelativeResize="0"/>
          <p:nvPr>
            <p:ph idx="4294967295" type="body"/>
          </p:nvPr>
        </p:nvPicPr>
        <p:blipFill rotWithShape="1">
          <a:blip r:embed="rId4">
            <a:alphaModFix/>
          </a:blip>
          <a:srcRect b="0" l="0" r="0" t="0"/>
          <a:stretch/>
        </p:blipFill>
        <p:spPr>
          <a:xfrm>
            <a:off x="762000" y="3810000"/>
            <a:ext cx="2743200" cy="2590800"/>
          </a:xfrm>
          <a:prstGeom prst="rect">
            <a:avLst/>
          </a:prstGeom>
          <a:noFill/>
          <a:ln>
            <a:noFill/>
          </a:ln>
        </p:spPr>
      </p:pic>
      <p:pic>
        <p:nvPicPr>
          <p:cNvPr id="1445" name="Google Shape;1445;p118"/>
          <p:cNvPicPr preferRelativeResize="0"/>
          <p:nvPr/>
        </p:nvPicPr>
        <p:blipFill rotWithShape="1">
          <a:blip r:embed="rId5">
            <a:alphaModFix/>
          </a:blip>
          <a:srcRect b="0" l="0" r="0" t="0"/>
          <a:stretch/>
        </p:blipFill>
        <p:spPr>
          <a:xfrm>
            <a:off x="4876800" y="2286000"/>
            <a:ext cx="3876675" cy="3962400"/>
          </a:xfrm>
          <a:prstGeom prst="rect">
            <a:avLst/>
          </a:prstGeom>
          <a:noFill/>
          <a:ln>
            <a:noFill/>
          </a:ln>
        </p:spPr>
      </p:pic>
      <p:sp>
        <p:nvSpPr>
          <p:cNvPr id="1446" name="Google Shape;1446;p118"/>
          <p:cNvSpPr/>
          <p:nvPr/>
        </p:nvSpPr>
        <p:spPr>
          <a:xfrm>
            <a:off x="1828800" y="3276600"/>
            <a:ext cx="762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447" name="Google Shape;1447;p118"/>
          <p:cNvCxnSpPr/>
          <p:nvPr/>
        </p:nvCxnSpPr>
        <p:spPr>
          <a:xfrm flipH="1">
            <a:off x="1981200" y="3581400"/>
            <a:ext cx="228600" cy="1524000"/>
          </a:xfrm>
          <a:prstGeom prst="straightConnector1">
            <a:avLst/>
          </a:prstGeom>
          <a:noFill/>
          <a:ln cap="flat" cmpd="sng" w="25400">
            <a:solidFill>
              <a:srgbClr val="FF6600"/>
            </a:solidFill>
            <a:prstDash val="solid"/>
            <a:miter lim="8000"/>
            <a:headEnd len="sm" w="sm" type="none"/>
            <a:tailEnd len="med" w="med" type="triangle"/>
          </a:ln>
        </p:spPr>
      </p:cxnSp>
      <p:cxnSp>
        <p:nvCxnSpPr>
          <p:cNvPr id="1448" name="Google Shape;1448;p118"/>
          <p:cNvCxnSpPr/>
          <p:nvPr/>
        </p:nvCxnSpPr>
        <p:spPr>
          <a:xfrm flipH="1" rot="10800000">
            <a:off x="2209800" y="3200400"/>
            <a:ext cx="3276600" cy="1981200"/>
          </a:xfrm>
          <a:prstGeom prst="straightConnector1">
            <a:avLst/>
          </a:prstGeom>
          <a:noFill/>
          <a:ln cap="flat" cmpd="sng" w="25400">
            <a:solidFill>
              <a:srgbClr val="FF6600"/>
            </a:solidFill>
            <a:prstDash val="solid"/>
            <a:miter lim="8000"/>
            <a:headEnd len="sm" w="sm" type="none"/>
            <a:tailEnd len="med" w="med" type="triangle"/>
          </a:ln>
        </p:spPr>
      </p:cxnSp>
      <p:pic>
        <p:nvPicPr>
          <p:cNvPr id="1449" name="Google Shape;1449;p118"/>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transition spd="slow">
    <p:fade thruBlk="1"/>
  </p:transition>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3" name="Shape 1453"/>
        <p:cNvGrpSpPr/>
        <p:nvPr/>
      </p:nvGrpSpPr>
      <p:grpSpPr>
        <a:xfrm>
          <a:off x="0" y="0"/>
          <a:ext cx="0" cy="0"/>
          <a:chOff x="0" y="0"/>
          <a:chExt cx="0" cy="0"/>
        </a:xfrm>
      </p:grpSpPr>
      <p:sp>
        <p:nvSpPr>
          <p:cNvPr id="1454" name="Google Shape;1454;p11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455" name="Google Shape;1455;p119"/>
          <p:cNvPicPr preferRelativeResize="0"/>
          <p:nvPr>
            <p:ph idx="1" type="body"/>
          </p:nvPr>
        </p:nvPicPr>
        <p:blipFill rotWithShape="1">
          <a:blip r:embed="rId3">
            <a:alphaModFix/>
          </a:blip>
          <a:srcRect b="0" l="0" r="0" t="0"/>
          <a:stretch/>
        </p:blipFill>
        <p:spPr>
          <a:xfrm>
            <a:off x="4876800" y="1524000"/>
            <a:ext cx="3876675" cy="4800600"/>
          </a:xfrm>
          <a:prstGeom prst="rect">
            <a:avLst/>
          </a:prstGeom>
          <a:noFill/>
          <a:ln>
            <a:noFill/>
          </a:ln>
        </p:spPr>
      </p:pic>
      <p:sp>
        <p:nvSpPr>
          <p:cNvPr id="1456" name="Google Shape;1456;p11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Relational Connection Properties</a:t>
            </a:r>
            <a:endParaRPr/>
          </a:p>
        </p:txBody>
      </p:sp>
      <p:sp>
        <p:nvSpPr>
          <p:cNvPr id="1457" name="Google Shape;1457;p119"/>
          <p:cNvSpPr txBox="1"/>
          <p:nvPr/>
        </p:nvSpPr>
        <p:spPr>
          <a:xfrm>
            <a:off x="533400" y="1371600"/>
            <a:ext cx="3581400" cy="685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Define native relational (database) connection</a:t>
            </a:r>
            <a:endParaRPr/>
          </a:p>
        </p:txBody>
      </p:sp>
      <p:cxnSp>
        <p:nvCxnSpPr>
          <p:cNvPr id="1458" name="Google Shape;1458;p119"/>
          <p:cNvCxnSpPr/>
          <p:nvPr/>
        </p:nvCxnSpPr>
        <p:spPr>
          <a:xfrm>
            <a:off x="3429000" y="3124200"/>
            <a:ext cx="1524000" cy="76200"/>
          </a:xfrm>
          <a:prstGeom prst="straightConnector1">
            <a:avLst/>
          </a:prstGeom>
          <a:noFill/>
          <a:ln cap="flat" cmpd="sng" w="28575">
            <a:solidFill>
              <a:srgbClr val="FF6600"/>
            </a:solidFill>
            <a:prstDash val="solid"/>
            <a:miter lim="8000"/>
            <a:headEnd len="sm" w="sm" type="none"/>
            <a:tailEnd len="med" w="med" type="triangle"/>
          </a:ln>
        </p:spPr>
      </p:cxnSp>
      <p:cxnSp>
        <p:nvCxnSpPr>
          <p:cNvPr id="1459" name="Google Shape;1459;p119"/>
          <p:cNvCxnSpPr/>
          <p:nvPr/>
        </p:nvCxnSpPr>
        <p:spPr>
          <a:xfrm>
            <a:off x="3505200" y="3657600"/>
            <a:ext cx="1341437" cy="76200"/>
          </a:xfrm>
          <a:prstGeom prst="straightConnector1">
            <a:avLst/>
          </a:prstGeom>
          <a:noFill/>
          <a:ln cap="flat" cmpd="sng" w="28575">
            <a:solidFill>
              <a:srgbClr val="FF6600"/>
            </a:solidFill>
            <a:prstDash val="solid"/>
            <a:miter lim="8000"/>
            <a:headEnd len="sm" w="sm" type="none"/>
            <a:tailEnd len="med" w="med" type="triangle"/>
          </a:ln>
        </p:spPr>
      </p:cxnSp>
      <p:sp>
        <p:nvSpPr>
          <p:cNvPr id="1460" name="Google Shape;1460;p119"/>
          <p:cNvSpPr txBox="1"/>
          <p:nvPr/>
        </p:nvSpPr>
        <p:spPr>
          <a:xfrm>
            <a:off x="0" y="4376737"/>
            <a:ext cx="4000500" cy="711200"/>
          </a:xfrm>
          <a:prstGeom prst="rect">
            <a:avLst/>
          </a:prstGeom>
          <a:noFill/>
          <a:ln>
            <a:noFill/>
          </a:ln>
        </p:spPr>
        <p:txBody>
          <a:bodyPr anchorCtr="0" anchor="ctr" bIns="46025" lIns="92075" spcFirstLastPara="1" rIns="92075" wrap="square" tIns="46025">
            <a:noAutofit/>
          </a:bodyPr>
          <a:lstStyle/>
          <a:p>
            <a:pPr indent="0" lvl="1" marL="457200" marR="0" rtl="0" algn="l">
              <a:lnSpc>
                <a:spcPct val="75000"/>
              </a:lnSpc>
              <a:spcBef>
                <a:spcPts val="0"/>
              </a:spcBef>
              <a:spcAft>
                <a:spcPts val="0"/>
              </a:spcAft>
              <a:buClr>
                <a:srgbClr val="0000CC"/>
              </a:buClr>
              <a:buFont typeface="Arial"/>
              <a:buNone/>
            </a:pPr>
            <a:r>
              <a:rPr b="0" i="0" lang="en-US" sz="1800" u="none" cap="none" strike="noStrike">
                <a:solidFill>
                  <a:srgbClr val="0000CC"/>
                </a:solidFill>
                <a:latin typeface="Arial"/>
                <a:ea typeface="Arial"/>
                <a:cs typeface="Arial"/>
                <a:sym typeface="Arial"/>
              </a:rPr>
              <a:t>Optional Environment SQL (executed with each use of database connection)</a:t>
            </a:r>
            <a:endParaRPr/>
          </a:p>
        </p:txBody>
      </p:sp>
      <p:sp>
        <p:nvSpPr>
          <p:cNvPr id="1461" name="Google Shape;1461;p119"/>
          <p:cNvSpPr txBox="1"/>
          <p:nvPr/>
        </p:nvSpPr>
        <p:spPr>
          <a:xfrm>
            <a:off x="611187" y="2836862"/>
            <a:ext cx="3000375" cy="366712"/>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CC"/>
              </a:buClr>
              <a:buFont typeface="Arial"/>
              <a:buNone/>
            </a:pPr>
            <a:r>
              <a:rPr b="0" i="0" lang="en-US" sz="1800" u="none">
                <a:solidFill>
                  <a:srgbClr val="0000CC"/>
                </a:solidFill>
                <a:latin typeface="Arial"/>
                <a:ea typeface="Arial"/>
                <a:cs typeface="Arial"/>
                <a:sym typeface="Arial"/>
              </a:rPr>
              <a:t>User Name/Password</a:t>
            </a:r>
            <a:endParaRPr/>
          </a:p>
        </p:txBody>
      </p:sp>
      <p:sp>
        <p:nvSpPr>
          <p:cNvPr id="1462" name="Google Shape;1462;p119"/>
          <p:cNvSpPr txBox="1"/>
          <p:nvPr/>
        </p:nvSpPr>
        <p:spPr>
          <a:xfrm>
            <a:off x="381000" y="3494087"/>
            <a:ext cx="3384550" cy="504825"/>
          </a:xfrm>
          <a:prstGeom prst="rect">
            <a:avLst/>
          </a:prstGeom>
          <a:noFill/>
          <a:ln>
            <a:noFill/>
          </a:ln>
        </p:spPr>
        <p:txBody>
          <a:bodyPr anchorCtr="0" anchor="ctr" bIns="46025" lIns="92075" spcFirstLastPara="1" rIns="92075" wrap="square" tIns="46025">
            <a:noAutofit/>
          </a:bodyPr>
          <a:lstStyle/>
          <a:p>
            <a:pPr indent="0" lvl="1" marL="457200" marR="0" rtl="0" algn="l">
              <a:lnSpc>
                <a:spcPct val="75000"/>
              </a:lnSpc>
              <a:spcBef>
                <a:spcPts val="0"/>
              </a:spcBef>
              <a:spcAft>
                <a:spcPts val="0"/>
              </a:spcAft>
              <a:buClr>
                <a:srgbClr val="0000CC"/>
              </a:buClr>
              <a:buFont typeface="Arial"/>
              <a:buNone/>
            </a:pPr>
            <a:r>
              <a:rPr b="0" i="0" lang="en-US" sz="1800" u="none" cap="none" strike="noStrike">
                <a:solidFill>
                  <a:srgbClr val="0000CC"/>
                </a:solidFill>
                <a:latin typeface="Arial"/>
                <a:ea typeface="Arial"/>
                <a:cs typeface="Arial"/>
                <a:sym typeface="Arial"/>
              </a:rPr>
              <a:t>Database connectivity information</a:t>
            </a:r>
            <a:endParaRPr/>
          </a:p>
        </p:txBody>
      </p:sp>
      <p:cxnSp>
        <p:nvCxnSpPr>
          <p:cNvPr id="1463" name="Google Shape;1463;p119"/>
          <p:cNvCxnSpPr/>
          <p:nvPr/>
        </p:nvCxnSpPr>
        <p:spPr>
          <a:xfrm>
            <a:off x="3886200" y="4800600"/>
            <a:ext cx="990600" cy="152400"/>
          </a:xfrm>
          <a:prstGeom prst="straightConnector1">
            <a:avLst/>
          </a:prstGeom>
          <a:noFill/>
          <a:ln cap="flat" cmpd="sng" w="28575">
            <a:solidFill>
              <a:srgbClr val="FF6600"/>
            </a:solidFill>
            <a:prstDash val="solid"/>
            <a:miter lim="8000"/>
            <a:headEnd len="sm" w="sm" type="none"/>
            <a:tailEnd len="med" w="med" type="triangle"/>
          </a:ln>
        </p:spPr>
      </p:cxnSp>
      <p:sp>
        <p:nvSpPr>
          <p:cNvPr id="1464" name="Google Shape;1464;p119"/>
          <p:cNvSpPr txBox="1"/>
          <p:nvPr/>
        </p:nvSpPr>
        <p:spPr>
          <a:xfrm>
            <a:off x="0" y="5375275"/>
            <a:ext cx="4000500" cy="711200"/>
          </a:xfrm>
          <a:prstGeom prst="rect">
            <a:avLst/>
          </a:prstGeom>
          <a:noFill/>
          <a:ln>
            <a:noFill/>
          </a:ln>
        </p:spPr>
        <p:txBody>
          <a:bodyPr anchorCtr="0" anchor="ctr" bIns="46025" lIns="92075" spcFirstLastPara="1" rIns="92075" wrap="square" tIns="46025">
            <a:noAutofit/>
          </a:bodyPr>
          <a:lstStyle/>
          <a:p>
            <a:pPr indent="0" lvl="1" marL="457200" marR="0" rtl="0" algn="l">
              <a:lnSpc>
                <a:spcPct val="75000"/>
              </a:lnSpc>
              <a:spcBef>
                <a:spcPts val="0"/>
              </a:spcBef>
              <a:spcAft>
                <a:spcPts val="0"/>
              </a:spcAft>
              <a:buClr>
                <a:srgbClr val="0000CC"/>
              </a:buClr>
              <a:buFont typeface="Arial"/>
              <a:buNone/>
            </a:pPr>
            <a:r>
              <a:rPr b="0" i="0" lang="en-US" sz="1800" u="none" cap="none" strike="noStrike">
                <a:solidFill>
                  <a:srgbClr val="0000CC"/>
                </a:solidFill>
                <a:latin typeface="Arial"/>
                <a:ea typeface="Arial"/>
                <a:cs typeface="Arial"/>
                <a:sym typeface="Arial"/>
              </a:rPr>
              <a:t>Optional Environment SQL (executed before initiation of each transaction)</a:t>
            </a:r>
            <a:endParaRPr/>
          </a:p>
        </p:txBody>
      </p:sp>
      <p:cxnSp>
        <p:nvCxnSpPr>
          <p:cNvPr id="1465" name="Google Shape;1465;p119"/>
          <p:cNvCxnSpPr/>
          <p:nvPr/>
        </p:nvCxnSpPr>
        <p:spPr>
          <a:xfrm flipH="1" rot="10800000">
            <a:off x="3886200" y="5181600"/>
            <a:ext cx="990600" cy="304800"/>
          </a:xfrm>
          <a:prstGeom prst="straightConnector1">
            <a:avLst/>
          </a:prstGeom>
          <a:noFill/>
          <a:ln cap="flat" cmpd="sng" w="25400">
            <a:solidFill>
              <a:srgbClr val="FF6600"/>
            </a:solidFill>
            <a:prstDash val="solid"/>
            <a:miter lim="8000"/>
            <a:headEnd len="sm" w="sm" type="none"/>
            <a:tailEnd len="med" w="med" type="triangle"/>
          </a:ln>
        </p:spPr>
      </p:cxnSp>
      <p:pic>
        <p:nvPicPr>
          <p:cNvPr id="1466" name="Google Shape;1466;p119"/>
          <p:cNvPicPr preferRelativeResize="0"/>
          <p:nvPr/>
        </p:nvPicPr>
        <p:blipFill rotWithShape="1">
          <a:blip r:embed="rId4">
            <a:alphaModFix/>
          </a:blip>
          <a:srcRect b="0" l="0" r="0" t="0"/>
          <a:stretch/>
        </p:blipFill>
        <p:spPr>
          <a:xfrm>
            <a:off x="8110537" y="228600"/>
            <a:ext cx="576262" cy="576262"/>
          </a:xfrm>
          <a:prstGeom prst="rect">
            <a:avLst/>
          </a:prstGeom>
          <a:noFill/>
          <a:ln>
            <a:noFill/>
          </a:ln>
        </p:spPr>
      </p:pic>
    </p:spTree>
  </p:cSld>
  <p:clrMapOvr>
    <a:masterClrMapping/>
  </p:clrMapOvr>
  <p:transition spd="slow">
    <p:fade thruBlk="1"/>
  </p:transition>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0" name="Shape 1470"/>
        <p:cNvGrpSpPr/>
        <p:nvPr/>
      </p:nvGrpSpPr>
      <p:grpSpPr>
        <a:xfrm>
          <a:off x="0" y="0"/>
          <a:ext cx="0" cy="0"/>
          <a:chOff x="0" y="0"/>
          <a:chExt cx="0" cy="0"/>
        </a:xfrm>
      </p:grpSpPr>
      <p:sp>
        <p:nvSpPr>
          <p:cNvPr id="1471" name="Google Shape;1471;p12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472" name="Google Shape;1472;p120"/>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FTP Connection</a:t>
            </a:r>
            <a:endParaRPr/>
          </a:p>
        </p:txBody>
      </p:sp>
      <p:pic>
        <p:nvPicPr>
          <p:cNvPr id="1473" name="Google Shape;1473;p120"/>
          <p:cNvPicPr preferRelativeResize="0"/>
          <p:nvPr>
            <p:ph idx="4294967295" type="body"/>
          </p:nvPr>
        </p:nvPicPr>
        <p:blipFill rotWithShape="1">
          <a:blip r:embed="rId3">
            <a:alphaModFix/>
          </a:blip>
          <a:srcRect b="0" l="0" r="0" t="0"/>
          <a:stretch/>
        </p:blipFill>
        <p:spPr>
          <a:xfrm>
            <a:off x="582612" y="2449512"/>
            <a:ext cx="4070350" cy="1284287"/>
          </a:xfrm>
          <a:prstGeom prst="rect">
            <a:avLst/>
          </a:prstGeom>
          <a:noFill/>
          <a:ln>
            <a:noFill/>
          </a:ln>
        </p:spPr>
      </p:pic>
      <p:pic>
        <p:nvPicPr>
          <p:cNvPr id="1474" name="Google Shape;1474;p120"/>
          <p:cNvPicPr preferRelativeResize="0"/>
          <p:nvPr>
            <p:ph idx="4294967295" type="body"/>
          </p:nvPr>
        </p:nvPicPr>
        <p:blipFill rotWithShape="1">
          <a:blip r:embed="rId4">
            <a:alphaModFix/>
          </a:blip>
          <a:srcRect b="0" l="0" r="0" t="0"/>
          <a:stretch/>
        </p:blipFill>
        <p:spPr>
          <a:xfrm>
            <a:off x="990600" y="3962400"/>
            <a:ext cx="2667000" cy="2438400"/>
          </a:xfrm>
          <a:prstGeom prst="rect">
            <a:avLst/>
          </a:prstGeom>
          <a:noFill/>
          <a:ln>
            <a:noFill/>
          </a:ln>
        </p:spPr>
      </p:pic>
      <p:pic>
        <p:nvPicPr>
          <p:cNvPr id="1475" name="Google Shape;1475;p120"/>
          <p:cNvPicPr preferRelativeResize="0"/>
          <p:nvPr>
            <p:ph idx="4294967295" type="body"/>
          </p:nvPr>
        </p:nvPicPr>
        <p:blipFill rotWithShape="1">
          <a:blip r:embed="rId5">
            <a:alphaModFix/>
          </a:blip>
          <a:srcRect b="0" l="0" r="0" t="0"/>
          <a:stretch/>
        </p:blipFill>
        <p:spPr>
          <a:xfrm>
            <a:off x="5105400" y="2362200"/>
            <a:ext cx="3124200" cy="3505200"/>
          </a:xfrm>
          <a:prstGeom prst="rect">
            <a:avLst/>
          </a:prstGeom>
          <a:noFill/>
          <a:ln>
            <a:noFill/>
          </a:ln>
        </p:spPr>
      </p:pic>
      <p:cxnSp>
        <p:nvCxnSpPr>
          <p:cNvPr id="1476" name="Google Shape;1476;p120"/>
          <p:cNvCxnSpPr/>
          <p:nvPr/>
        </p:nvCxnSpPr>
        <p:spPr>
          <a:xfrm flipH="1">
            <a:off x="2362200" y="3124200"/>
            <a:ext cx="381000" cy="1524000"/>
          </a:xfrm>
          <a:prstGeom prst="straightConnector1">
            <a:avLst/>
          </a:prstGeom>
          <a:noFill/>
          <a:ln cap="flat" cmpd="sng" w="25400">
            <a:solidFill>
              <a:srgbClr val="FF6600"/>
            </a:solidFill>
            <a:prstDash val="solid"/>
            <a:miter lim="8000"/>
            <a:headEnd len="sm" w="sm" type="none"/>
            <a:tailEnd len="med" w="med" type="triangle"/>
          </a:ln>
        </p:spPr>
      </p:cxnSp>
      <p:cxnSp>
        <p:nvCxnSpPr>
          <p:cNvPr id="1477" name="Google Shape;1477;p120"/>
          <p:cNvCxnSpPr/>
          <p:nvPr/>
        </p:nvCxnSpPr>
        <p:spPr>
          <a:xfrm flipH="1" rot="10800000">
            <a:off x="2667000" y="3124200"/>
            <a:ext cx="3124200" cy="1524000"/>
          </a:xfrm>
          <a:prstGeom prst="straightConnector1">
            <a:avLst/>
          </a:prstGeom>
          <a:noFill/>
          <a:ln cap="flat" cmpd="sng" w="25400">
            <a:solidFill>
              <a:srgbClr val="FF6600"/>
            </a:solidFill>
            <a:prstDash val="solid"/>
            <a:miter lim="8000"/>
            <a:headEnd len="sm" w="sm" type="none"/>
            <a:tailEnd len="med" w="med" type="triangle"/>
          </a:ln>
        </p:spPr>
      </p:cxnSp>
      <p:sp>
        <p:nvSpPr>
          <p:cNvPr id="1478" name="Google Shape;1478;p120"/>
          <p:cNvSpPr/>
          <p:nvPr/>
        </p:nvSpPr>
        <p:spPr>
          <a:xfrm>
            <a:off x="2133600" y="2895600"/>
            <a:ext cx="12192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479" name="Google Shape;1479;p120"/>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 name="Shape 178"/>
        <p:cNvGrpSpPr/>
        <p:nvPr/>
      </p:nvGrpSpPr>
      <p:grpSpPr>
        <a:xfrm>
          <a:off x="0" y="0"/>
          <a:ext cx="0" cy="0"/>
          <a:chOff x="0" y="0"/>
          <a:chExt cx="0" cy="0"/>
        </a:xfrm>
      </p:grpSpPr>
      <p:sp>
        <p:nvSpPr>
          <p:cNvPr id="179" name="Google Shape;179;p2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80" name="Google Shape;180;p22"/>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Repository</a:t>
            </a:r>
            <a:endParaRPr/>
          </a:p>
        </p:txBody>
      </p:sp>
      <p:sp>
        <p:nvSpPr>
          <p:cNvPr id="181" name="Google Shape;181;p22"/>
          <p:cNvSpPr txBox="1"/>
          <p:nvPr>
            <p:ph idx="1" type="body"/>
          </p:nvPr>
        </p:nvSpPr>
        <p:spPr>
          <a:xfrm>
            <a:off x="457200" y="1219200"/>
            <a:ext cx="8293100" cy="48244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It is a relational database managed by the Repository Service</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Stores metadata about the objects (mappings, transformations etc.) in database tables called as Repository Content</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The Repository database can be in Oracle, IBM DB2 UDB, MS SQL Server or Sybase ASE</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To create a repository service one must have full privileges in the Administrator Console and also in the domain</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Integration Service uses repository objects for performing the ETL</a:t>
            </a:r>
            <a:endParaRPr/>
          </a:p>
        </p:txBody>
      </p:sp>
    </p:spTree>
  </p:cSld>
  <p:clrMapOvr>
    <a:masterClrMapping/>
  </p:clrMapOvr>
  <p:transition spd="slow">
    <p:fade thruBlk="1"/>
  </p:transition>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3" name="Shape 1483"/>
        <p:cNvGrpSpPr/>
        <p:nvPr/>
      </p:nvGrpSpPr>
      <p:grpSpPr>
        <a:xfrm>
          <a:off x="0" y="0"/>
          <a:ext cx="0" cy="0"/>
          <a:chOff x="0" y="0"/>
          <a:chExt cx="0" cy="0"/>
        </a:xfrm>
      </p:grpSpPr>
      <p:sp>
        <p:nvSpPr>
          <p:cNvPr id="1484" name="Google Shape;1484;p12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485" name="Google Shape;1485;p121"/>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External Loader Connection</a:t>
            </a:r>
            <a:endParaRPr/>
          </a:p>
        </p:txBody>
      </p:sp>
      <p:pic>
        <p:nvPicPr>
          <p:cNvPr id="1486" name="Google Shape;1486;p121"/>
          <p:cNvPicPr preferRelativeResize="0"/>
          <p:nvPr>
            <p:ph idx="4294967295" type="body"/>
          </p:nvPr>
        </p:nvPicPr>
        <p:blipFill rotWithShape="1">
          <a:blip r:embed="rId3">
            <a:alphaModFix/>
          </a:blip>
          <a:srcRect b="0" l="0" r="0" t="0"/>
          <a:stretch/>
        </p:blipFill>
        <p:spPr>
          <a:xfrm>
            <a:off x="582612" y="2678112"/>
            <a:ext cx="3913187" cy="1360487"/>
          </a:xfrm>
          <a:prstGeom prst="rect">
            <a:avLst/>
          </a:prstGeom>
          <a:noFill/>
          <a:ln>
            <a:noFill/>
          </a:ln>
        </p:spPr>
      </p:pic>
      <p:pic>
        <p:nvPicPr>
          <p:cNvPr id="1487" name="Google Shape;1487;p121"/>
          <p:cNvPicPr preferRelativeResize="0"/>
          <p:nvPr>
            <p:ph idx="4294967295" type="body"/>
          </p:nvPr>
        </p:nvPicPr>
        <p:blipFill rotWithShape="1">
          <a:blip r:embed="rId4">
            <a:alphaModFix/>
          </a:blip>
          <a:srcRect b="0" l="0" r="0" t="0"/>
          <a:stretch/>
        </p:blipFill>
        <p:spPr>
          <a:xfrm>
            <a:off x="1219200" y="3962400"/>
            <a:ext cx="2895600" cy="2438400"/>
          </a:xfrm>
          <a:prstGeom prst="rect">
            <a:avLst/>
          </a:prstGeom>
          <a:noFill/>
          <a:ln>
            <a:noFill/>
          </a:ln>
        </p:spPr>
      </p:pic>
      <p:pic>
        <p:nvPicPr>
          <p:cNvPr id="1488" name="Google Shape;1488;p121"/>
          <p:cNvPicPr preferRelativeResize="0"/>
          <p:nvPr>
            <p:ph idx="4294967295" type="body"/>
          </p:nvPr>
        </p:nvPicPr>
        <p:blipFill rotWithShape="1">
          <a:blip r:embed="rId5">
            <a:alphaModFix/>
          </a:blip>
          <a:srcRect b="0" l="0" r="0" t="0"/>
          <a:stretch/>
        </p:blipFill>
        <p:spPr>
          <a:xfrm>
            <a:off x="5257800" y="2514600"/>
            <a:ext cx="2895600" cy="3429000"/>
          </a:xfrm>
          <a:prstGeom prst="rect">
            <a:avLst/>
          </a:prstGeom>
          <a:noFill/>
          <a:ln>
            <a:noFill/>
          </a:ln>
        </p:spPr>
      </p:pic>
      <p:sp>
        <p:nvSpPr>
          <p:cNvPr id="1489" name="Google Shape;1489;p121"/>
          <p:cNvSpPr/>
          <p:nvPr/>
        </p:nvSpPr>
        <p:spPr>
          <a:xfrm>
            <a:off x="2133600" y="3276600"/>
            <a:ext cx="9906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490" name="Google Shape;1490;p121"/>
          <p:cNvCxnSpPr/>
          <p:nvPr/>
        </p:nvCxnSpPr>
        <p:spPr>
          <a:xfrm flipH="1">
            <a:off x="2514600" y="3657600"/>
            <a:ext cx="76200" cy="1600200"/>
          </a:xfrm>
          <a:prstGeom prst="straightConnector1">
            <a:avLst/>
          </a:prstGeom>
          <a:noFill/>
          <a:ln cap="flat" cmpd="sng" w="25400">
            <a:solidFill>
              <a:srgbClr val="FF6600"/>
            </a:solidFill>
            <a:prstDash val="solid"/>
            <a:miter lim="8000"/>
            <a:headEnd len="sm" w="sm" type="none"/>
            <a:tailEnd len="med" w="med" type="triangle"/>
          </a:ln>
        </p:spPr>
      </p:cxnSp>
      <p:cxnSp>
        <p:nvCxnSpPr>
          <p:cNvPr id="1491" name="Google Shape;1491;p121"/>
          <p:cNvCxnSpPr/>
          <p:nvPr/>
        </p:nvCxnSpPr>
        <p:spPr>
          <a:xfrm flipH="1" rot="10800000">
            <a:off x="2667000" y="3352800"/>
            <a:ext cx="3200400" cy="1828800"/>
          </a:xfrm>
          <a:prstGeom prst="straightConnector1">
            <a:avLst/>
          </a:prstGeom>
          <a:noFill/>
          <a:ln cap="flat" cmpd="sng" w="25400">
            <a:solidFill>
              <a:srgbClr val="FF6600"/>
            </a:solidFill>
            <a:prstDash val="solid"/>
            <a:miter lim="8000"/>
            <a:headEnd len="sm" w="sm" type="none"/>
            <a:tailEnd len="med" w="med" type="triangle"/>
          </a:ln>
        </p:spPr>
      </p:cxnSp>
      <p:pic>
        <p:nvPicPr>
          <p:cNvPr id="1492" name="Google Shape;1492;p121"/>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transition spd="slow">
    <p:fade thruBlk="1"/>
  </p:transition>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6" name="Shape 1496"/>
        <p:cNvGrpSpPr/>
        <p:nvPr/>
      </p:nvGrpSpPr>
      <p:grpSpPr>
        <a:xfrm>
          <a:off x="0" y="0"/>
          <a:ext cx="0" cy="0"/>
          <a:chOff x="0" y="0"/>
          <a:chExt cx="0" cy="0"/>
        </a:xfrm>
      </p:grpSpPr>
      <p:sp>
        <p:nvSpPr>
          <p:cNvPr id="1497" name="Google Shape;1497;p12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498" name="Google Shape;1498;p122"/>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Task Developer</a:t>
            </a:r>
            <a:endParaRPr/>
          </a:p>
        </p:txBody>
      </p:sp>
      <p:sp>
        <p:nvSpPr>
          <p:cNvPr id="1499" name="Google Shape;1499;p122"/>
          <p:cNvSpPr txBox="1"/>
          <p:nvPr>
            <p:ph idx="1" type="body"/>
          </p:nvPr>
        </p:nvSpPr>
        <p:spPr>
          <a:xfrm>
            <a:off x="381000" y="1143000"/>
            <a:ext cx="8610600" cy="2514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95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Create basic Reusable “building blocks” – to use in any Workflow</a:t>
            </a:r>
            <a:endParaRPr/>
          </a:p>
          <a:p>
            <a:pPr indent="-122237" lvl="0" marL="122237" marR="0" rtl="0" algn="l">
              <a:lnSpc>
                <a:spcPct val="9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Reusable Tasks</a:t>
            </a:r>
            <a:endParaRPr/>
          </a:p>
          <a:p>
            <a:pPr indent="-228600" lvl="1" marL="571500" marR="0" rtl="0" algn="l">
              <a:lnSpc>
                <a:spcPct val="9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Session - Set of instructions to execute Mapping logic</a:t>
            </a:r>
            <a:endParaRPr/>
          </a:p>
          <a:p>
            <a:pPr indent="-228600" lvl="1" marL="571500" marR="0" rtl="0" algn="l">
              <a:lnSpc>
                <a:spcPct val="9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Command - Specify OS shell / script command(s) to run during the Workflow</a:t>
            </a:r>
            <a:endParaRPr/>
          </a:p>
          <a:p>
            <a:pPr indent="-228600" lvl="1" marL="571500" marR="0" rtl="0" algn="l">
              <a:lnSpc>
                <a:spcPct val="9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Email - Send email at any point in the Workflow </a:t>
            </a:r>
            <a:endParaRPr/>
          </a:p>
        </p:txBody>
      </p:sp>
      <p:cxnSp>
        <p:nvCxnSpPr>
          <p:cNvPr id="1500" name="Google Shape;1500;p122"/>
          <p:cNvCxnSpPr/>
          <p:nvPr/>
        </p:nvCxnSpPr>
        <p:spPr>
          <a:xfrm rot="10800000">
            <a:off x="5883275" y="4319587"/>
            <a:ext cx="0" cy="1004887"/>
          </a:xfrm>
          <a:prstGeom prst="straightConnector1">
            <a:avLst/>
          </a:prstGeom>
          <a:noFill/>
          <a:ln cap="flat" cmpd="sng" w="28575">
            <a:solidFill>
              <a:srgbClr val="FF6600"/>
            </a:solidFill>
            <a:prstDash val="solid"/>
            <a:miter lim="8000"/>
            <a:headEnd len="med" w="med" type="triangle"/>
            <a:tailEnd len="sm" w="sm" type="none"/>
          </a:ln>
        </p:spPr>
      </p:cxnSp>
      <p:cxnSp>
        <p:nvCxnSpPr>
          <p:cNvPr id="1501" name="Google Shape;1501;p122"/>
          <p:cNvCxnSpPr/>
          <p:nvPr/>
        </p:nvCxnSpPr>
        <p:spPr>
          <a:xfrm rot="10800000">
            <a:off x="6451600" y="4570412"/>
            <a:ext cx="0" cy="754062"/>
          </a:xfrm>
          <a:prstGeom prst="straightConnector1">
            <a:avLst/>
          </a:prstGeom>
          <a:noFill/>
          <a:ln cap="flat" cmpd="sng" w="28575">
            <a:solidFill>
              <a:srgbClr val="FF6600"/>
            </a:solidFill>
            <a:prstDash val="solid"/>
            <a:miter lim="8000"/>
            <a:headEnd len="med" w="med" type="triangle"/>
            <a:tailEnd len="sm" w="sm" type="none"/>
          </a:ln>
        </p:spPr>
      </p:cxnSp>
      <p:cxnSp>
        <p:nvCxnSpPr>
          <p:cNvPr id="1502" name="Google Shape;1502;p122"/>
          <p:cNvCxnSpPr/>
          <p:nvPr/>
        </p:nvCxnSpPr>
        <p:spPr>
          <a:xfrm rot="10800000">
            <a:off x="7019925" y="4905375"/>
            <a:ext cx="0" cy="419100"/>
          </a:xfrm>
          <a:prstGeom prst="straightConnector1">
            <a:avLst/>
          </a:prstGeom>
          <a:noFill/>
          <a:ln cap="flat" cmpd="sng" w="28575">
            <a:solidFill>
              <a:srgbClr val="FF6600"/>
            </a:solidFill>
            <a:prstDash val="solid"/>
            <a:miter lim="8000"/>
            <a:headEnd len="med" w="med" type="triangle"/>
            <a:tailEnd len="sm" w="sm" type="none"/>
          </a:ln>
        </p:spPr>
      </p:cxnSp>
      <p:sp>
        <p:nvSpPr>
          <p:cNvPr id="1503" name="Google Shape;1503;p122"/>
          <p:cNvSpPr txBox="1"/>
          <p:nvPr/>
        </p:nvSpPr>
        <p:spPr>
          <a:xfrm>
            <a:off x="5638800" y="3984625"/>
            <a:ext cx="2438400" cy="857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Session</a:t>
            </a:r>
            <a:endParaRPr/>
          </a:p>
          <a:p>
            <a:pPr indent="0" lvl="0" marL="0" marR="0" rtl="0" algn="l">
              <a:lnSpc>
                <a:spcPct val="100000"/>
              </a:lnSpc>
              <a:spcBef>
                <a:spcPts val="420"/>
              </a:spcBef>
              <a:spcAft>
                <a:spcPts val="0"/>
              </a:spcAft>
              <a:buClr>
                <a:schemeClr val="dk1"/>
              </a:buClr>
              <a:buFont typeface="Arial"/>
              <a:buNone/>
            </a:pPr>
            <a:r>
              <a:rPr b="1" i="0" lang="en-US" sz="1400" u="none">
                <a:solidFill>
                  <a:schemeClr val="dk1"/>
                </a:solidFill>
                <a:latin typeface="Arial"/>
                <a:ea typeface="Arial"/>
                <a:cs typeface="Arial"/>
                <a:sym typeface="Arial"/>
              </a:rPr>
              <a:t>          Command</a:t>
            </a:r>
            <a:endParaRPr/>
          </a:p>
          <a:p>
            <a:pPr indent="0" lvl="0" marL="0" marR="0" rtl="0" algn="l">
              <a:lnSpc>
                <a:spcPct val="100000"/>
              </a:lnSpc>
              <a:spcBef>
                <a:spcPts val="420"/>
              </a:spcBef>
              <a:spcAft>
                <a:spcPts val="0"/>
              </a:spcAft>
              <a:buClr>
                <a:schemeClr val="dk1"/>
              </a:buClr>
              <a:buFont typeface="Arial"/>
              <a:buNone/>
            </a:pPr>
            <a:r>
              <a:rPr b="1" i="0" lang="en-US" sz="1400" u="none">
                <a:solidFill>
                  <a:schemeClr val="dk1"/>
                </a:solidFill>
                <a:latin typeface="Arial"/>
                <a:ea typeface="Arial"/>
                <a:cs typeface="Arial"/>
                <a:sym typeface="Arial"/>
              </a:rPr>
              <a:t>                      Email</a:t>
            </a:r>
            <a:endParaRPr/>
          </a:p>
        </p:txBody>
      </p:sp>
      <p:pic>
        <p:nvPicPr>
          <p:cNvPr id="1504" name="Google Shape;1504;p122"/>
          <p:cNvPicPr preferRelativeResize="0"/>
          <p:nvPr/>
        </p:nvPicPr>
        <p:blipFill rotWithShape="1">
          <a:blip r:embed="rId3">
            <a:alphaModFix/>
          </a:blip>
          <a:srcRect b="27885" l="1243" r="46438" t="8476"/>
          <a:stretch/>
        </p:blipFill>
        <p:spPr>
          <a:xfrm>
            <a:off x="609600" y="3886200"/>
            <a:ext cx="3429000" cy="2362200"/>
          </a:xfrm>
          <a:prstGeom prst="rect">
            <a:avLst/>
          </a:prstGeom>
          <a:noFill/>
          <a:ln>
            <a:noFill/>
          </a:ln>
        </p:spPr>
      </p:pic>
      <p:pic>
        <p:nvPicPr>
          <p:cNvPr id="1505" name="Google Shape;1505;p122"/>
          <p:cNvPicPr preferRelativeResize="0"/>
          <p:nvPr/>
        </p:nvPicPr>
        <p:blipFill rotWithShape="1">
          <a:blip r:embed="rId3">
            <a:alphaModFix/>
          </a:blip>
          <a:srcRect b="90084" l="88278" r="4422" t="6196"/>
          <a:stretch/>
        </p:blipFill>
        <p:spPr>
          <a:xfrm>
            <a:off x="5562600" y="5410200"/>
            <a:ext cx="1981200" cy="685800"/>
          </a:xfrm>
          <a:prstGeom prst="rect">
            <a:avLst/>
          </a:prstGeom>
          <a:noFill/>
          <a:ln>
            <a:noFill/>
          </a:ln>
        </p:spPr>
      </p:pic>
      <p:pic>
        <p:nvPicPr>
          <p:cNvPr id="1506" name="Google Shape;1506;p122"/>
          <p:cNvPicPr preferRelativeResize="0"/>
          <p:nvPr/>
        </p:nvPicPr>
        <p:blipFill rotWithShape="1">
          <a:blip r:embed="rId3">
            <a:alphaModFix/>
          </a:blip>
          <a:srcRect b="79522" l="31471" r="59226" t="14950"/>
          <a:stretch/>
        </p:blipFill>
        <p:spPr>
          <a:xfrm>
            <a:off x="7696200" y="228600"/>
            <a:ext cx="990600" cy="609600"/>
          </a:xfrm>
          <a:prstGeom prst="rect">
            <a:avLst/>
          </a:prstGeom>
          <a:noFill/>
          <a:ln>
            <a:noFill/>
          </a:ln>
        </p:spPr>
      </p:pic>
    </p:spTree>
  </p:cSld>
  <p:clrMapOvr>
    <a:masterClrMapping/>
  </p:clrMapOvr>
  <p:transition spd="slow">
    <p:fade thruBlk="1"/>
  </p:transition>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0" name="Shape 1510"/>
        <p:cNvGrpSpPr/>
        <p:nvPr/>
      </p:nvGrpSpPr>
      <p:grpSpPr>
        <a:xfrm>
          <a:off x="0" y="0"/>
          <a:ext cx="0" cy="0"/>
          <a:chOff x="0" y="0"/>
          <a:chExt cx="0" cy="0"/>
        </a:xfrm>
      </p:grpSpPr>
      <p:sp>
        <p:nvSpPr>
          <p:cNvPr id="1511" name="Google Shape;1511;p12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512" name="Google Shape;1512;p12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Tasks</a:t>
            </a:r>
            <a:endParaRPr/>
          </a:p>
        </p:txBody>
      </p:sp>
      <p:sp>
        <p:nvSpPr>
          <p:cNvPr id="1513" name="Google Shape;1513;p123"/>
          <p:cNvSpPr txBox="1"/>
          <p:nvPr>
            <p:ph idx="1" type="body"/>
          </p:nvPr>
        </p:nvSpPr>
        <p:spPr>
          <a:xfrm>
            <a:off x="457200" y="12192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a:solidFill>
                  <a:schemeClr val="dk1"/>
                </a:solidFill>
                <a:latin typeface="Arial"/>
                <a:ea typeface="Arial"/>
                <a:cs typeface="Arial"/>
                <a:sym typeface="Arial"/>
              </a:rPr>
              <a:t>After this section, you will be familiar with:</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How to create and configure Session Tasks </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Session Task properties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Transformation property overrides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Reusable vs. non-reusable Sessions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Session partitions</a:t>
            </a:r>
            <a:endParaRPr/>
          </a:p>
        </p:txBody>
      </p:sp>
      <p:pic>
        <p:nvPicPr>
          <p:cNvPr id="1514" name="Google Shape;1514;p123"/>
          <p:cNvPicPr preferRelativeResize="0"/>
          <p:nvPr/>
        </p:nvPicPr>
        <p:blipFill rotWithShape="1">
          <a:blip r:embed="rId3">
            <a:alphaModFix/>
          </a:blip>
          <a:srcRect b="29927" l="12547" r="30979" t="-11678"/>
          <a:stretch/>
        </p:blipFill>
        <p:spPr>
          <a:xfrm>
            <a:off x="7829550" y="85725"/>
            <a:ext cx="914400" cy="762000"/>
          </a:xfrm>
          <a:prstGeom prst="rect">
            <a:avLst/>
          </a:prstGeom>
          <a:noFill/>
          <a:ln>
            <a:noFill/>
          </a:ln>
        </p:spPr>
      </p:pic>
    </p:spTree>
  </p:cSld>
  <p:clrMapOvr>
    <a:masterClrMapping/>
  </p:clrMapOvr>
  <p:transition spd="slow">
    <p:fade thruBlk="1"/>
  </p:transition>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8" name="Shape 1518"/>
        <p:cNvGrpSpPr/>
        <p:nvPr/>
      </p:nvGrpSpPr>
      <p:grpSpPr>
        <a:xfrm>
          <a:off x="0" y="0"/>
          <a:ext cx="0" cy="0"/>
          <a:chOff x="0" y="0"/>
          <a:chExt cx="0" cy="0"/>
        </a:xfrm>
      </p:grpSpPr>
      <p:sp>
        <p:nvSpPr>
          <p:cNvPr id="1519" name="Google Shape;1519;p12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520" name="Google Shape;1520;p12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a:t>
            </a:r>
            <a:endParaRPr/>
          </a:p>
        </p:txBody>
      </p:sp>
      <p:sp>
        <p:nvSpPr>
          <p:cNvPr id="1521" name="Google Shape;1521;p124"/>
          <p:cNvSpPr txBox="1"/>
          <p:nvPr/>
        </p:nvSpPr>
        <p:spPr>
          <a:xfrm>
            <a:off x="381000" y="1066800"/>
            <a:ext cx="8153400" cy="1752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Integration Service instructs to runs the logic of ONE specific Mapping</a:t>
            </a:r>
            <a:endParaRPr/>
          </a:p>
          <a:p>
            <a:pPr indent="-285750" lvl="1" marL="74295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e.g. - source and target data location specifications, memory allocation, optional Mapping overrides, scheduling, processing and load instructions </a:t>
            </a:r>
            <a:endParaRPr/>
          </a:p>
        </p:txBody>
      </p:sp>
      <p:sp>
        <p:nvSpPr>
          <p:cNvPr id="1522" name="Google Shape;1522;p124"/>
          <p:cNvSpPr txBox="1"/>
          <p:nvPr/>
        </p:nvSpPr>
        <p:spPr>
          <a:xfrm>
            <a:off x="457200" y="2895600"/>
            <a:ext cx="2743200" cy="2743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Becomes a component of a Workflow (or Worklet)</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If configured in the Task Developer,       the Session Task is reusable (optional)</a:t>
            </a:r>
            <a:endParaRPr/>
          </a:p>
        </p:txBody>
      </p:sp>
      <p:pic>
        <p:nvPicPr>
          <p:cNvPr id="1523" name="Google Shape;1523;p124"/>
          <p:cNvPicPr preferRelativeResize="0"/>
          <p:nvPr>
            <p:ph idx="1" type="body"/>
          </p:nvPr>
        </p:nvPicPr>
        <p:blipFill rotWithShape="1">
          <a:blip r:embed="rId3">
            <a:alphaModFix/>
          </a:blip>
          <a:srcRect b="0" l="0" r="0" t="0"/>
          <a:stretch/>
        </p:blipFill>
        <p:spPr>
          <a:xfrm>
            <a:off x="3352800" y="2819400"/>
            <a:ext cx="5486400" cy="3429000"/>
          </a:xfrm>
          <a:prstGeom prst="rect">
            <a:avLst/>
          </a:prstGeom>
          <a:noFill/>
          <a:ln>
            <a:noFill/>
          </a:ln>
        </p:spPr>
      </p:pic>
      <p:pic>
        <p:nvPicPr>
          <p:cNvPr id="1524" name="Google Shape;1524;p124"/>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transition spd="slow">
    <p:fade thruBlk="1"/>
  </p:transition>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8" name="Shape 1528"/>
        <p:cNvGrpSpPr/>
        <p:nvPr/>
      </p:nvGrpSpPr>
      <p:grpSpPr>
        <a:xfrm>
          <a:off x="0" y="0"/>
          <a:ext cx="0" cy="0"/>
          <a:chOff x="0" y="0"/>
          <a:chExt cx="0" cy="0"/>
        </a:xfrm>
      </p:grpSpPr>
      <p:sp>
        <p:nvSpPr>
          <p:cNvPr id="1529" name="Google Shape;1529;p12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530" name="Google Shape;1530;p125"/>
          <p:cNvPicPr preferRelativeResize="0"/>
          <p:nvPr/>
        </p:nvPicPr>
        <p:blipFill rotWithShape="1">
          <a:blip r:embed="rId3">
            <a:alphaModFix/>
          </a:blip>
          <a:srcRect b="0" l="0" r="0" t="0"/>
          <a:stretch/>
        </p:blipFill>
        <p:spPr>
          <a:xfrm>
            <a:off x="5410200" y="4038600"/>
            <a:ext cx="2819400" cy="1290637"/>
          </a:xfrm>
          <a:prstGeom prst="rect">
            <a:avLst/>
          </a:prstGeom>
          <a:noFill/>
          <a:ln>
            <a:noFill/>
          </a:ln>
        </p:spPr>
      </p:pic>
      <p:pic>
        <p:nvPicPr>
          <p:cNvPr id="1531" name="Google Shape;1531;p125"/>
          <p:cNvPicPr preferRelativeResize="0"/>
          <p:nvPr/>
        </p:nvPicPr>
        <p:blipFill rotWithShape="1">
          <a:blip r:embed="rId4">
            <a:alphaModFix/>
          </a:blip>
          <a:srcRect b="0" l="0" r="0" t="0"/>
          <a:stretch/>
        </p:blipFill>
        <p:spPr>
          <a:xfrm>
            <a:off x="228600" y="4495800"/>
            <a:ext cx="4724400" cy="533400"/>
          </a:xfrm>
          <a:prstGeom prst="rect">
            <a:avLst/>
          </a:prstGeom>
          <a:noFill/>
          <a:ln>
            <a:noFill/>
          </a:ln>
        </p:spPr>
      </p:pic>
      <p:sp>
        <p:nvSpPr>
          <p:cNvPr id="1532" name="Google Shape;1532;p125"/>
          <p:cNvSpPr/>
          <p:nvPr/>
        </p:nvSpPr>
        <p:spPr>
          <a:xfrm>
            <a:off x="3505200" y="4495800"/>
            <a:ext cx="533400" cy="533400"/>
          </a:xfrm>
          <a:prstGeom prst="ellipse">
            <a:avLst/>
          </a:prstGeom>
          <a:noFill/>
          <a:ln cap="flat" cmpd="sng" w="28575">
            <a:solidFill>
              <a:srgbClr val="FF6600"/>
            </a:solidFill>
            <a:prstDash val="solid"/>
            <a:miter lim="8000"/>
            <a:headEnd len="sm" w="sm" type="none"/>
            <a:tailEnd len="sm" w="sm" type="none"/>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33" name="Google Shape;1533;p12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a:t>
            </a:r>
            <a:endParaRPr/>
          </a:p>
        </p:txBody>
      </p:sp>
      <p:sp>
        <p:nvSpPr>
          <p:cNvPr id="1534" name="Google Shape;1534;p125"/>
          <p:cNvSpPr txBox="1"/>
          <p:nvPr>
            <p:ph idx="1" type="body"/>
          </p:nvPr>
        </p:nvSpPr>
        <p:spPr>
          <a:xfrm>
            <a:off x="457200" y="1042987"/>
            <a:ext cx="8256587" cy="26146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Created to execute the logic of a mapping (one mapping only)</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Session Tasks can be created in the Task Developer (reusable) or Workflow Developer (Workflow-specific)</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Steps to create a Session Task</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Select the Session button from the Task Toolbar or</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Select menu Tasks  -&gt; Create  </a:t>
            </a:r>
            <a:endParaRPr/>
          </a:p>
        </p:txBody>
      </p:sp>
      <p:sp>
        <p:nvSpPr>
          <p:cNvPr id="1535" name="Google Shape;1535;p125"/>
          <p:cNvSpPr txBox="1"/>
          <p:nvPr/>
        </p:nvSpPr>
        <p:spPr>
          <a:xfrm>
            <a:off x="2438400" y="5410200"/>
            <a:ext cx="2074862" cy="3048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accent1"/>
              </a:buClr>
              <a:buFont typeface="Arial"/>
              <a:buNone/>
            </a:pPr>
            <a:r>
              <a:rPr b="1" i="0" lang="en-US" sz="1400" u="none">
                <a:solidFill>
                  <a:schemeClr val="accent1"/>
                </a:solidFill>
                <a:latin typeface="Arial"/>
                <a:ea typeface="Arial"/>
                <a:cs typeface="Arial"/>
                <a:sym typeface="Arial"/>
              </a:rPr>
              <a:t>Session Task Bar Icon</a:t>
            </a:r>
            <a:endParaRPr/>
          </a:p>
        </p:txBody>
      </p:sp>
      <p:cxnSp>
        <p:nvCxnSpPr>
          <p:cNvPr id="1536" name="Google Shape;1536;p125"/>
          <p:cNvCxnSpPr/>
          <p:nvPr/>
        </p:nvCxnSpPr>
        <p:spPr>
          <a:xfrm rot="10800000">
            <a:off x="3733800" y="5029200"/>
            <a:ext cx="0" cy="381000"/>
          </a:xfrm>
          <a:prstGeom prst="straightConnector1">
            <a:avLst/>
          </a:prstGeom>
          <a:noFill/>
          <a:ln cap="flat" cmpd="sng" w="28575">
            <a:solidFill>
              <a:srgbClr val="FF6600"/>
            </a:solidFill>
            <a:prstDash val="solid"/>
            <a:miter lim="8000"/>
            <a:headEnd len="sm" w="sm" type="none"/>
            <a:tailEnd len="med" w="med" type="triangle"/>
          </a:ln>
        </p:spPr>
      </p:cxnSp>
      <p:sp>
        <p:nvSpPr>
          <p:cNvPr id="1537" name="Google Shape;1537;p125"/>
          <p:cNvSpPr/>
          <p:nvPr/>
        </p:nvSpPr>
        <p:spPr>
          <a:xfrm>
            <a:off x="5791200" y="4267200"/>
            <a:ext cx="914400" cy="228600"/>
          </a:xfrm>
          <a:prstGeom prst="ellipse">
            <a:avLst/>
          </a:prstGeom>
          <a:noFill/>
          <a:ln cap="flat" cmpd="sng" w="28575">
            <a:solidFill>
              <a:srgbClr val="FF6600"/>
            </a:solidFill>
            <a:prstDash val="solid"/>
            <a:miter lim="8000"/>
            <a:headEnd len="sm" w="sm" type="none"/>
            <a:tailEnd len="sm" w="sm" type="none"/>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538" name="Google Shape;1538;p125"/>
          <p:cNvPicPr preferRelativeResize="0"/>
          <p:nvPr/>
        </p:nvPicPr>
        <p:blipFill rotWithShape="1">
          <a:blip r:embed="rId5">
            <a:alphaModFix/>
          </a:blip>
          <a:srcRect b="29927" l="12547" r="30979" t="-11678"/>
          <a:stretch/>
        </p:blipFill>
        <p:spPr>
          <a:xfrm>
            <a:off x="7829550" y="85725"/>
            <a:ext cx="914400" cy="762000"/>
          </a:xfrm>
          <a:prstGeom prst="rect">
            <a:avLst/>
          </a:prstGeom>
          <a:noFill/>
          <a:ln>
            <a:noFill/>
          </a:ln>
        </p:spPr>
      </p:pic>
    </p:spTree>
  </p:cSld>
  <p:clrMapOvr>
    <a:masterClrMapping/>
  </p:clrMapOvr>
  <p:transition spd="slow">
    <p:fade thruBlk="1"/>
  </p:transition>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2" name="Shape 1542"/>
        <p:cNvGrpSpPr/>
        <p:nvPr/>
      </p:nvGrpSpPr>
      <p:grpSpPr>
        <a:xfrm>
          <a:off x="0" y="0"/>
          <a:ext cx="0" cy="0"/>
          <a:chOff x="0" y="0"/>
          <a:chExt cx="0" cy="0"/>
        </a:xfrm>
      </p:grpSpPr>
      <p:sp>
        <p:nvSpPr>
          <p:cNvPr id="1543" name="Google Shape;1543;p12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544" name="Google Shape;1544;p12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General</a:t>
            </a:r>
            <a:endParaRPr/>
          </a:p>
        </p:txBody>
      </p:sp>
      <p:pic>
        <p:nvPicPr>
          <p:cNvPr id="1545" name="Google Shape;1545;p126"/>
          <p:cNvPicPr preferRelativeResize="0"/>
          <p:nvPr>
            <p:ph idx="1" type="body"/>
          </p:nvPr>
        </p:nvPicPr>
        <p:blipFill rotWithShape="1">
          <a:blip r:embed="rId3">
            <a:alphaModFix/>
          </a:blip>
          <a:srcRect b="0" l="0" r="0" t="0"/>
          <a:stretch/>
        </p:blipFill>
        <p:spPr>
          <a:xfrm>
            <a:off x="1066800" y="1295400"/>
            <a:ext cx="7010400" cy="4672012"/>
          </a:xfrm>
          <a:prstGeom prst="rect">
            <a:avLst/>
          </a:prstGeom>
          <a:noFill/>
          <a:ln>
            <a:noFill/>
          </a:ln>
        </p:spPr>
      </p:pic>
      <p:pic>
        <p:nvPicPr>
          <p:cNvPr id="1546" name="Google Shape;1546;p126"/>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transition spd="slow">
    <p:fade thruBlk="1"/>
  </p:transition>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0" name="Shape 1550"/>
        <p:cNvGrpSpPr/>
        <p:nvPr/>
      </p:nvGrpSpPr>
      <p:grpSpPr>
        <a:xfrm>
          <a:off x="0" y="0"/>
          <a:ext cx="0" cy="0"/>
          <a:chOff x="0" y="0"/>
          <a:chExt cx="0" cy="0"/>
        </a:xfrm>
      </p:grpSpPr>
      <p:sp>
        <p:nvSpPr>
          <p:cNvPr id="1551" name="Google Shape;1551;p12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552" name="Google Shape;1552;p127"/>
          <p:cNvPicPr preferRelativeResize="0"/>
          <p:nvPr>
            <p:ph idx="1" type="body"/>
          </p:nvPr>
        </p:nvPicPr>
        <p:blipFill rotWithShape="1">
          <a:blip r:embed="rId3">
            <a:alphaModFix/>
          </a:blip>
          <a:srcRect b="0" l="0" r="0" t="0"/>
          <a:stretch/>
        </p:blipFill>
        <p:spPr>
          <a:xfrm>
            <a:off x="457200" y="1219200"/>
            <a:ext cx="8293100" cy="4953000"/>
          </a:xfrm>
          <a:prstGeom prst="rect">
            <a:avLst/>
          </a:prstGeom>
          <a:noFill/>
          <a:ln>
            <a:noFill/>
          </a:ln>
        </p:spPr>
      </p:pic>
      <p:sp>
        <p:nvSpPr>
          <p:cNvPr id="1553" name="Google Shape;1553;p12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Properties</a:t>
            </a:r>
            <a:endParaRPr/>
          </a:p>
        </p:txBody>
      </p:sp>
      <p:sp>
        <p:nvSpPr>
          <p:cNvPr id="1554" name="Google Shape;1554;p127"/>
          <p:cNvSpPr/>
          <p:nvPr/>
        </p:nvSpPr>
        <p:spPr>
          <a:xfrm>
            <a:off x="685800" y="2133600"/>
            <a:ext cx="1600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55" name="Google Shape;1555;p127"/>
          <p:cNvSpPr/>
          <p:nvPr/>
        </p:nvSpPr>
        <p:spPr>
          <a:xfrm>
            <a:off x="762000" y="4495800"/>
            <a:ext cx="12192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556" name="Google Shape;1556;p127"/>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transition spd="slow">
    <p:fade thruBlk="1"/>
  </p:transition>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0" name="Shape 1560"/>
        <p:cNvGrpSpPr/>
        <p:nvPr/>
      </p:nvGrpSpPr>
      <p:grpSpPr>
        <a:xfrm>
          <a:off x="0" y="0"/>
          <a:ext cx="0" cy="0"/>
          <a:chOff x="0" y="0"/>
          <a:chExt cx="0" cy="0"/>
        </a:xfrm>
      </p:grpSpPr>
      <p:sp>
        <p:nvSpPr>
          <p:cNvPr id="1561" name="Google Shape;1561;p12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562" name="Google Shape;1562;p12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Config Object</a:t>
            </a:r>
            <a:endParaRPr/>
          </a:p>
        </p:txBody>
      </p:sp>
      <p:sp>
        <p:nvSpPr>
          <p:cNvPr id="1563" name="Google Shape;1563;p128"/>
          <p:cNvSpPr/>
          <p:nvPr/>
        </p:nvSpPr>
        <p:spPr>
          <a:xfrm>
            <a:off x="1447800" y="2819400"/>
            <a:ext cx="609600" cy="3048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64" name="Google Shape;1564;p128"/>
          <p:cNvSpPr/>
          <p:nvPr/>
        </p:nvSpPr>
        <p:spPr>
          <a:xfrm>
            <a:off x="1371600" y="2819400"/>
            <a:ext cx="762000" cy="3810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65" name="Google Shape;1565;p128"/>
          <p:cNvSpPr/>
          <p:nvPr/>
        </p:nvSpPr>
        <p:spPr>
          <a:xfrm>
            <a:off x="1066800" y="2667000"/>
            <a:ext cx="2133600" cy="13716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66" name="Google Shape;1566;p128"/>
          <p:cNvSpPr/>
          <p:nvPr/>
        </p:nvSpPr>
        <p:spPr>
          <a:xfrm>
            <a:off x="1066800" y="2057400"/>
            <a:ext cx="2133600" cy="5334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567" name="Google Shape;1567;p128"/>
          <p:cNvPicPr preferRelativeResize="0"/>
          <p:nvPr>
            <p:ph idx="1" type="body"/>
          </p:nvPr>
        </p:nvPicPr>
        <p:blipFill rotWithShape="1">
          <a:blip r:embed="rId3">
            <a:alphaModFix/>
          </a:blip>
          <a:srcRect b="0" l="0" r="0" t="0"/>
          <a:stretch/>
        </p:blipFill>
        <p:spPr>
          <a:xfrm>
            <a:off x="381000" y="1219200"/>
            <a:ext cx="8293100" cy="4800600"/>
          </a:xfrm>
          <a:prstGeom prst="rect">
            <a:avLst/>
          </a:prstGeom>
          <a:noFill/>
          <a:ln>
            <a:noFill/>
          </a:ln>
        </p:spPr>
      </p:pic>
      <p:pic>
        <p:nvPicPr>
          <p:cNvPr id="1568" name="Google Shape;1568;p128"/>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transition spd="slow">
    <p:fade thruBlk="1"/>
  </p:transition>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2" name="Shape 1572"/>
        <p:cNvGrpSpPr/>
        <p:nvPr/>
      </p:nvGrpSpPr>
      <p:grpSpPr>
        <a:xfrm>
          <a:off x="0" y="0"/>
          <a:ext cx="0" cy="0"/>
          <a:chOff x="0" y="0"/>
          <a:chExt cx="0" cy="0"/>
        </a:xfrm>
      </p:grpSpPr>
      <p:sp>
        <p:nvSpPr>
          <p:cNvPr id="1573" name="Google Shape;1573;p12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574" name="Google Shape;1574;p12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Sources</a:t>
            </a:r>
            <a:endParaRPr/>
          </a:p>
        </p:txBody>
      </p:sp>
      <p:pic>
        <p:nvPicPr>
          <p:cNvPr id="1575" name="Google Shape;1575;p129"/>
          <p:cNvPicPr preferRelativeResize="0"/>
          <p:nvPr>
            <p:ph idx="1" type="body"/>
          </p:nvPr>
        </p:nvPicPr>
        <p:blipFill rotWithShape="1">
          <a:blip r:embed="rId3">
            <a:alphaModFix/>
          </a:blip>
          <a:srcRect b="0" l="0" r="0" t="0"/>
          <a:stretch/>
        </p:blipFill>
        <p:spPr>
          <a:xfrm>
            <a:off x="381000" y="1143000"/>
            <a:ext cx="8293100" cy="4953000"/>
          </a:xfrm>
          <a:prstGeom prst="rect">
            <a:avLst/>
          </a:prstGeom>
          <a:noFill/>
          <a:ln>
            <a:noFill/>
          </a:ln>
        </p:spPr>
      </p:pic>
      <p:pic>
        <p:nvPicPr>
          <p:cNvPr id="1576" name="Google Shape;1576;p129"/>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transition spd="slow">
    <p:fade thruBlk="1"/>
  </p:transition>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0" name="Shape 1580"/>
        <p:cNvGrpSpPr/>
        <p:nvPr/>
      </p:nvGrpSpPr>
      <p:grpSpPr>
        <a:xfrm>
          <a:off x="0" y="0"/>
          <a:ext cx="0" cy="0"/>
          <a:chOff x="0" y="0"/>
          <a:chExt cx="0" cy="0"/>
        </a:xfrm>
      </p:grpSpPr>
      <p:sp>
        <p:nvSpPr>
          <p:cNvPr id="1581" name="Google Shape;1581;p13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582" name="Google Shape;1582;p130"/>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Targets</a:t>
            </a:r>
            <a:endParaRPr/>
          </a:p>
        </p:txBody>
      </p:sp>
      <p:pic>
        <p:nvPicPr>
          <p:cNvPr id="1583" name="Google Shape;1583;p130"/>
          <p:cNvPicPr preferRelativeResize="0"/>
          <p:nvPr>
            <p:ph idx="1" type="body"/>
          </p:nvPr>
        </p:nvPicPr>
        <p:blipFill rotWithShape="1">
          <a:blip r:embed="rId3">
            <a:alphaModFix/>
          </a:blip>
          <a:srcRect b="0" l="0" r="0" t="0"/>
          <a:stretch/>
        </p:blipFill>
        <p:spPr>
          <a:xfrm>
            <a:off x="381000" y="1219200"/>
            <a:ext cx="8494712" cy="4876800"/>
          </a:xfrm>
          <a:prstGeom prst="rect">
            <a:avLst/>
          </a:prstGeom>
          <a:noFill/>
          <a:ln>
            <a:noFill/>
          </a:ln>
        </p:spPr>
      </p:pic>
      <p:pic>
        <p:nvPicPr>
          <p:cNvPr id="1584" name="Google Shape;1584;p130"/>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2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87" name="Google Shape;187;p2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Repository Service</a:t>
            </a:r>
            <a:endParaRPr/>
          </a:p>
        </p:txBody>
      </p:sp>
      <p:sp>
        <p:nvSpPr>
          <p:cNvPr id="188" name="Google Shape;188;p23"/>
          <p:cNvSpPr txBox="1"/>
          <p:nvPr>
            <p:ph idx="1" type="body"/>
          </p:nvPr>
        </p:nvSpPr>
        <p:spPr>
          <a:xfrm>
            <a:off x="457200" y="1219200"/>
            <a:ext cx="8293100" cy="4724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A Repository Service process is a multi-threaded process that fetches, inserts and updates metadata in the repository</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Manages connections to the Repository from client applications and Integration Service</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Maintains object consistency by controlling object locking</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Each Repository Service manages a single repository database. However multiple repositories can be connected and managed using repository domain</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It can run on multiple machines or nodes in the domain. Each instance is called a Repository Service process</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a:solidFill>
                <a:schemeClr val="dk1"/>
              </a:solidFill>
              <a:latin typeface="Arial"/>
              <a:ea typeface="Arial"/>
              <a:cs typeface="Arial"/>
              <a:sym typeface="Arial"/>
            </a:endParaRPr>
          </a:p>
        </p:txBody>
      </p:sp>
    </p:spTree>
  </p:cSld>
  <p:clrMapOvr>
    <a:masterClrMapping/>
  </p:clrMapOvr>
  <p:transition spd="slow">
    <p:fade thruBlk="1"/>
  </p:transition>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8" name="Shape 1588"/>
        <p:cNvGrpSpPr/>
        <p:nvPr/>
      </p:nvGrpSpPr>
      <p:grpSpPr>
        <a:xfrm>
          <a:off x="0" y="0"/>
          <a:ext cx="0" cy="0"/>
          <a:chOff x="0" y="0"/>
          <a:chExt cx="0" cy="0"/>
        </a:xfrm>
      </p:grpSpPr>
      <p:sp>
        <p:nvSpPr>
          <p:cNvPr id="1589" name="Google Shape;1589;p13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590" name="Google Shape;1590;p131"/>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Transformations</a:t>
            </a:r>
            <a:endParaRPr/>
          </a:p>
        </p:txBody>
      </p:sp>
      <p:sp>
        <p:nvSpPr>
          <p:cNvPr id="1591" name="Google Shape;1591;p131"/>
          <p:cNvSpPr txBox="1"/>
          <p:nvPr/>
        </p:nvSpPr>
        <p:spPr>
          <a:xfrm>
            <a:off x="228600" y="1447800"/>
            <a:ext cx="2514600" cy="2133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Allows overrides of some transformation properties</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Does not change the properties in the Mapping</a:t>
            </a:r>
            <a:endParaRPr/>
          </a:p>
        </p:txBody>
      </p:sp>
      <p:pic>
        <p:nvPicPr>
          <p:cNvPr id="1592" name="Google Shape;1592;p131"/>
          <p:cNvPicPr preferRelativeResize="0"/>
          <p:nvPr>
            <p:ph idx="1" type="body"/>
          </p:nvPr>
        </p:nvPicPr>
        <p:blipFill rotWithShape="1">
          <a:blip r:embed="rId3">
            <a:alphaModFix/>
          </a:blip>
          <a:srcRect b="0" l="0" r="0" t="0"/>
          <a:stretch/>
        </p:blipFill>
        <p:spPr>
          <a:xfrm>
            <a:off x="2819400" y="1219200"/>
            <a:ext cx="5943600" cy="4876800"/>
          </a:xfrm>
          <a:prstGeom prst="rect">
            <a:avLst/>
          </a:prstGeom>
          <a:noFill/>
          <a:ln>
            <a:noFill/>
          </a:ln>
        </p:spPr>
      </p:pic>
      <p:pic>
        <p:nvPicPr>
          <p:cNvPr id="1593" name="Google Shape;1593;p131"/>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transition spd="slow">
    <p:fade thruBlk="1"/>
  </p:transition>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7" name="Shape 1597"/>
        <p:cNvGrpSpPr/>
        <p:nvPr/>
      </p:nvGrpSpPr>
      <p:grpSpPr>
        <a:xfrm>
          <a:off x="0" y="0"/>
          <a:ext cx="0" cy="0"/>
          <a:chOff x="0" y="0"/>
          <a:chExt cx="0" cy="0"/>
        </a:xfrm>
      </p:grpSpPr>
      <p:sp>
        <p:nvSpPr>
          <p:cNvPr id="1598" name="Google Shape;1598;p13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599" name="Google Shape;1599;p132"/>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Partitions</a:t>
            </a:r>
            <a:endParaRPr/>
          </a:p>
        </p:txBody>
      </p:sp>
      <p:cxnSp>
        <p:nvCxnSpPr>
          <p:cNvPr id="1600" name="Google Shape;1600;p132"/>
          <p:cNvCxnSpPr/>
          <p:nvPr/>
        </p:nvCxnSpPr>
        <p:spPr>
          <a:xfrm>
            <a:off x="1219200" y="3352800"/>
            <a:ext cx="0" cy="0"/>
          </a:xfrm>
          <a:prstGeom prst="straightConnector1">
            <a:avLst/>
          </a:prstGeom>
          <a:noFill/>
          <a:ln>
            <a:noFill/>
          </a:ln>
        </p:spPr>
      </p:cxnSp>
      <p:pic>
        <p:nvPicPr>
          <p:cNvPr id="1601" name="Google Shape;1601;p132"/>
          <p:cNvPicPr preferRelativeResize="0"/>
          <p:nvPr>
            <p:ph idx="1" type="body"/>
          </p:nvPr>
        </p:nvPicPr>
        <p:blipFill rotWithShape="1">
          <a:blip r:embed="rId3">
            <a:alphaModFix/>
          </a:blip>
          <a:srcRect b="0" l="0" r="0" t="0"/>
          <a:stretch/>
        </p:blipFill>
        <p:spPr>
          <a:xfrm>
            <a:off x="381000" y="1143000"/>
            <a:ext cx="8458200" cy="4953000"/>
          </a:xfrm>
          <a:prstGeom prst="rect">
            <a:avLst/>
          </a:prstGeom>
          <a:noFill/>
          <a:ln>
            <a:noFill/>
          </a:ln>
        </p:spPr>
      </p:pic>
      <p:sp>
        <p:nvSpPr>
          <p:cNvPr id="1602" name="Google Shape;1602;p132"/>
          <p:cNvSpPr/>
          <p:nvPr/>
        </p:nvSpPr>
        <p:spPr>
          <a:xfrm>
            <a:off x="1524000" y="5181600"/>
            <a:ext cx="1143000" cy="5334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603" name="Google Shape;1603;p132"/>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transition spd="slow">
    <p:fade thruBlk="1"/>
  </p:transition>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7" name="Shape 1607"/>
        <p:cNvGrpSpPr/>
        <p:nvPr/>
      </p:nvGrpSpPr>
      <p:grpSpPr>
        <a:xfrm>
          <a:off x="0" y="0"/>
          <a:ext cx="0" cy="0"/>
          <a:chOff x="0" y="0"/>
          <a:chExt cx="0" cy="0"/>
        </a:xfrm>
      </p:grpSpPr>
      <p:sp>
        <p:nvSpPr>
          <p:cNvPr id="1608" name="Google Shape;1608;p13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609" name="Google Shape;1609;p13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Command Task</a:t>
            </a:r>
            <a:endParaRPr/>
          </a:p>
        </p:txBody>
      </p:sp>
      <p:sp>
        <p:nvSpPr>
          <p:cNvPr id="1610" name="Google Shape;1610;p133"/>
          <p:cNvSpPr txBox="1"/>
          <p:nvPr>
            <p:ph idx="1" type="body"/>
          </p:nvPr>
        </p:nvSpPr>
        <p:spPr>
          <a:xfrm>
            <a:off x="457200" y="1143000"/>
            <a:ext cx="8382000" cy="1752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Specify one (or more) Unix shell or DOS (NT, Win2000) commands to run at a specific point in the Workflow</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Becomes a component of a Workflow (or Worklet)</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If configured in the Task Developer, the Command Task is reusable (optional)</a:t>
            </a:r>
            <a:endParaRPr/>
          </a:p>
        </p:txBody>
      </p:sp>
      <p:sp>
        <p:nvSpPr>
          <p:cNvPr id="1611" name="Google Shape;1611;p133"/>
          <p:cNvSpPr txBox="1"/>
          <p:nvPr/>
        </p:nvSpPr>
        <p:spPr>
          <a:xfrm>
            <a:off x="685800" y="5969000"/>
            <a:ext cx="6781800" cy="431800"/>
          </a:xfrm>
          <a:prstGeom prst="rect">
            <a:avLst/>
          </a:prstGeom>
          <a:noFill/>
          <a:ln cap="flat" cmpd="sng" w="19050">
            <a:solidFill>
              <a:srgbClr val="FF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Commands can also be referenced in a Session through the Session “Components” tab as Pre- or Post-Session commands</a:t>
            </a:r>
            <a:endParaRPr/>
          </a:p>
        </p:txBody>
      </p:sp>
      <p:pic>
        <p:nvPicPr>
          <p:cNvPr id="1612" name="Google Shape;1612;p133"/>
          <p:cNvPicPr preferRelativeResize="0"/>
          <p:nvPr/>
        </p:nvPicPr>
        <p:blipFill rotWithShape="1">
          <a:blip r:embed="rId3">
            <a:alphaModFix/>
          </a:blip>
          <a:srcRect b="0" l="0" r="0" t="0"/>
          <a:stretch/>
        </p:blipFill>
        <p:spPr>
          <a:xfrm>
            <a:off x="685800" y="3048000"/>
            <a:ext cx="7875587" cy="2814637"/>
          </a:xfrm>
          <a:prstGeom prst="rect">
            <a:avLst/>
          </a:prstGeom>
          <a:noFill/>
          <a:ln>
            <a:noFill/>
          </a:ln>
        </p:spPr>
      </p:pic>
      <p:sp>
        <p:nvSpPr>
          <p:cNvPr id="1613" name="Google Shape;1613;p133"/>
          <p:cNvSpPr/>
          <p:nvPr/>
        </p:nvSpPr>
        <p:spPr>
          <a:xfrm>
            <a:off x="7772400" y="3124200"/>
            <a:ext cx="304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614" name="Google Shape;1614;p133"/>
          <p:cNvPicPr preferRelativeResize="0"/>
          <p:nvPr/>
        </p:nvPicPr>
        <p:blipFill rotWithShape="1">
          <a:blip r:embed="rId4">
            <a:alphaModFix/>
          </a:blip>
          <a:srcRect b="27250" l="12417" r="24836" t="2676"/>
          <a:stretch/>
        </p:blipFill>
        <p:spPr>
          <a:xfrm>
            <a:off x="7905750" y="57150"/>
            <a:ext cx="838200" cy="762000"/>
          </a:xfrm>
          <a:prstGeom prst="rect">
            <a:avLst/>
          </a:prstGeom>
          <a:noFill/>
          <a:ln>
            <a:noFill/>
          </a:ln>
        </p:spPr>
      </p:pic>
    </p:spTree>
  </p:cSld>
  <p:clrMapOvr>
    <a:masterClrMapping/>
  </p:clrMapOvr>
  <p:transition spd="slow">
    <p:fade thruBlk="1"/>
  </p:transition>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8" name="Shape 1618"/>
        <p:cNvGrpSpPr/>
        <p:nvPr/>
      </p:nvGrpSpPr>
      <p:grpSpPr>
        <a:xfrm>
          <a:off x="0" y="0"/>
          <a:ext cx="0" cy="0"/>
          <a:chOff x="0" y="0"/>
          <a:chExt cx="0" cy="0"/>
        </a:xfrm>
      </p:grpSpPr>
      <p:sp>
        <p:nvSpPr>
          <p:cNvPr id="1619" name="Google Shape;1619;p13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620" name="Google Shape;1620;p134"/>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Command Task </a:t>
            </a:r>
            <a:endParaRPr/>
          </a:p>
        </p:txBody>
      </p:sp>
      <p:pic>
        <p:nvPicPr>
          <p:cNvPr id="1621" name="Google Shape;1621;p134"/>
          <p:cNvPicPr preferRelativeResize="0"/>
          <p:nvPr>
            <p:ph idx="4294967295" type="body"/>
          </p:nvPr>
        </p:nvPicPr>
        <p:blipFill rotWithShape="1">
          <a:blip r:embed="rId3">
            <a:alphaModFix/>
          </a:blip>
          <a:srcRect b="0" l="0" r="0" t="0"/>
          <a:stretch/>
        </p:blipFill>
        <p:spPr>
          <a:xfrm>
            <a:off x="228600" y="1371600"/>
            <a:ext cx="4070350" cy="2362200"/>
          </a:xfrm>
          <a:prstGeom prst="rect">
            <a:avLst/>
          </a:prstGeom>
          <a:noFill/>
          <a:ln>
            <a:noFill/>
          </a:ln>
        </p:spPr>
      </p:pic>
      <p:pic>
        <p:nvPicPr>
          <p:cNvPr id="1622" name="Google Shape;1622;p134"/>
          <p:cNvPicPr preferRelativeResize="0"/>
          <p:nvPr>
            <p:ph idx="4294967295" type="body"/>
          </p:nvPr>
        </p:nvPicPr>
        <p:blipFill rotWithShape="1">
          <a:blip r:embed="rId4">
            <a:alphaModFix/>
          </a:blip>
          <a:srcRect b="0" l="0" r="0" t="0"/>
          <a:stretch/>
        </p:blipFill>
        <p:spPr>
          <a:xfrm>
            <a:off x="1981200" y="2286000"/>
            <a:ext cx="3810000" cy="3109912"/>
          </a:xfrm>
          <a:prstGeom prst="rect">
            <a:avLst/>
          </a:prstGeom>
          <a:noFill/>
          <a:ln>
            <a:noFill/>
          </a:ln>
        </p:spPr>
      </p:pic>
      <p:pic>
        <p:nvPicPr>
          <p:cNvPr id="1623" name="Google Shape;1623;p134"/>
          <p:cNvPicPr preferRelativeResize="0"/>
          <p:nvPr>
            <p:ph idx="4294967295" type="body"/>
          </p:nvPr>
        </p:nvPicPr>
        <p:blipFill rotWithShape="1">
          <a:blip r:embed="rId5">
            <a:alphaModFix/>
          </a:blip>
          <a:srcRect b="0" l="0" r="0" t="0"/>
          <a:stretch/>
        </p:blipFill>
        <p:spPr>
          <a:xfrm>
            <a:off x="4114800" y="3505200"/>
            <a:ext cx="3886200" cy="2895600"/>
          </a:xfrm>
          <a:prstGeom prst="rect">
            <a:avLst/>
          </a:prstGeom>
          <a:noFill/>
          <a:ln>
            <a:noFill/>
          </a:ln>
        </p:spPr>
      </p:pic>
      <p:sp>
        <p:nvSpPr>
          <p:cNvPr id="1624" name="Google Shape;1624;p134"/>
          <p:cNvSpPr/>
          <p:nvPr/>
        </p:nvSpPr>
        <p:spPr>
          <a:xfrm>
            <a:off x="228600" y="1524000"/>
            <a:ext cx="5334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25" name="Google Shape;1625;p134"/>
          <p:cNvSpPr/>
          <p:nvPr/>
        </p:nvSpPr>
        <p:spPr>
          <a:xfrm>
            <a:off x="2209800" y="2438400"/>
            <a:ext cx="685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26" name="Google Shape;1626;p134"/>
          <p:cNvSpPr/>
          <p:nvPr/>
        </p:nvSpPr>
        <p:spPr>
          <a:xfrm>
            <a:off x="4953000" y="36576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627" name="Google Shape;1627;p134"/>
          <p:cNvPicPr preferRelativeResize="0"/>
          <p:nvPr/>
        </p:nvPicPr>
        <p:blipFill rotWithShape="1">
          <a:blip r:embed="rId6">
            <a:alphaModFix/>
          </a:blip>
          <a:srcRect b="27250" l="12417" r="24836" t="2676"/>
          <a:stretch/>
        </p:blipFill>
        <p:spPr>
          <a:xfrm>
            <a:off x="7905750" y="57150"/>
            <a:ext cx="838200" cy="762000"/>
          </a:xfrm>
          <a:prstGeom prst="rect">
            <a:avLst/>
          </a:prstGeom>
          <a:noFill/>
          <a:ln>
            <a:noFill/>
          </a:ln>
        </p:spPr>
      </p:pic>
    </p:spTree>
  </p:cSld>
  <p:clrMapOvr>
    <a:masterClrMapping/>
  </p:clrMapOvr>
  <p:transition spd="slow">
    <p:fade thruBlk="1"/>
  </p:transition>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1" name="Shape 1631"/>
        <p:cNvGrpSpPr/>
        <p:nvPr/>
      </p:nvGrpSpPr>
      <p:grpSpPr>
        <a:xfrm>
          <a:off x="0" y="0"/>
          <a:ext cx="0" cy="0"/>
          <a:chOff x="0" y="0"/>
          <a:chExt cx="0" cy="0"/>
        </a:xfrm>
      </p:grpSpPr>
      <p:sp>
        <p:nvSpPr>
          <p:cNvPr id="1632" name="Google Shape;1632;p13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633" name="Google Shape;1633;p13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Email Task</a:t>
            </a:r>
            <a:endParaRPr/>
          </a:p>
        </p:txBody>
      </p:sp>
      <p:sp>
        <p:nvSpPr>
          <p:cNvPr id="1634" name="Google Shape;1634;p135"/>
          <p:cNvSpPr txBox="1"/>
          <p:nvPr>
            <p:ph idx="1" type="body"/>
          </p:nvPr>
        </p:nvSpPr>
        <p:spPr>
          <a:xfrm>
            <a:off x="469900" y="1143000"/>
            <a:ext cx="8293100" cy="2205037"/>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Sends email during a workflow</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Becomes a component of a Workflow (or Worklet)</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If configured in the Task Developer, the Email Task is reusable (optional)</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Email can be also sent  by using post-session email option and suspension email options of the session. (Non-reusable)</a:t>
            </a:r>
            <a:endParaRPr/>
          </a:p>
        </p:txBody>
      </p:sp>
      <p:pic>
        <p:nvPicPr>
          <p:cNvPr id="1635" name="Google Shape;1635;p135"/>
          <p:cNvPicPr preferRelativeResize="0"/>
          <p:nvPr/>
        </p:nvPicPr>
        <p:blipFill rotWithShape="1">
          <a:blip r:embed="rId3">
            <a:alphaModFix/>
          </a:blip>
          <a:srcRect b="52037" l="0" r="0" t="0"/>
          <a:stretch/>
        </p:blipFill>
        <p:spPr>
          <a:xfrm>
            <a:off x="304800" y="3657600"/>
            <a:ext cx="8293100" cy="2128837"/>
          </a:xfrm>
          <a:prstGeom prst="rect">
            <a:avLst/>
          </a:prstGeom>
          <a:noFill/>
          <a:ln>
            <a:noFill/>
          </a:ln>
        </p:spPr>
      </p:pic>
      <p:sp>
        <p:nvSpPr>
          <p:cNvPr id="1636" name="Google Shape;1636;p135"/>
          <p:cNvSpPr/>
          <p:nvPr/>
        </p:nvSpPr>
        <p:spPr>
          <a:xfrm>
            <a:off x="8001000" y="3886200"/>
            <a:ext cx="304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637" name="Google Shape;1637;p135"/>
          <p:cNvPicPr preferRelativeResize="0"/>
          <p:nvPr/>
        </p:nvPicPr>
        <p:blipFill rotWithShape="1">
          <a:blip r:embed="rId4">
            <a:alphaModFix/>
          </a:blip>
          <a:srcRect b="27250" l="12417" r="31111" t="2676"/>
          <a:stretch/>
        </p:blipFill>
        <p:spPr>
          <a:xfrm>
            <a:off x="7924800" y="109537"/>
            <a:ext cx="914400" cy="762000"/>
          </a:xfrm>
          <a:prstGeom prst="rect">
            <a:avLst/>
          </a:prstGeom>
          <a:noFill/>
          <a:ln>
            <a:noFill/>
          </a:ln>
        </p:spPr>
      </p:pic>
    </p:spTree>
  </p:cSld>
  <p:clrMapOvr>
    <a:masterClrMapping/>
  </p:clrMapOvr>
  <p:transition spd="slow">
    <p:fade thruBlk="1"/>
  </p:transition>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1" name="Shape 1641"/>
        <p:cNvGrpSpPr/>
        <p:nvPr/>
      </p:nvGrpSpPr>
      <p:grpSpPr>
        <a:xfrm>
          <a:off x="0" y="0"/>
          <a:ext cx="0" cy="0"/>
          <a:chOff x="0" y="0"/>
          <a:chExt cx="0" cy="0"/>
        </a:xfrm>
      </p:grpSpPr>
      <p:sp>
        <p:nvSpPr>
          <p:cNvPr id="1642" name="Google Shape;1642;p13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643" name="Google Shape;1643;p13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Email Task</a:t>
            </a:r>
            <a:endParaRPr/>
          </a:p>
        </p:txBody>
      </p:sp>
      <p:pic>
        <p:nvPicPr>
          <p:cNvPr id="1644" name="Google Shape;1644;p136"/>
          <p:cNvPicPr preferRelativeResize="0"/>
          <p:nvPr>
            <p:ph idx="1" type="body"/>
          </p:nvPr>
        </p:nvPicPr>
        <p:blipFill rotWithShape="1">
          <a:blip r:embed="rId3">
            <a:alphaModFix/>
          </a:blip>
          <a:srcRect b="0" l="0" r="0" t="0"/>
          <a:stretch/>
        </p:blipFill>
        <p:spPr>
          <a:xfrm>
            <a:off x="457200" y="1447800"/>
            <a:ext cx="3962400" cy="3657600"/>
          </a:xfrm>
          <a:prstGeom prst="rect">
            <a:avLst/>
          </a:prstGeom>
          <a:noFill/>
          <a:ln>
            <a:noFill/>
          </a:ln>
        </p:spPr>
      </p:pic>
      <p:pic>
        <p:nvPicPr>
          <p:cNvPr id="1645" name="Google Shape;1645;p136"/>
          <p:cNvPicPr preferRelativeResize="0"/>
          <p:nvPr>
            <p:ph idx="1" type="body"/>
          </p:nvPr>
        </p:nvPicPr>
        <p:blipFill rotWithShape="1">
          <a:blip r:embed="rId4">
            <a:alphaModFix/>
          </a:blip>
          <a:srcRect b="0" l="0" r="0" t="0"/>
          <a:stretch/>
        </p:blipFill>
        <p:spPr>
          <a:xfrm>
            <a:off x="3429000" y="2133600"/>
            <a:ext cx="5238750" cy="4276725"/>
          </a:xfrm>
          <a:prstGeom prst="rect">
            <a:avLst/>
          </a:prstGeom>
          <a:noFill/>
          <a:ln>
            <a:noFill/>
          </a:ln>
        </p:spPr>
      </p:pic>
      <p:sp>
        <p:nvSpPr>
          <p:cNvPr id="1646" name="Google Shape;1646;p136"/>
          <p:cNvSpPr/>
          <p:nvPr/>
        </p:nvSpPr>
        <p:spPr>
          <a:xfrm>
            <a:off x="457200" y="1752600"/>
            <a:ext cx="4572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47" name="Google Shape;1647;p136"/>
          <p:cNvSpPr/>
          <p:nvPr/>
        </p:nvSpPr>
        <p:spPr>
          <a:xfrm>
            <a:off x="3810000" y="2438400"/>
            <a:ext cx="990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648" name="Google Shape;1648;p136"/>
          <p:cNvPicPr preferRelativeResize="0"/>
          <p:nvPr/>
        </p:nvPicPr>
        <p:blipFill rotWithShape="1">
          <a:blip r:embed="rId5">
            <a:alphaModFix/>
          </a:blip>
          <a:srcRect b="27250" l="12417" r="31111" t="2676"/>
          <a:stretch/>
        </p:blipFill>
        <p:spPr>
          <a:xfrm>
            <a:off x="7924800" y="109537"/>
            <a:ext cx="914400" cy="762000"/>
          </a:xfrm>
          <a:prstGeom prst="rect">
            <a:avLst/>
          </a:prstGeom>
          <a:noFill/>
          <a:ln>
            <a:noFill/>
          </a:ln>
        </p:spPr>
      </p:pic>
    </p:spTree>
  </p:cSld>
  <p:clrMapOvr>
    <a:masterClrMapping/>
  </p:clrMapOvr>
  <p:transition spd="slow">
    <p:fade thruBlk="1"/>
  </p:transition>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2" name="Shape 1652"/>
        <p:cNvGrpSpPr/>
        <p:nvPr/>
      </p:nvGrpSpPr>
      <p:grpSpPr>
        <a:xfrm>
          <a:off x="0" y="0"/>
          <a:ext cx="0" cy="0"/>
          <a:chOff x="0" y="0"/>
          <a:chExt cx="0" cy="0"/>
        </a:xfrm>
      </p:grpSpPr>
      <p:sp>
        <p:nvSpPr>
          <p:cNvPr id="1653" name="Google Shape;1653;p13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654" name="Google Shape;1654;p137"/>
          <p:cNvPicPr preferRelativeResize="0"/>
          <p:nvPr/>
        </p:nvPicPr>
        <p:blipFill rotWithShape="1">
          <a:blip r:embed="rId3">
            <a:alphaModFix/>
          </a:blip>
          <a:srcRect b="55471" l="0" r="24330" t="0"/>
          <a:stretch/>
        </p:blipFill>
        <p:spPr>
          <a:xfrm>
            <a:off x="1524000" y="3505200"/>
            <a:ext cx="6275387" cy="1976437"/>
          </a:xfrm>
          <a:prstGeom prst="rect">
            <a:avLst/>
          </a:prstGeom>
          <a:noFill/>
          <a:ln>
            <a:noFill/>
          </a:ln>
        </p:spPr>
      </p:pic>
      <p:sp>
        <p:nvSpPr>
          <p:cNvPr id="1655" name="Google Shape;1655;p13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Structure</a:t>
            </a:r>
            <a:endParaRPr/>
          </a:p>
        </p:txBody>
      </p:sp>
      <p:sp>
        <p:nvSpPr>
          <p:cNvPr id="1656" name="Google Shape;1656;p137"/>
          <p:cNvSpPr txBox="1"/>
          <p:nvPr>
            <p:ph idx="1" type="body"/>
          </p:nvPr>
        </p:nvSpPr>
        <p:spPr>
          <a:xfrm>
            <a:off x="582612" y="1143000"/>
            <a:ext cx="7875587" cy="2209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A Workflow is set of instructions for the Integration Service to perform data transformation and load</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Combines the logic of Session Tasks, other types of Tasks and Worklets </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The simplest Workflow is composed of a Start Task, a Link and one other Task</a:t>
            </a:r>
            <a:endParaRPr/>
          </a:p>
        </p:txBody>
      </p:sp>
      <p:sp>
        <p:nvSpPr>
          <p:cNvPr id="1657" name="Google Shape;1657;p137"/>
          <p:cNvSpPr txBox="1"/>
          <p:nvPr/>
        </p:nvSpPr>
        <p:spPr>
          <a:xfrm>
            <a:off x="381000" y="4572000"/>
            <a:ext cx="635000"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Start Task</a:t>
            </a:r>
            <a:endParaRPr/>
          </a:p>
        </p:txBody>
      </p:sp>
      <p:cxnSp>
        <p:nvCxnSpPr>
          <p:cNvPr id="1658" name="Google Shape;1658;p137"/>
          <p:cNvCxnSpPr/>
          <p:nvPr/>
        </p:nvCxnSpPr>
        <p:spPr>
          <a:xfrm>
            <a:off x="6096000" y="3505200"/>
            <a:ext cx="0" cy="1458912"/>
          </a:xfrm>
          <a:prstGeom prst="straightConnector1">
            <a:avLst/>
          </a:prstGeom>
          <a:noFill/>
          <a:ln cap="flat" cmpd="sng" w="28575">
            <a:solidFill>
              <a:srgbClr val="FF6600"/>
            </a:solidFill>
            <a:prstDash val="solid"/>
            <a:miter lim="8000"/>
            <a:headEnd len="sm" w="sm" type="none"/>
            <a:tailEnd len="med" w="med" type="triangle"/>
          </a:ln>
        </p:spPr>
      </p:cxnSp>
      <p:cxnSp>
        <p:nvCxnSpPr>
          <p:cNvPr id="1659" name="Google Shape;1659;p137"/>
          <p:cNvCxnSpPr/>
          <p:nvPr/>
        </p:nvCxnSpPr>
        <p:spPr>
          <a:xfrm>
            <a:off x="990600" y="4800600"/>
            <a:ext cx="4114800" cy="76200"/>
          </a:xfrm>
          <a:prstGeom prst="straightConnector1">
            <a:avLst/>
          </a:prstGeom>
          <a:noFill/>
          <a:ln cap="flat" cmpd="sng" w="28575">
            <a:solidFill>
              <a:srgbClr val="FF6600"/>
            </a:solidFill>
            <a:prstDash val="solid"/>
            <a:miter lim="8000"/>
            <a:headEnd len="sm" w="sm" type="none"/>
            <a:tailEnd len="med" w="med" type="triangle"/>
          </a:ln>
        </p:spPr>
      </p:cxnSp>
      <p:sp>
        <p:nvSpPr>
          <p:cNvPr id="1660" name="Google Shape;1660;p137"/>
          <p:cNvSpPr txBox="1"/>
          <p:nvPr/>
        </p:nvSpPr>
        <p:spPr>
          <a:xfrm>
            <a:off x="8034337" y="4600575"/>
            <a:ext cx="1109662"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Session Task</a:t>
            </a:r>
            <a:endParaRPr/>
          </a:p>
        </p:txBody>
      </p:sp>
      <p:sp>
        <p:nvSpPr>
          <p:cNvPr id="1661" name="Google Shape;1661;p137"/>
          <p:cNvSpPr txBox="1"/>
          <p:nvPr/>
        </p:nvSpPr>
        <p:spPr>
          <a:xfrm>
            <a:off x="5791200" y="3200400"/>
            <a:ext cx="547687" cy="303212"/>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Link</a:t>
            </a:r>
            <a:endParaRPr/>
          </a:p>
        </p:txBody>
      </p:sp>
      <p:sp>
        <p:nvSpPr>
          <p:cNvPr id="1662" name="Google Shape;1662;p137"/>
          <p:cNvSpPr/>
          <p:nvPr/>
        </p:nvSpPr>
        <p:spPr>
          <a:xfrm>
            <a:off x="5181600" y="4648200"/>
            <a:ext cx="508000" cy="481012"/>
          </a:xfrm>
          <a:prstGeom prst="ellipse">
            <a:avLst/>
          </a:prstGeom>
          <a:noFill/>
          <a:ln cap="flat" cmpd="sng" w="28575">
            <a:solidFill>
              <a:srgbClr val="FF6600"/>
            </a:solidFill>
            <a:prstDash val="solid"/>
            <a:miter lim="8000"/>
            <a:headEnd len="sm" w="sm" type="none"/>
            <a:tailEnd len="sm" w="sm" type="none"/>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663" name="Google Shape;1663;p137"/>
          <p:cNvCxnSpPr/>
          <p:nvPr/>
        </p:nvCxnSpPr>
        <p:spPr>
          <a:xfrm rot="10800000">
            <a:off x="7086600" y="4876800"/>
            <a:ext cx="914400" cy="0"/>
          </a:xfrm>
          <a:prstGeom prst="straightConnector1">
            <a:avLst/>
          </a:prstGeom>
          <a:noFill/>
          <a:ln cap="flat" cmpd="sng" w="25400">
            <a:solidFill>
              <a:srgbClr val="FF6600"/>
            </a:solidFill>
            <a:prstDash val="solid"/>
            <a:miter lim="8000"/>
            <a:headEnd len="sm" w="sm" type="none"/>
            <a:tailEnd len="med" w="med" type="triangle"/>
          </a:ln>
        </p:spPr>
      </p:cxnSp>
      <p:pic>
        <p:nvPicPr>
          <p:cNvPr id="1664" name="Google Shape;1664;p137"/>
          <p:cNvPicPr preferRelativeResize="0"/>
          <p:nvPr/>
        </p:nvPicPr>
        <p:blipFill rotWithShape="1">
          <a:blip r:embed="rId4">
            <a:alphaModFix/>
          </a:blip>
          <a:srcRect b="80364" l="48873" r="42663" t="14913"/>
          <a:stretch/>
        </p:blipFill>
        <p:spPr>
          <a:xfrm>
            <a:off x="7467600" y="304800"/>
            <a:ext cx="1295400" cy="457200"/>
          </a:xfrm>
          <a:prstGeom prst="rect">
            <a:avLst/>
          </a:prstGeom>
          <a:noFill/>
          <a:ln>
            <a:noFill/>
          </a:ln>
        </p:spPr>
      </p:pic>
    </p:spTree>
  </p:cSld>
  <p:clrMapOvr>
    <a:masterClrMapping/>
  </p:clrMapOvr>
  <p:transition spd="slow">
    <p:fade thruBlk="1"/>
  </p:transition>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8" name="Shape 1668"/>
        <p:cNvGrpSpPr/>
        <p:nvPr/>
      </p:nvGrpSpPr>
      <p:grpSpPr>
        <a:xfrm>
          <a:off x="0" y="0"/>
          <a:ext cx="0" cy="0"/>
          <a:chOff x="0" y="0"/>
          <a:chExt cx="0" cy="0"/>
        </a:xfrm>
      </p:grpSpPr>
      <p:sp>
        <p:nvSpPr>
          <p:cNvPr id="1669" name="Google Shape;1669;p13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670" name="Google Shape;1670;p13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Additional Workflow Components</a:t>
            </a:r>
            <a:endParaRPr/>
          </a:p>
        </p:txBody>
      </p:sp>
      <p:sp>
        <p:nvSpPr>
          <p:cNvPr id="1671" name="Google Shape;1671;p138"/>
          <p:cNvSpPr txBox="1"/>
          <p:nvPr>
            <p:ph idx="1" type="body"/>
          </p:nvPr>
        </p:nvSpPr>
        <p:spPr>
          <a:xfrm>
            <a:off x="582612" y="1219200"/>
            <a:ext cx="8293100" cy="1981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000" u="none">
                <a:solidFill>
                  <a:schemeClr val="dk1"/>
                </a:solidFill>
                <a:latin typeface="Arial"/>
                <a:ea typeface="Arial"/>
                <a:cs typeface="Arial"/>
                <a:sym typeface="Arial"/>
              </a:rPr>
              <a:t>Two additional components are Worklets and Links</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Worklets are objects that contain a series of Tasks</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Links are required to connect objects in a Workflow</a:t>
            </a:r>
            <a:endParaRPr/>
          </a:p>
        </p:txBody>
      </p:sp>
      <p:pic>
        <p:nvPicPr>
          <p:cNvPr id="1672" name="Google Shape;1672;p138"/>
          <p:cNvPicPr preferRelativeResize="0"/>
          <p:nvPr/>
        </p:nvPicPr>
        <p:blipFill rotWithShape="1">
          <a:blip r:embed="rId3">
            <a:alphaModFix/>
          </a:blip>
          <a:srcRect b="0" l="0" r="0" t="0"/>
          <a:stretch/>
        </p:blipFill>
        <p:spPr>
          <a:xfrm>
            <a:off x="6858000" y="1543050"/>
            <a:ext cx="609600" cy="609600"/>
          </a:xfrm>
          <a:prstGeom prst="rect">
            <a:avLst/>
          </a:prstGeom>
          <a:noFill/>
          <a:ln>
            <a:noFill/>
          </a:ln>
        </p:spPr>
      </p:pic>
      <p:pic>
        <p:nvPicPr>
          <p:cNvPr id="1673" name="Google Shape;1673;p138"/>
          <p:cNvPicPr preferRelativeResize="0"/>
          <p:nvPr/>
        </p:nvPicPr>
        <p:blipFill rotWithShape="1">
          <a:blip r:embed="rId4">
            <a:alphaModFix/>
          </a:blip>
          <a:srcRect b="0" l="0" r="0" t="0"/>
          <a:stretch/>
        </p:blipFill>
        <p:spPr>
          <a:xfrm>
            <a:off x="6858000" y="2243137"/>
            <a:ext cx="609600" cy="533400"/>
          </a:xfrm>
          <a:prstGeom prst="rect">
            <a:avLst/>
          </a:prstGeom>
          <a:noFill/>
          <a:ln>
            <a:noFill/>
          </a:ln>
        </p:spPr>
      </p:pic>
      <p:pic>
        <p:nvPicPr>
          <p:cNvPr id="1674" name="Google Shape;1674;p138"/>
          <p:cNvPicPr preferRelativeResize="0"/>
          <p:nvPr/>
        </p:nvPicPr>
        <p:blipFill rotWithShape="1">
          <a:blip r:embed="rId5">
            <a:alphaModFix/>
          </a:blip>
          <a:srcRect b="43455" l="325" r="0" t="3921"/>
          <a:stretch/>
        </p:blipFill>
        <p:spPr>
          <a:xfrm>
            <a:off x="457200" y="3200400"/>
            <a:ext cx="8266112" cy="2514600"/>
          </a:xfrm>
          <a:prstGeom prst="rect">
            <a:avLst/>
          </a:prstGeom>
          <a:noFill/>
          <a:ln>
            <a:noFill/>
          </a:ln>
        </p:spPr>
      </p:pic>
      <p:sp>
        <p:nvSpPr>
          <p:cNvPr id="1675" name="Google Shape;1675;p138"/>
          <p:cNvSpPr/>
          <p:nvPr/>
        </p:nvSpPr>
        <p:spPr>
          <a:xfrm>
            <a:off x="7620000" y="3200400"/>
            <a:ext cx="8382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676" name="Google Shape;1676;p138"/>
          <p:cNvPicPr preferRelativeResize="0"/>
          <p:nvPr/>
        </p:nvPicPr>
        <p:blipFill rotWithShape="1">
          <a:blip r:embed="rId6">
            <a:alphaModFix/>
          </a:blip>
          <a:srcRect b="80364" l="48873" r="42663" t="14913"/>
          <a:stretch/>
        </p:blipFill>
        <p:spPr>
          <a:xfrm>
            <a:off x="7467600" y="304800"/>
            <a:ext cx="1295400" cy="457200"/>
          </a:xfrm>
          <a:prstGeom prst="rect">
            <a:avLst/>
          </a:prstGeom>
          <a:noFill/>
          <a:ln>
            <a:noFill/>
          </a:ln>
        </p:spPr>
      </p:pic>
    </p:spTree>
  </p:cSld>
  <p:clrMapOvr>
    <a:masterClrMapping/>
  </p:clrMapOvr>
  <p:transition spd="slow">
    <p:fade thruBlk="1"/>
  </p:transition>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1" name="Shape 1681"/>
        <p:cNvGrpSpPr/>
        <p:nvPr/>
      </p:nvGrpSpPr>
      <p:grpSpPr>
        <a:xfrm>
          <a:off x="0" y="0"/>
          <a:ext cx="0" cy="0"/>
          <a:chOff x="0" y="0"/>
          <a:chExt cx="0" cy="0"/>
        </a:xfrm>
      </p:grpSpPr>
      <p:sp>
        <p:nvSpPr>
          <p:cNvPr id="1682" name="Google Shape;1682;p13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683" name="Google Shape;1683;p13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Building Workflow Components</a:t>
            </a:r>
            <a:endParaRPr/>
          </a:p>
        </p:txBody>
      </p:sp>
      <p:sp>
        <p:nvSpPr>
          <p:cNvPr id="1684" name="Google Shape;1684;p139"/>
          <p:cNvSpPr txBox="1"/>
          <p:nvPr>
            <p:ph idx="1" type="body"/>
          </p:nvPr>
        </p:nvSpPr>
        <p:spPr>
          <a:xfrm>
            <a:off x="457200" y="1295400"/>
            <a:ext cx="8293100" cy="2057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Add Sessions and other Tasks to the Workflow</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Connect all Workflow components with Links</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Save the Workflow </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Assign the workflow to the integration Service</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Start the Workflow </a:t>
            </a:r>
            <a:endParaRPr/>
          </a:p>
        </p:txBody>
      </p:sp>
      <p:sp>
        <p:nvSpPr>
          <p:cNvPr id="1685" name="Google Shape;1685;p139"/>
          <p:cNvSpPr txBox="1"/>
          <p:nvPr/>
        </p:nvSpPr>
        <p:spPr>
          <a:xfrm>
            <a:off x="1828800" y="6096000"/>
            <a:ext cx="4540250" cy="323850"/>
          </a:xfrm>
          <a:prstGeom prst="rect">
            <a:avLst/>
          </a:prstGeom>
          <a:noFill/>
          <a:ln cap="flat" cmpd="sng" w="19050">
            <a:solidFill>
              <a:schemeClr val="accent1"/>
            </a:solidFill>
            <a:prstDash val="solid"/>
            <a:miter lim="8000"/>
            <a:headEnd len="sm" w="sm" type="none"/>
            <a:tailEnd len="sm" w="sm" type="none"/>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a:solidFill>
                  <a:srgbClr val="0000CC"/>
                </a:solidFill>
                <a:latin typeface="Arial"/>
                <a:ea typeface="Arial"/>
                <a:cs typeface="Arial"/>
                <a:sym typeface="Arial"/>
              </a:rPr>
              <a:t>Sessions in a Workflow can be independently executed</a:t>
            </a:r>
            <a:endParaRPr/>
          </a:p>
        </p:txBody>
      </p:sp>
      <p:pic>
        <p:nvPicPr>
          <p:cNvPr id="1686" name="Google Shape;1686;p139"/>
          <p:cNvPicPr preferRelativeResize="0"/>
          <p:nvPr/>
        </p:nvPicPr>
        <p:blipFill rotWithShape="1">
          <a:blip r:embed="rId3">
            <a:alphaModFix/>
          </a:blip>
          <a:srcRect b="5685" l="0" r="66596" t="-105"/>
          <a:stretch/>
        </p:blipFill>
        <p:spPr>
          <a:xfrm>
            <a:off x="381000" y="3429000"/>
            <a:ext cx="2770187" cy="2514600"/>
          </a:xfrm>
          <a:prstGeom prst="rect">
            <a:avLst/>
          </a:prstGeom>
          <a:noFill/>
          <a:ln>
            <a:noFill/>
          </a:ln>
        </p:spPr>
      </p:pic>
      <p:pic>
        <p:nvPicPr>
          <p:cNvPr id="1687" name="Google Shape;1687;p139"/>
          <p:cNvPicPr preferRelativeResize="0"/>
          <p:nvPr/>
        </p:nvPicPr>
        <p:blipFill rotWithShape="1">
          <a:blip r:embed="rId4">
            <a:alphaModFix/>
          </a:blip>
          <a:srcRect b="0" l="0" r="0" t="0"/>
          <a:stretch/>
        </p:blipFill>
        <p:spPr>
          <a:xfrm>
            <a:off x="3810000" y="3352800"/>
            <a:ext cx="4876800" cy="2590800"/>
          </a:xfrm>
          <a:prstGeom prst="rect">
            <a:avLst/>
          </a:prstGeom>
          <a:noFill/>
          <a:ln>
            <a:noFill/>
          </a:ln>
        </p:spPr>
      </p:pic>
      <p:sp>
        <p:nvSpPr>
          <p:cNvPr id="1688" name="Google Shape;1688;p139"/>
          <p:cNvSpPr/>
          <p:nvPr/>
        </p:nvSpPr>
        <p:spPr>
          <a:xfrm>
            <a:off x="457200" y="4038600"/>
            <a:ext cx="9144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89" name="Google Shape;1689;p139"/>
          <p:cNvSpPr/>
          <p:nvPr/>
        </p:nvSpPr>
        <p:spPr>
          <a:xfrm>
            <a:off x="5029200" y="3733800"/>
            <a:ext cx="9906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690" name="Google Shape;1690;p139"/>
          <p:cNvPicPr preferRelativeResize="0"/>
          <p:nvPr/>
        </p:nvPicPr>
        <p:blipFill rotWithShape="1">
          <a:blip r:embed="rId5">
            <a:alphaModFix/>
          </a:blip>
          <a:srcRect b="80364" l="48873" r="42663" t="14913"/>
          <a:stretch/>
        </p:blipFill>
        <p:spPr>
          <a:xfrm>
            <a:off x="7467600" y="304800"/>
            <a:ext cx="1295400" cy="457200"/>
          </a:xfrm>
          <a:prstGeom prst="rect">
            <a:avLst/>
          </a:prstGeom>
          <a:noFill/>
          <a:ln>
            <a:noFill/>
          </a:ln>
        </p:spPr>
      </p:pic>
    </p:spTree>
  </p:cSld>
  <p:clrMapOvr>
    <a:masterClrMapping/>
  </p:clrMapOvr>
  <p:transition spd="slow">
    <p:fade thruBlk="1"/>
  </p:transition>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4" name="Shape 1694"/>
        <p:cNvGrpSpPr/>
        <p:nvPr/>
      </p:nvGrpSpPr>
      <p:grpSpPr>
        <a:xfrm>
          <a:off x="0" y="0"/>
          <a:ext cx="0" cy="0"/>
          <a:chOff x="0" y="0"/>
          <a:chExt cx="0" cy="0"/>
        </a:xfrm>
      </p:grpSpPr>
      <p:sp>
        <p:nvSpPr>
          <p:cNvPr id="1695" name="Google Shape;1695;p14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696" name="Google Shape;1696;p140"/>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Developing Workflows</a:t>
            </a:r>
            <a:endParaRPr/>
          </a:p>
        </p:txBody>
      </p:sp>
      <p:sp>
        <p:nvSpPr>
          <p:cNvPr id="1697" name="Google Shape;1697;p140"/>
          <p:cNvSpPr txBox="1"/>
          <p:nvPr>
            <p:ph idx="4294967295" type="body"/>
          </p:nvPr>
        </p:nvSpPr>
        <p:spPr>
          <a:xfrm>
            <a:off x="609600" y="1295400"/>
            <a:ext cx="6858000" cy="457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2000" u="none">
                <a:solidFill>
                  <a:schemeClr val="dk1"/>
                </a:solidFill>
                <a:latin typeface="Arial"/>
                <a:ea typeface="Arial"/>
                <a:cs typeface="Arial"/>
                <a:sym typeface="Arial"/>
              </a:rPr>
              <a:t>Create a new Workflow in the Workflow Designer</a:t>
            </a:r>
            <a:endParaRPr/>
          </a:p>
        </p:txBody>
      </p:sp>
      <p:pic>
        <p:nvPicPr>
          <p:cNvPr id="1698" name="Google Shape;1698;p140"/>
          <p:cNvPicPr preferRelativeResize="0"/>
          <p:nvPr/>
        </p:nvPicPr>
        <p:blipFill rotWithShape="1">
          <a:blip r:embed="rId3">
            <a:alphaModFix/>
          </a:blip>
          <a:srcRect b="36586" l="0" r="42706" t="0"/>
          <a:stretch/>
        </p:blipFill>
        <p:spPr>
          <a:xfrm>
            <a:off x="228600" y="1905000"/>
            <a:ext cx="4065587" cy="3124200"/>
          </a:xfrm>
          <a:prstGeom prst="rect">
            <a:avLst/>
          </a:prstGeom>
          <a:noFill/>
          <a:ln>
            <a:noFill/>
          </a:ln>
        </p:spPr>
      </p:pic>
      <p:pic>
        <p:nvPicPr>
          <p:cNvPr id="1699" name="Google Shape;1699;p140"/>
          <p:cNvPicPr preferRelativeResize="0"/>
          <p:nvPr>
            <p:ph idx="4294967295" type="body"/>
          </p:nvPr>
        </p:nvPicPr>
        <p:blipFill rotWithShape="1">
          <a:blip r:embed="rId4">
            <a:alphaModFix/>
          </a:blip>
          <a:srcRect b="0" l="0" r="0" t="0"/>
          <a:stretch/>
        </p:blipFill>
        <p:spPr>
          <a:xfrm>
            <a:off x="3352800" y="2895600"/>
            <a:ext cx="4070350" cy="3581400"/>
          </a:xfrm>
          <a:prstGeom prst="rect">
            <a:avLst/>
          </a:prstGeom>
          <a:noFill/>
          <a:ln>
            <a:noFill/>
          </a:ln>
        </p:spPr>
      </p:pic>
      <p:sp>
        <p:nvSpPr>
          <p:cNvPr id="1700" name="Google Shape;1700;p140"/>
          <p:cNvSpPr/>
          <p:nvPr/>
        </p:nvSpPr>
        <p:spPr>
          <a:xfrm>
            <a:off x="1981200" y="2057400"/>
            <a:ext cx="12954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701" name="Google Shape;1701;p140"/>
          <p:cNvCxnSpPr/>
          <p:nvPr/>
        </p:nvCxnSpPr>
        <p:spPr>
          <a:xfrm>
            <a:off x="2895600" y="2514600"/>
            <a:ext cx="1143000" cy="762000"/>
          </a:xfrm>
          <a:prstGeom prst="straightConnector1">
            <a:avLst/>
          </a:prstGeom>
          <a:noFill/>
          <a:ln cap="flat" cmpd="sng" w="25400">
            <a:solidFill>
              <a:srgbClr val="FF6600"/>
            </a:solidFill>
            <a:prstDash val="solid"/>
            <a:miter lim="8000"/>
            <a:headEnd len="sm" w="sm" type="none"/>
            <a:tailEnd len="med" w="med" type="triangle"/>
          </a:ln>
        </p:spPr>
      </p:cxnSp>
      <p:sp>
        <p:nvSpPr>
          <p:cNvPr id="1702" name="Google Shape;1702;p140"/>
          <p:cNvSpPr txBox="1"/>
          <p:nvPr/>
        </p:nvSpPr>
        <p:spPr>
          <a:xfrm>
            <a:off x="6629400" y="2149475"/>
            <a:ext cx="1981200"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Customize</a:t>
            </a:r>
            <a:endParaRPr/>
          </a:p>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Workflow name</a:t>
            </a:r>
            <a:endParaRPr/>
          </a:p>
        </p:txBody>
      </p:sp>
      <p:cxnSp>
        <p:nvCxnSpPr>
          <p:cNvPr id="1703" name="Google Shape;1703;p140"/>
          <p:cNvCxnSpPr/>
          <p:nvPr/>
        </p:nvCxnSpPr>
        <p:spPr>
          <a:xfrm flipH="1">
            <a:off x="4800600" y="2667000"/>
            <a:ext cx="1828800" cy="685800"/>
          </a:xfrm>
          <a:prstGeom prst="straightConnector1">
            <a:avLst/>
          </a:prstGeom>
          <a:noFill/>
          <a:ln cap="flat" cmpd="sng" w="28575">
            <a:solidFill>
              <a:srgbClr val="FF6600"/>
            </a:solidFill>
            <a:prstDash val="solid"/>
            <a:miter lim="8000"/>
            <a:headEnd len="sm" w="sm" type="none"/>
            <a:tailEnd len="med" w="med" type="triangle"/>
          </a:ln>
        </p:spPr>
      </p:cxnSp>
      <p:sp>
        <p:nvSpPr>
          <p:cNvPr id="1704" name="Google Shape;1704;p140"/>
          <p:cNvSpPr txBox="1"/>
          <p:nvPr/>
        </p:nvSpPr>
        <p:spPr>
          <a:xfrm>
            <a:off x="7924800" y="3733800"/>
            <a:ext cx="1219200" cy="730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Select an Integration Service</a:t>
            </a:r>
            <a:endParaRPr/>
          </a:p>
        </p:txBody>
      </p:sp>
      <p:cxnSp>
        <p:nvCxnSpPr>
          <p:cNvPr id="1705" name="Google Shape;1705;p140"/>
          <p:cNvCxnSpPr/>
          <p:nvPr/>
        </p:nvCxnSpPr>
        <p:spPr>
          <a:xfrm rot="10800000">
            <a:off x="6019800" y="4038600"/>
            <a:ext cx="1905000" cy="0"/>
          </a:xfrm>
          <a:prstGeom prst="straightConnector1">
            <a:avLst/>
          </a:prstGeom>
          <a:noFill/>
          <a:ln cap="flat" cmpd="sng" w="28575">
            <a:solidFill>
              <a:srgbClr val="FF6600"/>
            </a:solidFill>
            <a:prstDash val="solid"/>
            <a:miter lim="8000"/>
            <a:headEnd len="sm" w="sm" type="none"/>
            <a:tailEnd len="med" w="med" type="triangle"/>
          </a:ln>
        </p:spPr>
      </p:cxnSp>
      <p:sp>
        <p:nvSpPr>
          <p:cNvPr id="1706" name="Google Shape;1706;p140"/>
          <p:cNvSpPr txBox="1"/>
          <p:nvPr/>
        </p:nvSpPr>
        <p:spPr>
          <a:xfrm>
            <a:off x="7543800" y="4724400"/>
            <a:ext cx="1006475"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07" name="Google Shape;1707;p140"/>
          <p:cNvSpPr txBox="1"/>
          <p:nvPr/>
        </p:nvSpPr>
        <p:spPr>
          <a:xfrm>
            <a:off x="7412037" y="5105400"/>
            <a:ext cx="106997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Configure </a:t>
            </a:r>
            <a:endParaRPr/>
          </a:p>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Workflow</a:t>
            </a:r>
            <a:endParaRPr/>
          </a:p>
        </p:txBody>
      </p:sp>
      <p:cxnSp>
        <p:nvCxnSpPr>
          <p:cNvPr id="1708" name="Google Shape;1708;p140"/>
          <p:cNvCxnSpPr/>
          <p:nvPr/>
        </p:nvCxnSpPr>
        <p:spPr>
          <a:xfrm rot="10800000">
            <a:off x="6400800" y="4572000"/>
            <a:ext cx="1219200" cy="533400"/>
          </a:xfrm>
          <a:prstGeom prst="straightConnector1">
            <a:avLst/>
          </a:prstGeom>
          <a:noFill/>
          <a:ln cap="flat" cmpd="sng" w="25400">
            <a:solidFill>
              <a:srgbClr val="FF6600"/>
            </a:solidFill>
            <a:prstDash val="solid"/>
            <a:miter lim="8000"/>
            <a:headEnd len="sm" w="sm" type="none"/>
            <a:tailEnd len="med" w="med" type="triangle"/>
          </a:ln>
        </p:spPr>
      </p:cxnSp>
      <p:cxnSp>
        <p:nvCxnSpPr>
          <p:cNvPr id="1709" name="Google Shape;1709;p140"/>
          <p:cNvCxnSpPr/>
          <p:nvPr/>
        </p:nvCxnSpPr>
        <p:spPr>
          <a:xfrm rot="10800000">
            <a:off x="4267200" y="4572000"/>
            <a:ext cx="3200400" cy="685800"/>
          </a:xfrm>
          <a:prstGeom prst="straightConnector1">
            <a:avLst/>
          </a:prstGeom>
          <a:noFill/>
          <a:ln cap="flat" cmpd="sng" w="25400">
            <a:solidFill>
              <a:srgbClr val="FF6600"/>
            </a:solidFill>
            <a:prstDash val="solid"/>
            <a:miter lim="8000"/>
            <a:headEnd len="sm" w="sm" type="none"/>
            <a:tailEnd len="med" w="med" type="triangle"/>
          </a:ln>
        </p:spPr>
      </p:cxnSp>
      <p:pic>
        <p:nvPicPr>
          <p:cNvPr id="1710" name="Google Shape;1710;p140"/>
          <p:cNvPicPr preferRelativeResize="0"/>
          <p:nvPr/>
        </p:nvPicPr>
        <p:blipFill rotWithShape="1">
          <a:blip r:embed="rId5">
            <a:alphaModFix/>
          </a:blip>
          <a:srcRect b="80364" l="48873" r="42663" t="14913"/>
          <a:stretch/>
        </p:blipFill>
        <p:spPr>
          <a:xfrm>
            <a:off x="7467600" y="304800"/>
            <a:ext cx="1295400" cy="457200"/>
          </a:xfrm>
          <a:prstGeom prst="rect">
            <a:avLst/>
          </a:prstGeom>
          <a:noFill/>
          <a:ln>
            <a:noFill/>
          </a:ln>
        </p:spPr>
      </p:pic>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sp>
        <p:nvSpPr>
          <p:cNvPr id="193" name="Google Shape;193;p2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94" name="Google Shape;194;p24"/>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Repository Connections</a:t>
            </a:r>
            <a:endParaRPr/>
          </a:p>
        </p:txBody>
      </p:sp>
      <p:sp>
        <p:nvSpPr>
          <p:cNvPr id="195" name="Google Shape;195;p24"/>
          <p:cNvSpPr txBox="1"/>
          <p:nvPr>
            <p:ph idx="4294967295" type="body"/>
          </p:nvPr>
        </p:nvSpPr>
        <p:spPr>
          <a:xfrm>
            <a:off x="304800" y="1066800"/>
            <a:ext cx="8332787" cy="609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SzPts val="1600"/>
              <a:buFont typeface="Noto Sans Symbols"/>
              <a:buChar char="▪"/>
            </a:pPr>
            <a:r>
              <a:rPr b="0" i="0" lang="en-US" sz="1600" u="none">
                <a:solidFill>
                  <a:schemeClr val="dk1"/>
                </a:solidFill>
                <a:latin typeface="Arial"/>
                <a:ea typeface="Arial"/>
                <a:cs typeface="Arial"/>
                <a:sym typeface="Arial"/>
              </a:rPr>
              <a:t>Each Repository has a repository service assigned for the management of the physical Repository tables </a:t>
            </a:r>
            <a:endParaRPr/>
          </a:p>
        </p:txBody>
      </p:sp>
      <p:sp>
        <p:nvSpPr>
          <p:cNvPr id="196" name="Google Shape;196;p24"/>
          <p:cNvSpPr txBox="1"/>
          <p:nvPr/>
        </p:nvSpPr>
        <p:spPr>
          <a:xfrm>
            <a:off x="3352800" y="1752600"/>
            <a:ext cx="304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1</a:t>
            </a:r>
            <a:endParaRPr/>
          </a:p>
        </p:txBody>
      </p:sp>
      <p:sp>
        <p:nvSpPr>
          <p:cNvPr id="197" name="Google Shape;197;p24"/>
          <p:cNvSpPr txBox="1"/>
          <p:nvPr/>
        </p:nvSpPr>
        <p:spPr>
          <a:xfrm>
            <a:off x="1176337" y="5638800"/>
            <a:ext cx="1185862"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 Repository     </a:t>
            </a:r>
            <a:endParaRPr/>
          </a:p>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  Manager        </a:t>
            </a:r>
            <a:endParaRPr/>
          </a:p>
        </p:txBody>
      </p:sp>
      <p:sp>
        <p:nvSpPr>
          <p:cNvPr id="198" name="Google Shape;198;p24"/>
          <p:cNvSpPr txBox="1"/>
          <p:nvPr/>
        </p:nvSpPr>
        <p:spPr>
          <a:xfrm>
            <a:off x="2286000" y="5638800"/>
            <a:ext cx="16002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 Administration Console</a:t>
            </a:r>
            <a:endParaRPr/>
          </a:p>
        </p:txBody>
      </p:sp>
      <p:pic>
        <p:nvPicPr>
          <p:cNvPr id="199" name="Google Shape;199;p24"/>
          <p:cNvPicPr preferRelativeResize="0"/>
          <p:nvPr>
            <p:ph idx="4294967295" type="body"/>
          </p:nvPr>
        </p:nvPicPr>
        <p:blipFill rotWithShape="1">
          <a:blip r:embed="rId3">
            <a:alphaModFix/>
          </a:blip>
          <a:srcRect b="89957" l="26315" r="70986" t="6321"/>
          <a:stretch/>
        </p:blipFill>
        <p:spPr>
          <a:xfrm>
            <a:off x="1219200" y="4572000"/>
            <a:ext cx="1066800" cy="1066800"/>
          </a:xfrm>
          <a:prstGeom prst="rect">
            <a:avLst/>
          </a:prstGeom>
          <a:noFill/>
          <a:ln>
            <a:noFill/>
          </a:ln>
        </p:spPr>
      </p:pic>
      <p:sp>
        <p:nvSpPr>
          <p:cNvPr id="200" name="Google Shape;200;p24"/>
          <p:cNvSpPr/>
          <p:nvPr/>
        </p:nvSpPr>
        <p:spPr>
          <a:xfrm>
            <a:off x="1600200" y="2438400"/>
            <a:ext cx="1295400" cy="533400"/>
          </a:xfrm>
          <a:prstGeom prst="flowChartProcess">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1" name="Google Shape;201;p24"/>
          <p:cNvSpPr/>
          <p:nvPr/>
        </p:nvSpPr>
        <p:spPr>
          <a:xfrm>
            <a:off x="1371600" y="1828800"/>
            <a:ext cx="1524000" cy="6858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2" name="Google Shape;202;p24"/>
          <p:cNvSpPr txBox="1"/>
          <p:nvPr/>
        </p:nvSpPr>
        <p:spPr>
          <a:xfrm>
            <a:off x="1295400" y="1905000"/>
            <a:ext cx="1600200" cy="5794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PowerCenter</a:t>
            </a:r>
            <a:r>
              <a:rPr b="0" i="0" lang="en-US" sz="1400" u="none">
                <a:solidFill>
                  <a:schemeClr val="dk1"/>
                </a:solidFill>
                <a:latin typeface="Arial"/>
                <a:ea typeface="Arial"/>
                <a:cs typeface="Arial"/>
                <a:sym typeface="Arial"/>
              </a:rPr>
              <a:t> Client</a:t>
            </a:r>
            <a:endParaRPr/>
          </a:p>
        </p:txBody>
      </p:sp>
      <p:sp>
        <p:nvSpPr>
          <p:cNvPr id="203" name="Google Shape;203;p24"/>
          <p:cNvSpPr/>
          <p:nvPr/>
        </p:nvSpPr>
        <p:spPr>
          <a:xfrm>
            <a:off x="3962400" y="2133600"/>
            <a:ext cx="1676400" cy="2590800"/>
          </a:xfrm>
          <a:prstGeom prst="flowChartProcess">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204" name="Google Shape;204;p24"/>
          <p:cNvCxnSpPr/>
          <p:nvPr/>
        </p:nvCxnSpPr>
        <p:spPr>
          <a:xfrm>
            <a:off x="4191000" y="3352800"/>
            <a:ext cx="1295400" cy="0"/>
          </a:xfrm>
          <a:prstGeom prst="straightConnector1">
            <a:avLst/>
          </a:prstGeom>
          <a:noFill/>
          <a:ln cap="flat" cmpd="sng" w="25400">
            <a:solidFill>
              <a:srgbClr val="000000"/>
            </a:solidFill>
            <a:prstDash val="solid"/>
            <a:miter lim="8000"/>
            <a:headEnd len="sm" w="sm" type="none"/>
            <a:tailEnd len="sm" w="sm" type="none"/>
          </a:ln>
        </p:spPr>
      </p:cxnSp>
      <p:sp>
        <p:nvSpPr>
          <p:cNvPr id="205" name="Google Shape;205;p24"/>
          <p:cNvSpPr/>
          <p:nvPr/>
        </p:nvSpPr>
        <p:spPr>
          <a:xfrm>
            <a:off x="5943600" y="2057400"/>
            <a:ext cx="1676400" cy="2590800"/>
          </a:xfrm>
          <a:prstGeom prst="flowChartProcess">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6" name="Google Shape;206;p24"/>
          <p:cNvSpPr txBox="1"/>
          <p:nvPr/>
        </p:nvSpPr>
        <p:spPr>
          <a:xfrm>
            <a:off x="6324600" y="2590800"/>
            <a:ext cx="9906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Service Manager</a:t>
            </a:r>
            <a:endParaRPr/>
          </a:p>
        </p:txBody>
      </p:sp>
      <p:sp>
        <p:nvSpPr>
          <p:cNvPr id="207" name="Google Shape;207;p24"/>
          <p:cNvSpPr/>
          <p:nvPr/>
        </p:nvSpPr>
        <p:spPr>
          <a:xfrm>
            <a:off x="3990975" y="2101850"/>
            <a:ext cx="1676400" cy="23622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8" name="Google Shape;208;p24"/>
          <p:cNvSpPr/>
          <p:nvPr/>
        </p:nvSpPr>
        <p:spPr>
          <a:xfrm>
            <a:off x="4191000" y="2514600"/>
            <a:ext cx="1295400" cy="17526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9" name="Google Shape;209;p24"/>
          <p:cNvSpPr txBox="1"/>
          <p:nvPr/>
        </p:nvSpPr>
        <p:spPr>
          <a:xfrm>
            <a:off x="4191000" y="2133600"/>
            <a:ext cx="930275"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Node A</a:t>
            </a:r>
            <a:endParaRPr/>
          </a:p>
        </p:txBody>
      </p:sp>
      <p:sp>
        <p:nvSpPr>
          <p:cNvPr id="210" name="Google Shape;210;p24"/>
          <p:cNvSpPr txBox="1"/>
          <p:nvPr/>
        </p:nvSpPr>
        <p:spPr>
          <a:xfrm>
            <a:off x="4267200" y="2667000"/>
            <a:ext cx="11430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Service Manager</a:t>
            </a:r>
            <a:endParaRPr/>
          </a:p>
        </p:txBody>
      </p:sp>
      <p:grpSp>
        <p:nvGrpSpPr>
          <p:cNvPr id="211" name="Google Shape;211;p24"/>
          <p:cNvGrpSpPr/>
          <p:nvPr/>
        </p:nvGrpSpPr>
        <p:grpSpPr>
          <a:xfrm>
            <a:off x="5943600" y="2133600"/>
            <a:ext cx="2133600" cy="2362200"/>
            <a:chOff x="4876800" y="2438400"/>
            <a:chExt cx="2133600" cy="2362200"/>
          </a:xfrm>
        </p:grpSpPr>
        <p:sp>
          <p:nvSpPr>
            <p:cNvPr id="212" name="Google Shape;212;p24"/>
            <p:cNvSpPr/>
            <p:nvPr/>
          </p:nvSpPr>
          <p:spPr>
            <a:xfrm>
              <a:off x="5257800" y="2743200"/>
              <a:ext cx="1066800" cy="18288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213" name="Google Shape;213;p24"/>
            <p:cNvCxnSpPr/>
            <p:nvPr/>
          </p:nvCxnSpPr>
          <p:spPr>
            <a:xfrm>
              <a:off x="5257800" y="3657600"/>
              <a:ext cx="1066800" cy="0"/>
            </a:xfrm>
            <a:prstGeom prst="straightConnector1">
              <a:avLst/>
            </a:prstGeom>
            <a:noFill/>
            <a:ln cap="flat" cmpd="sng" w="25400">
              <a:solidFill>
                <a:srgbClr val="000000"/>
              </a:solidFill>
              <a:prstDash val="solid"/>
              <a:miter lim="8000"/>
              <a:headEnd len="sm" w="sm" type="none"/>
              <a:tailEnd len="sm" w="sm" type="none"/>
            </a:ln>
          </p:spPr>
        </p:cxnSp>
        <p:sp>
          <p:nvSpPr>
            <p:cNvPr id="214" name="Google Shape;214;p24"/>
            <p:cNvSpPr/>
            <p:nvPr/>
          </p:nvSpPr>
          <p:spPr>
            <a:xfrm>
              <a:off x="4953000" y="2438400"/>
              <a:ext cx="1752600" cy="23622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5" name="Google Shape;215;p24"/>
            <p:cNvSpPr txBox="1"/>
            <p:nvPr/>
          </p:nvSpPr>
          <p:spPr>
            <a:xfrm>
              <a:off x="4876800" y="2438400"/>
              <a:ext cx="21336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Node B (Gateway)</a:t>
              </a:r>
              <a:endParaRPr/>
            </a:p>
          </p:txBody>
        </p:sp>
        <p:sp>
          <p:nvSpPr>
            <p:cNvPr id="216" name="Google Shape;216;p24"/>
            <p:cNvSpPr txBox="1"/>
            <p:nvPr/>
          </p:nvSpPr>
          <p:spPr>
            <a:xfrm>
              <a:off x="5257800" y="3810000"/>
              <a:ext cx="10668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Application Service</a:t>
              </a:r>
              <a:endParaRPr/>
            </a:p>
          </p:txBody>
        </p:sp>
      </p:grpSp>
      <p:grpSp>
        <p:nvGrpSpPr>
          <p:cNvPr id="217" name="Google Shape;217;p24"/>
          <p:cNvGrpSpPr/>
          <p:nvPr/>
        </p:nvGrpSpPr>
        <p:grpSpPr>
          <a:xfrm>
            <a:off x="6477000" y="4953000"/>
            <a:ext cx="1447800" cy="685800"/>
            <a:chOff x="6096000" y="5257800"/>
            <a:chExt cx="1447800" cy="685800"/>
          </a:xfrm>
        </p:grpSpPr>
        <p:sp>
          <p:nvSpPr>
            <p:cNvPr id="218" name="Google Shape;218;p24"/>
            <p:cNvSpPr/>
            <p:nvPr/>
          </p:nvSpPr>
          <p:spPr>
            <a:xfrm>
              <a:off x="6096000" y="5257800"/>
              <a:ext cx="1447800" cy="6858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9" name="Google Shape;219;p24"/>
            <p:cNvSpPr txBox="1"/>
            <p:nvPr/>
          </p:nvSpPr>
          <p:spPr>
            <a:xfrm>
              <a:off x="6172200" y="5334000"/>
              <a:ext cx="1311275"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Repository Database</a:t>
              </a:r>
              <a:endParaRPr/>
            </a:p>
          </p:txBody>
        </p:sp>
      </p:grpSp>
      <p:cxnSp>
        <p:nvCxnSpPr>
          <p:cNvPr id="220" name="Google Shape;220;p24"/>
          <p:cNvCxnSpPr/>
          <p:nvPr/>
        </p:nvCxnSpPr>
        <p:spPr>
          <a:xfrm flipH="1" rot="10800000">
            <a:off x="3200400" y="2301900"/>
            <a:ext cx="2743200" cy="60300"/>
          </a:xfrm>
          <a:prstGeom prst="bentConnector3">
            <a:avLst>
              <a:gd fmla="val 50000" name="adj1"/>
            </a:avLst>
          </a:prstGeom>
          <a:noFill/>
          <a:ln>
            <a:noFill/>
          </a:ln>
        </p:spPr>
      </p:cxnSp>
      <p:cxnSp>
        <p:nvCxnSpPr>
          <p:cNvPr id="221" name="Google Shape;221;p24"/>
          <p:cNvCxnSpPr/>
          <p:nvPr/>
        </p:nvCxnSpPr>
        <p:spPr>
          <a:xfrm flipH="1" rot="10800000">
            <a:off x="3200400" y="2301900"/>
            <a:ext cx="2743200" cy="60300"/>
          </a:xfrm>
          <a:prstGeom prst="bentConnector3">
            <a:avLst>
              <a:gd fmla="val 50000" name="adj1"/>
            </a:avLst>
          </a:prstGeom>
          <a:noFill/>
          <a:ln>
            <a:noFill/>
          </a:ln>
        </p:spPr>
      </p:cxnSp>
      <p:cxnSp>
        <p:nvCxnSpPr>
          <p:cNvPr id="222" name="Google Shape;222;p24"/>
          <p:cNvCxnSpPr/>
          <p:nvPr/>
        </p:nvCxnSpPr>
        <p:spPr>
          <a:xfrm>
            <a:off x="2819400" y="1828800"/>
            <a:ext cx="3962400" cy="228600"/>
          </a:xfrm>
          <a:prstGeom prst="bentConnector2">
            <a:avLst/>
          </a:prstGeom>
          <a:noFill/>
          <a:ln cap="flat" cmpd="sng" w="12700">
            <a:solidFill>
              <a:srgbClr val="000000"/>
            </a:solidFill>
            <a:prstDash val="solid"/>
            <a:miter lim="8000"/>
            <a:headEnd len="sm" w="sm" type="none"/>
            <a:tailEnd len="med" w="med" type="triangle"/>
          </a:ln>
        </p:spPr>
      </p:cxnSp>
      <p:sp>
        <p:nvSpPr>
          <p:cNvPr id="223" name="Google Shape;223;p24"/>
          <p:cNvSpPr/>
          <p:nvPr/>
        </p:nvSpPr>
        <p:spPr>
          <a:xfrm>
            <a:off x="3990975" y="2101850"/>
            <a:ext cx="1676400" cy="23622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4" name="Google Shape;224;p24"/>
          <p:cNvSpPr txBox="1"/>
          <p:nvPr/>
        </p:nvSpPr>
        <p:spPr>
          <a:xfrm>
            <a:off x="4191000" y="2133600"/>
            <a:ext cx="930275"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Node A</a:t>
            </a:r>
            <a:endParaRPr/>
          </a:p>
        </p:txBody>
      </p:sp>
      <p:sp>
        <p:nvSpPr>
          <p:cNvPr id="225" name="Google Shape;225;p24"/>
          <p:cNvSpPr txBox="1"/>
          <p:nvPr/>
        </p:nvSpPr>
        <p:spPr>
          <a:xfrm>
            <a:off x="4267200" y="3352800"/>
            <a:ext cx="1066800" cy="942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Application Service</a:t>
            </a:r>
            <a:endParaRPr/>
          </a:p>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Repository Service</a:t>
            </a:r>
            <a:endParaRPr/>
          </a:p>
        </p:txBody>
      </p:sp>
      <p:cxnSp>
        <p:nvCxnSpPr>
          <p:cNvPr id="226" name="Google Shape;226;p24"/>
          <p:cNvCxnSpPr/>
          <p:nvPr/>
        </p:nvCxnSpPr>
        <p:spPr>
          <a:xfrm rot="10800000">
            <a:off x="2895599" y="2195500"/>
            <a:ext cx="4000500" cy="2313000"/>
          </a:xfrm>
          <a:prstGeom prst="bentConnector4">
            <a:avLst>
              <a:gd fmla="val 0" name="adj1"/>
              <a:gd fmla="val 0" name="adj2"/>
            </a:avLst>
          </a:prstGeom>
          <a:noFill/>
          <a:ln cap="flat" cmpd="sng" w="12700">
            <a:solidFill>
              <a:srgbClr val="000000"/>
            </a:solidFill>
            <a:prstDash val="solid"/>
            <a:miter lim="8000"/>
            <a:headEnd len="sm" w="sm" type="none"/>
            <a:tailEnd len="med" w="med" type="triangle"/>
          </a:ln>
        </p:spPr>
      </p:cxnSp>
      <p:sp>
        <p:nvSpPr>
          <p:cNvPr id="227" name="Google Shape;227;p24"/>
          <p:cNvSpPr txBox="1"/>
          <p:nvPr/>
        </p:nvSpPr>
        <p:spPr>
          <a:xfrm>
            <a:off x="5638800" y="4648200"/>
            <a:ext cx="2968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2</a:t>
            </a:r>
            <a:endParaRPr/>
          </a:p>
        </p:txBody>
      </p:sp>
      <p:cxnSp>
        <p:nvCxnSpPr>
          <p:cNvPr id="228" name="Google Shape;228;p24"/>
          <p:cNvCxnSpPr/>
          <p:nvPr/>
        </p:nvCxnSpPr>
        <p:spPr>
          <a:xfrm>
            <a:off x="2247900" y="2971800"/>
            <a:ext cx="571500" cy="228600"/>
          </a:xfrm>
          <a:prstGeom prst="straightConnector1">
            <a:avLst/>
          </a:prstGeom>
          <a:noFill/>
          <a:ln>
            <a:noFill/>
          </a:ln>
        </p:spPr>
      </p:cxnSp>
      <p:cxnSp>
        <p:nvCxnSpPr>
          <p:cNvPr id="229" name="Google Shape;229;p24"/>
          <p:cNvCxnSpPr/>
          <p:nvPr/>
        </p:nvCxnSpPr>
        <p:spPr>
          <a:xfrm>
            <a:off x="2095499" y="2484437"/>
            <a:ext cx="2159100" cy="1350900"/>
          </a:xfrm>
          <a:prstGeom prst="bentConnector2">
            <a:avLst/>
          </a:prstGeom>
          <a:noFill/>
          <a:ln cap="flat" cmpd="sng" w="12700">
            <a:solidFill>
              <a:srgbClr val="000000"/>
            </a:solidFill>
            <a:prstDash val="solid"/>
            <a:miter lim="8000"/>
            <a:headEnd len="sm" w="sm" type="none"/>
            <a:tailEnd len="med" w="med" type="triangle"/>
          </a:ln>
        </p:spPr>
      </p:cxnSp>
      <p:sp>
        <p:nvSpPr>
          <p:cNvPr id="230" name="Google Shape;230;p24"/>
          <p:cNvSpPr txBox="1"/>
          <p:nvPr/>
        </p:nvSpPr>
        <p:spPr>
          <a:xfrm>
            <a:off x="2438400" y="3581400"/>
            <a:ext cx="2968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3</a:t>
            </a:r>
            <a:endParaRPr/>
          </a:p>
        </p:txBody>
      </p:sp>
      <p:cxnSp>
        <p:nvCxnSpPr>
          <p:cNvPr id="231" name="Google Shape;231;p24"/>
          <p:cNvCxnSpPr/>
          <p:nvPr/>
        </p:nvCxnSpPr>
        <p:spPr>
          <a:xfrm>
            <a:off x="4572000" y="5105400"/>
            <a:ext cx="685800" cy="228600"/>
          </a:xfrm>
          <a:prstGeom prst="bentConnector3">
            <a:avLst>
              <a:gd fmla="val 50000" name="adj1"/>
            </a:avLst>
          </a:prstGeom>
          <a:noFill/>
          <a:ln>
            <a:noFill/>
          </a:ln>
        </p:spPr>
      </p:cxnSp>
      <p:cxnSp>
        <p:nvCxnSpPr>
          <p:cNvPr id="232" name="Google Shape;232;p24"/>
          <p:cNvCxnSpPr/>
          <p:nvPr/>
        </p:nvCxnSpPr>
        <p:spPr>
          <a:xfrm>
            <a:off x="4800600" y="4295775"/>
            <a:ext cx="1600200" cy="1114500"/>
          </a:xfrm>
          <a:prstGeom prst="bentConnector2">
            <a:avLst/>
          </a:prstGeom>
          <a:noFill/>
          <a:ln cap="flat" cmpd="sng" w="12700">
            <a:solidFill>
              <a:srgbClr val="000000"/>
            </a:solidFill>
            <a:prstDash val="solid"/>
            <a:miter lim="8000"/>
            <a:headEnd len="med" w="med" type="triangle"/>
            <a:tailEnd len="med" w="med" type="triangle"/>
          </a:ln>
        </p:spPr>
      </p:cxnSp>
      <p:sp>
        <p:nvSpPr>
          <p:cNvPr id="233" name="Google Shape;233;p24"/>
          <p:cNvSpPr txBox="1"/>
          <p:nvPr/>
        </p:nvSpPr>
        <p:spPr>
          <a:xfrm>
            <a:off x="5029200" y="5181600"/>
            <a:ext cx="2968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4</a:t>
            </a:r>
            <a:endParaRPr/>
          </a:p>
        </p:txBody>
      </p:sp>
      <p:sp>
        <p:nvSpPr>
          <p:cNvPr id="234" name="Google Shape;234;p24"/>
          <p:cNvSpPr txBox="1"/>
          <p:nvPr/>
        </p:nvSpPr>
        <p:spPr>
          <a:xfrm>
            <a:off x="2362200" y="3886200"/>
            <a:ext cx="75723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TCP/IP</a:t>
            </a:r>
            <a:endParaRPr/>
          </a:p>
        </p:txBody>
      </p:sp>
      <p:sp>
        <p:nvSpPr>
          <p:cNvPr id="235" name="Google Shape;235;p24"/>
          <p:cNvSpPr txBox="1"/>
          <p:nvPr/>
        </p:nvSpPr>
        <p:spPr>
          <a:xfrm>
            <a:off x="4572000" y="5562600"/>
            <a:ext cx="1676400"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Native Connectivity or ODBC Driver</a:t>
            </a:r>
            <a:endParaRPr/>
          </a:p>
        </p:txBody>
      </p:sp>
      <p:pic>
        <p:nvPicPr>
          <p:cNvPr id="236" name="Google Shape;236;p24"/>
          <p:cNvPicPr preferRelativeResize="0"/>
          <p:nvPr/>
        </p:nvPicPr>
        <p:blipFill rotWithShape="1">
          <a:blip r:embed="rId4">
            <a:alphaModFix/>
          </a:blip>
          <a:srcRect b="0" l="0" r="0" t="0"/>
          <a:stretch/>
        </p:blipFill>
        <p:spPr>
          <a:xfrm>
            <a:off x="2514600" y="4724400"/>
            <a:ext cx="739775" cy="762000"/>
          </a:xfrm>
          <a:prstGeom prst="rect">
            <a:avLst/>
          </a:prstGeom>
          <a:noFill/>
          <a:ln>
            <a:noFill/>
          </a:ln>
        </p:spPr>
      </p:pic>
    </p:spTree>
  </p:cSld>
  <p:clrMapOvr>
    <a:masterClrMapping/>
  </p:clrMapOvr>
  <p:transition spd="slow">
    <p:fade thruBlk="1"/>
  </p:transition>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4" name="Shape 1714"/>
        <p:cNvGrpSpPr/>
        <p:nvPr/>
      </p:nvGrpSpPr>
      <p:grpSpPr>
        <a:xfrm>
          <a:off x="0" y="0"/>
          <a:ext cx="0" cy="0"/>
          <a:chOff x="0" y="0"/>
          <a:chExt cx="0" cy="0"/>
        </a:xfrm>
      </p:grpSpPr>
      <p:sp>
        <p:nvSpPr>
          <p:cNvPr id="1715" name="Google Shape;1715;p14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716" name="Google Shape;1716;p141"/>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Workflow Properties</a:t>
            </a:r>
            <a:endParaRPr/>
          </a:p>
        </p:txBody>
      </p:sp>
      <p:pic>
        <p:nvPicPr>
          <p:cNvPr id="1717" name="Google Shape;1717;p141"/>
          <p:cNvPicPr preferRelativeResize="0"/>
          <p:nvPr>
            <p:ph idx="4294967295" type="body"/>
          </p:nvPr>
        </p:nvPicPr>
        <p:blipFill rotWithShape="1">
          <a:blip r:embed="rId3">
            <a:alphaModFix/>
          </a:blip>
          <a:srcRect b="0" l="0" r="0" t="0"/>
          <a:stretch/>
        </p:blipFill>
        <p:spPr>
          <a:xfrm>
            <a:off x="304800" y="1371600"/>
            <a:ext cx="4070350" cy="3200400"/>
          </a:xfrm>
          <a:prstGeom prst="rect">
            <a:avLst/>
          </a:prstGeom>
          <a:noFill/>
          <a:ln>
            <a:noFill/>
          </a:ln>
        </p:spPr>
      </p:pic>
      <p:sp>
        <p:nvSpPr>
          <p:cNvPr id="1718" name="Google Shape;1718;p141"/>
          <p:cNvSpPr txBox="1"/>
          <p:nvPr/>
        </p:nvSpPr>
        <p:spPr>
          <a:xfrm>
            <a:off x="5334000" y="1219200"/>
            <a:ext cx="3200400" cy="12541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Customize Workflow Properties </a:t>
            </a:r>
            <a:endParaRPr/>
          </a:p>
          <a:p>
            <a:pPr indent="0" lvl="0" marL="0" marR="0" rtl="0" algn="l">
              <a:lnSpc>
                <a:spcPct val="100000"/>
              </a:lnSpc>
              <a:spcBef>
                <a:spcPts val="420"/>
              </a:spcBef>
              <a:spcAft>
                <a:spcPts val="0"/>
              </a:spcAft>
              <a:buClr>
                <a:schemeClr val="dk1"/>
              </a:buClr>
              <a:buFont typeface="Times New Roman"/>
              <a:buNone/>
            </a:pPr>
            <a:r>
              <a:t/>
            </a:r>
            <a:endParaRPr b="0" i="0" sz="1400" u="none">
              <a:solidFill>
                <a:schemeClr val="accent1"/>
              </a:solidFill>
              <a:latin typeface="Arial"/>
              <a:ea typeface="Arial"/>
              <a:cs typeface="Arial"/>
              <a:sym typeface="Arial"/>
            </a:endParaRPr>
          </a:p>
          <a:p>
            <a:pPr indent="0" lvl="0" marL="0" marR="0" rtl="0" algn="l">
              <a:lnSpc>
                <a:spcPct val="100000"/>
              </a:lnSpc>
              <a:spcBef>
                <a:spcPts val="420"/>
              </a:spcBef>
              <a:spcAft>
                <a:spcPts val="0"/>
              </a:spcAft>
              <a:buClr>
                <a:schemeClr val="accent1"/>
              </a:buClr>
              <a:buFont typeface="Arial"/>
              <a:buNone/>
            </a:pPr>
            <a:r>
              <a:rPr b="1" i="0" lang="en-US" sz="1400" u="none">
                <a:solidFill>
                  <a:schemeClr val="accent1"/>
                </a:solidFill>
                <a:latin typeface="Arial"/>
                <a:ea typeface="Arial"/>
                <a:cs typeface="Arial"/>
                <a:sym typeface="Arial"/>
              </a:rPr>
              <a:t>         </a:t>
            </a:r>
            <a:r>
              <a:rPr b="1" i="0" lang="en-US" sz="1400" u="none">
                <a:solidFill>
                  <a:srgbClr val="0000CC"/>
                </a:solidFill>
                <a:latin typeface="Arial"/>
                <a:ea typeface="Arial"/>
                <a:cs typeface="Arial"/>
                <a:sym typeface="Arial"/>
              </a:rPr>
              <a:t>Workflow log displays</a:t>
            </a:r>
            <a:endParaRPr/>
          </a:p>
        </p:txBody>
      </p:sp>
      <p:pic>
        <p:nvPicPr>
          <p:cNvPr id="1719" name="Google Shape;1719;p141"/>
          <p:cNvPicPr preferRelativeResize="0"/>
          <p:nvPr>
            <p:ph idx="4294967295" type="body"/>
          </p:nvPr>
        </p:nvPicPr>
        <p:blipFill rotWithShape="1">
          <a:blip r:embed="rId4">
            <a:alphaModFix/>
          </a:blip>
          <a:srcRect b="0" l="0" r="0" t="0"/>
          <a:stretch/>
        </p:blipFill>
        <p:spPr>
          <a:xfrm>
            <a:off x="4724400" y="2971800"/>
            <a:ext cx="4070350" cy="3200400"/>
          </a:xfrm>
          <a:prstGeom prst="rect">
            <a:avLst/>
          </a:prstGeom>
          <a:noFill/>
          <a:ln>
            <a:noFill/>
          </a:ln>
        </p:spPr>
      </p:pic>
      <p:cxnSp>
        <p:nvCxnSpPr>
          <p:cNvPr id="1720" name="Google Shape;1720;p141"/>
          <p:cNvCxnSpPr/>
          <p:nvPr/>
        </p:nvCxnSpPr>
        <p:spPr>
          <a:xfrm rot="10800000">
            <a:off x="2895600" y="2362200"/>
            <a:ext cx="2895600" cy="0"/>
          </a:xfrm>
          <a:prstGeom prst="straightConnector1">
            <a:avLst/>
          </a:prstGeom>
          <a:noFill/>
          <a:ln cap="flat" cmpd="sng" w="25400">
            <a:solidFill>
              <a:srgbClr val="FF6600"/>
            </a:solidFill>
            <a:prstDash val="solid"/>
            <a:miter lim="8000"/>
            <a:headEnd len="sm" w="sm" type="none"/>
            <a:tailEnd len="med" w="med" type="triangle"/>
          </a:ln>
        </p:spPr>
      </p:cxnSp>
      <p:sp>
        <p:nvSpPr>
          <p:cNvPr id="1721" name="Google Shape;1721;p141"/>
          <p:cNvSpPr txBox="1"/>
          <p:nvPr/>
        </p:nvSpPr>
        <p:spPr>
          <a:xfrm>
            <a:off x="533400" y="5029200"/>
            <a:ext cx="3392487"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Select a Workflow Schedule (optional)</a:t>
            </a:r>
            <a:endParaRPr/>
          </a:p>
          <a:p>
            <a:pPr indent="0" lvl="0" marL="0" marR="0" rtl="0" algn="l">
              <a:lnSpc>
                <a:spcPct val="100000"/>
              </a:lnSpc>
              <a:spcBef>
                <a:spcPts val="0"/>
              </a:spcBef>
              <a:spcAft>
                <a:spcPts val="0"/>
              </a:spcAft>
              <a:buClr>
                <a:schemeClr val="dk1"/>
              </a:buClr>
              <a:buFont typeface="Times New Roman"/>
              <a:buNone/>
            </a:pPr>
            <a:r>
              <a:t/>
            </a:r>
            <a:endParaRPr b="1" i="0" sz="1400" u="none">
              <a:solidFill>
                <a:srgbClr val="0000CC"/>
              </a:solidFill>
              <a:latin typeface="Arial"/>
              <a:ea typeface="Arial"/>
              <a:cs typeface="Arial"/>
              <a:sym typeface="Arial"/>
            </a:endParaRPr>
          </a:p>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May be reusable or non-reusable</a:t>
            </a:r>
            <a:endParaRPr/>
          </a:p>
        </p:txBody>
      </p:sp>
      <p:sp>
        <p:nvSpPr>
          <p:cNvPr id="1722" name="Google Shape;1722;p141"/>
          <p:cNvSpPr/>
          <p:nvPr/>
        </p:nvSpPr>
        <p:spPr>
          <a:xfrm>
            <a:off x="609600" y="1524000"/>
            <a:ext cx="685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23" name="Google Shape;1723;p141"/>
          <p:cNvSpPr/>
          <p:nvPr/>
        </p:nvSpPr>
        <p:spPr>
          <a:xfrm>
            <a:off x="5562600" y="3048000"/>
            <a:ext cx="609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724" name="Google Shape;1724;p141"/>
          <p:cNvPicPr preferRelativeResize="0"/>
          <p:nvPr/>
        </p:nvPicPr>
        <p:blipFill rotWithShape="1">
          <a:blip r:embed="rId5">
            <a:alphaModFix/>
          </a:blip>
          <a:srcRect b="80364" l="48873" r="42663" t="14913"/>
          <a:stretch/>
        </p:blipFill>
        <p:spPr>
          <a:xfrm>
            <a:off x="7467600" y="304800"/>
            <a:ext cx="1295400" cy="457200"/>
          </a:xfrm>
          <a:prstGeom prst="rect">
            <a:avLst/>
          </a:prstGeom>
          <a:noFill/>
          <a:ln>
            <a:noFill/>
          </a:ln>
        </p:spPr>
      </p:pic>
      <p:cxnSp>
        <p:nvCxnSpPr>
          <p:cNvPr id="1725" name="Google Shape;1725;p141"/>
          <p:cNvCxnSpPr/>
          <p:nvPr/>
        </p:nvCxnSpPr>
        <p:spPr>
          <a:xfrm flipH="1" rot="10800000">
            <a:off x="3581400" y="3352800"/>
            <a:ext cx="2133600" cy="2057400"/>
          </a:xfrm>
          <a:prstGeom prst="straightConnector1">
            <a:avLst/>
          </a:prstGeom>
          <a:noFill/>
          <a:ln cap="flat" cmpd="sng" w="25400">
            <a:solidFill>
              <a:srgbClr val="FF6600"/>
            </a:solidFill>
            <a:prstDash val="solid"/>
            <a:miter lim="8000"/>
            <a:headEnd len="sm" w="sm" type="none"/>
            <a:tailEnd len="med" w="med" type="triangle"/>
          </a:ln>
        </p:spPr>
      </p:cxnSp>
    </p:spTree>
  </p:cSld>
  <p:clrMapOvr>
    <a:masterClrMapping/>
  </p:clrMapOvr>
  <p:transition spd="slow">
    <p:fade thruBlk="1"/>
  </p:transition>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9" name="Shape 1729"/>
        <p:cNvGrpSpPr/>
        <p:nvPr/>
      </p:nvGrpSpPr>
      <p:grpSpPr>
        <a:xfrm>
          <a:off x="0" y="0"/>
          <a:ext cx="0" cy="0"/>
          <a:chOff x="0" y="0"/>
          <a:chExt cx="0" cy="0"/>
        </a:xfrm>
      </p:grpSpPr>
      <p:sp>
        <p:nvSpPr>
          <p:cNvPr id="1730" name="Google Shape;1730;p14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731" name="Google Shape;1731;p142"/>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Workflows Properties</a:t>
            </a:r>
            <a:endParaRPr/>
          </a:p>
        </p:txBody>
      </p:sp>
      <p:pic>
        <p:nvPicPr>
          <p:cNvPr id="1732" name="Google Shape;1732;p142"/>
          <p:cNvPicPr preferRelativeResize="0"/>
          <p:nvPr>
            <p:ph idx="4294967295" type="body"/>
          </p:nvPr>
        </p:nvPicPr>
        <p:blipFill rotWithShape="1">
          <a:blip r:embed="rId3">
            <a:alphaModFix/>
          </a:blip>
          <a:srcRect b="0" l="0" r="0" t="0"/>
          <a:stretch/>
        </p:blipFill>
        <p:spPr>
          <a:xfrm>
            <a:off x="381000" y="1295400"/>
            <a:ext cx="4114800" cy="3657600"/>
          </a:xfrm>
          <a:prstGeom prst="rect">
            <a:avLst/>
          </a:prstGeom>
          <a:noFill/>
          <a:ln>
            <a:noFill/>
          </a:ln>
        </p:spPr>
      </p:pic>
      <p:sp>
        <p:nvSpPr>
          <p:cNvPr id="1733" name="Google Shape;1733;p142"/>
          <p:cNvSpPr txBox="1"/>
          <p:nvPr/>
        </p:nvSpPr>
        <p:spPr>
          <a:xfrm>
            <a:off x="609600" y="5137150"/>
            <a:ext cx="3138487" cy="730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Define Workflow Variables that can</a:t>
            </a:r>
            <a:endParaRPr/>
          </a:p>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be used in later Task objects</a:t>
            </a:r>
            <a:endParaRPr/>
          </a:p>
          <a:p>
            <a:pPr indent="0" lvl="0" marL="0" marR="0" rtl="0" algn="l">
              <a:lnSpc>
                <a:spcPct val="100000"/>
              </a:lnSpc>
              <a:spcBef>
                <a:spcPts val="0"/>
              </a:spcBef>
              <a:spcAft>
                <a:spcPts val="0"/>
              </a:spcAft>
              <a:buClr>
                <a:srgbClr val="0000CC"/>
              </a:buClr>
              <a:buFont typeface="Arial"/>
              <a:buNone/>
            </a:pPr>
            <a:r>
              <a:rPr b="0" i="0" lang="en-US" sz="1400" u="none">
                <a:solidFill>
                  <a:srgbClr val="0000CC"/>
                </a:solidFill>
                <a:latin typeface="Arial"/>
                <a:ea typeface="Arial"/>
                <a:cs typeface="Arial"/>
                <a:sym typeface="Arial"/>
              </a:rPr>
              <a:t>(example:  Decision Task)</a:t>
            </a:r>
            <a:endParaRPr/>
          </a:p>
        </p:txBody>
      </p:sp>
      <p:sp>
        <p:nvSpPr>
          <p:cNvPr id="1734" name="Google Shape;1734;p142"/>
          <p:cNvSpPr txBox="1"/>
          <p:nvPr/>
        </p:nvSpPr>
        <p:spPr>
          <a:xfrm>
            <a:off x="5562600" y="1752600"/>
            <a:ext cx="2895600" cy="730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Create a User-defined Event which can later be used </a:t>
            </a:r>
            <a:endParaRPr/>
          </a:p>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with the Raise Event Task</a:t>
            </a:r>
            <a:endParaRPr/>
          </a:p>
        </p:txBody>
      </p:sp>
      <p:pic>
        <p:nvPicPr>
          <p:cNvPr id="1735" name="Google Shape;1735;p142"/>
          <p:cNvPicPr preferRelativeResize="0"/>
          <p:nvPr>
            <p:ph idx="4294967295" type="body"/>
          </p:nvPr>
        </p:nvPicPr>
        <p:blipFill rotWithShape="1">
          <a:blip r:embed="rId4">
            <a:alphaModFix/>
          </a:blip>
          <a:srcRect b="0" l="0" r="0" t="0"/>
          <a:stretch/>
        </p:blipFill>
        <p:spPr>
          <a:xfrm>
            <a:off x="4648200" y="2819400"/>
            <a:ext cx="4070350" cy="3505200"/>
          </a:xfrm>
          <a:prstGeom prst="rect">
            <a:avLst/>
          </a:prstGeom>
          <a:noFill/>
          <a:ln>
            <a:noFill/>
          </a:ln>
        </p:spPr>
      </p:pic>
      <p:sp>
        <p:nvSpPr>
          <p:cNvPr id="1736" name="Google Shape;1736;p142"/>
          <p:cNvSpPr/>
          <p:nvPr/>
        </p:nvSpPr>
        <p:spPr>
          <a:xfrm>
            <a:off x="1676400" y="1524000"/>
            <a:ext cx="5334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37" name="Google Shape;1737;p142"/>
          <p:cNvSpPr/>
          <p:nvPr/>
        </p:nvSpPr>
        <p:spPr>
          <a:xfrm>
            <a:off x="6324600" y="29718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738" name="Google Shape;1738;p142"/>
          <p:cNvCxnSpPr/>
          <p:nvPr/>
        </p:nvCxnSpPr>
        <p:spPr>
          <a:xfrm flipH="1" rot="10800000">
            <a:off x="1600200" y="1752600"/>
            <a:ext cx="304800" cy="3429000"/>
          </a:xfrm>
          <a:prstGeom prst="straightConnector1">
            <a:avLst/>
          </a:prstGeom>
          <a:noFill/>
          <a:ln cap="flat" cmpd="sng" w="25400">
            <a:solidFill>
              <a:srgbClr val="FF6600"/>
            </a:solidFill>
            <a:prstDash val="solid"/>
            <a:miter lim="8000"/>
            <a:headEnd len="sm" w="sm" type="none"/>
            <a:tailEnd len="med" w="med" type="triangle"/>
          </a:ln>
        </p:spPr>
      </p:cxnSp>
      <p:cxnSp>
        <p:nvCxnSpPr>
          <p:cNvPr id="1739" name="Google Shape;1739;p142"/>
          <p:cNvCxnSpPr/>
          <p:nvPr/>
        </p:nvCxnSpPr>
        <p:spPr>
          <a:xfrm flipH="1">
            <a:off x="5334000" y="2438400"/>
            <a:ext cx="1295400" cy="1295400"/>
          </a:xfrm>
          <a:prstGeom prst="straightConnector1">
            <a:avLst/>
          </a:prstGeom>
          <a:noFill/>
          <a:ln cap="flat" cmpd="sng" w="25400">
            <a:solidFill>
              <a:srgbClr val="FF6600"/>
            </a:solidFill>
            <a:prstDash val="solid"/>
            <a:miter lim="8000"/>
            <a:headEnd len="sm" w="sm" type="none"/>
            <a:tailEnd len="med" w="med" type="triangle"/>
          </a:ln>
        </p:spPr>
      </p:cxnSp>
      <p:pic>
        <p:nvPicPr>
          <p:cNvPr id="1740" name="Google Shape;1740;p142"/>
          <p:cNvPicPr preferRelativeResize="0"/>
          <p:nvPr/>
        </p:nvPicPr>
        <p:blipFill rotWithShape="1">
          <a:blip r:embed="rId5">
            <a:alphaModFix/>
          </a:blip>
          <a:srcRect b="80364" l="48873" r="42663" t="14913"/>
          <a:stretch/>
        </p:blipFill>
        <p:spPr>
          <a:xfrm>
            <a:off x="7467600" y="304800"/>
            <a:ext cx="1295400" cy="457200"/>
          </a:xfrm>
          <a:prstGeom prst="rect">
            <a:avLst/>
          </a:prstGeom>
          <a:noFill/>
          <a:ln>
            <a:noFill/>
          </a:ln>
        </p:spPr>
      </p:pic>
    </p:spTree>
  </p:cSld>
  <p:clrMapOvr>
    <a:masterClrMapping/>
  </p:clrMapOvr>
  <p:transition spd="slow">
    <p:fade thruBlk="1"/>
  </p:transition>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4" name="Shape 1744"/>
        <p:cNvGrpSpPr/>
        <p:nvPr/>
      </p:nvGrpSpPr>
      <p:grpSpPr>
        <a:xfrm>
          <a:off x="0" y="0"/>
          <a:ext cx="0" cy="0"/>
          <a:chOff x="0" y="0"/>
          <a:chExt cx="0" cy="0"/>
        </a:xfrm>
      </p:grpSpPr>
      <p:sp>
        <p:nvSpPr>
          <p:cNvPr id="1745" name="Google Shape;1745;p14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746" name="Google Shape;1746;p143"/>
          <p:cNvSpPr txBox="1"/>
          <p:nvPr>
            <p:ph type="title"/>
          </p:nvPr>
        </p:nvSpPr>
        <p:spPr>
          <a:xfrm>
            <a:off x="342900" y="274637"/>
            <a:ext cx="8442325" cy="595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Assigning Workflow to Integration Service</a:t>
            </a:r>
            <a:endParaRPr/>
          </a:p>
        </p:txBody>
      </p:sp>
      <p:pic>
        <p:nvPicPr>
          <p:cNvPr id="1747" name="Google Shape;1747;p143"/>
          <p:cNvPicPr preferRelativeResize="0"/>
          <p:nvPr>
            <p:ph idx="1" type="body"/>
          </p:nvPr>
        </p:nvPicPr>
        <p:blipFill rotWithShape="1">
          <a:blip r:embed="rId3">
            <a:alphaModFix/>
          </a:blip>
          <a:srcRect b="0" l="0" r="0" t="0"/>
          <a:stretch/>
        </p:blipFill>
        <p:spPr>
          <a:xfrm>
            <a:off x="8229600" y="76200"/>
            <a:ext cx="685800" cy="762000"/>
          </a:xfrm>
          <a:prstGeom prst="rect">
            <a:avLst/>
          </a:prstGeom>
          <a:noFill/>
          <a:ln>
            <a:noFill/>
          </a:ln>
        </p:spPr>
      </p:pic>
      <p:pic>
        <p:nvPicPr>
          <p:cNvPr id="1748" name="Google Shape;1748;p143"/>
          <p:cNvPicPr preferRelativeResize="0"/>
          <p:nvPr/>
        </p:nvPicPr>
        <p:blipFill rotWithShape="1">
          <a:blip r:embed="rId4">
            <a:alphaModFix/>
          </a:blip>
          <a:srcRect b="0" l="0" r="0" t="0"/>
          <a:stretch/>
        </p:blipFill>
        <p:spPr>
          <a:xfrm>
            <a:off x="228600" y="1143000"/>
            <a:ext cx="4572000" cy="1447800"/>
          </a:xfrm>
          <a:prstGeom prst="rect">
            <a:avLst/>
          </a:prstGeom>
          <a:noFill/>
          <a:ln>
            <a:noFill/>
          </a:ln>
        </p:spPr>
      </p:pic>
      <p:pic>
        <p:nvPicPr>
          <p:cNvPr id="1749" name="Google Shape;1749;p143"/>
          <p:cNvPicPr preferRelativeResize="0"/>
          <p:nvPr/>
        </p:nvPicPr>
        <p:blipFill rotWithShape="1">
          <a:blip r:embed="rId5">
            <a:alphaModFix/>
          </a:blip>
          <a:srcRect b="0" l="0" r="0" t="0"/>
          <a:stretch/>
        </p:blipFill>
        <p:spPr>
          <a:xfrm>
            <a:off x="4343400" y="1752600"/>
            <a:ext cx="4410075" cy="3733800"/>
          </a:xfrm>
          <a:prstGeom prst="rect">
            <a:avLst/>
          </a:prstGeom>
          <a:noFill/>
          <a:ln>
            <a:noFill/>
          </a:ln>
        </p:spPr>
      </p:pic>
      <p:sp>
        <p:nvSpPr>
          <p:cNvPr id="1750" name="Google Shape;1750;p143"/>
          <p:cNvSpPr txBox="1"/>
          <p:nvPr/>
        </p:nvSpPr>
        <p:spPr>
          <a:xfrm>
            <a:off x="609600" y="4800600"/>
            <a:ext cx="3200400"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51" name="Google Shape;1751;p143"/>
          <p:cNvSpPr txBox="1"/>
          <p:nvPr/>
        </p:nvSpPr>
        <p:spPr>
          <a:xfrm>
            <a:off x="228600" y="3657600"/>
            <a:ext cx="38100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Choose the integration Service and select the folder</a:t>
            </a:r>
            <a:endParaRPr/>
          </a:p>
        </p:txBody>
      </p:sp>
      <p:sp>
        <p:nvSpPr>
          <p:cNvPr id="1752" name="Google Shape;1752;p143"/>
          <p:cNvSpPr/>
          <p:nvPr/>
        </p:nvSpPr>
        <p:spPr>
          <a:xfrm>
            <a:off x="5334000" y="2209800"/>
            <a:ext cx="3505200" cy="7620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53" name="Google Shape;1753;p143"/>
          <p:cNvSpPr/>
          <p:nvPr/>
        </p:nvSpPr>
        <p:spPr>
          <a:xfrm>
            <a:off x="4495800" y="2819400"/>
            <a:ext cx="304800" cy="16764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754" name="Google Shape;1754;p143"/>
          <p:cNvCxnSpPr/>
          <p:nvPr/>
        </p:nvCxnSpPr>
        <p:spPr>
          <a:xfrm flipH="1" rot="10800000">
            <a:off x="2667000" y="2438400"/>
            <a:ext cx="2590800" cy="1143000"/>
          </a:xfrm>
          <a:prstGeom prst="straightConnector1">
            <a:avLst/>
          </a:prstGeom>
          <a:noFill/>
          <a:ln cap="flat" cmpd="sng" w="25400">
            <a:solidFill>
              <a:srgbClr val="FF6600"/>
            </a:solidFill>
            <a:prstDash val="solid"/>
            <a:miter lim="8000"/>
            <a:headEnd len="sm" w="sm" type="none"/>
            <a:tailEnd len="med" w="med" type="triangle"/>
          </a:ln>
        </p:spPr>
      </p:cxnSp>
      <p:sp>
        <p:nvSpPr>
          <p:cNvPr id="1755" name="Google Shape;1755;p143"/>
          <p:cNvSpPr txBox="1"/>
          <p:nvPr/>
        </p:nvSpPr>
        <p:spPr>
          <a:xfrm>
            <a:off x="914400" y="4899025"/>
            <a:ext cx="24987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Select the workflows</a:t>
            </a:r>
            <a:endParaRPr/>
          </a:p>
        </p:txBody>
      </p:sp>
      <p:cxnSp>
        <p:nvCxnSpPr>
          <p:cNvPr id="1756" name="Google Shape;1756;p143"/>
          <p:cNvCxnSpPr/>
          <p:nvPr/>
        </p:nvCxnSpPr>
        <p:spPr>
          <a:xfrm flipH="1" rot="10800000">
            <a:off x="3352800" y="4114800"/>
            <a:ext cx="1143000" cy="914400"/>
          </a:xfrm>
          <a:prstGeom prst="straightConnector1">
            <a:avLst/>
          </a:prstGeom>
          <a:noFill/>
          <a:ln cap="flat" cmpd="sng" w="25400">
            <a:solidFill>
              <a:srgbClr val="FF6600"/>
            </a:solidFill>
            <a:prstDash val="solid"/>
            <a:miter lim="8000"/>
            <a:headEnd len="sm" w="sm" type="none"/>
            <a:tailEnd len="med" w="med" type="triangle"/>
          </a:ln>
        </p:spPr>
      </p:cxnSp>
      <p:sp>
        <p:nvSpPr>
          <p:cNvPr id="1757" name="Google Shape;1757;p143"/>
          <p:cNvSpPr/>
          <p:nvPr/>
        </p:nvSpPr>
        <p:spPr>
          <a:xfrm>
            <a:off x="6248400" y="5029200"/>
            <a:ext cx="9906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58" name="Google Shape;1758;p143"/>
          <p:cNvSpPr txBox="1"/>
          <p:nvPr/>
        </p:nvSpPr>
        <p:spPr>
          <a:xfrm>
            <a:off x="1066800" y="5638800"/>
            <a:ext cx="80772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Note: All the folders should be closed for assigning workflows to Integration Service</a:t>
            </a:r>
            <a:endParaRPr/>
          </a:p>
        </p:txBody>
      </p:sp>
    </p:spTree>
  </p:cSld>
  <p:clrMapOvr>
    <a:masterClrMapping/>
  </p:clrMapOvr>
  <p:transition spd="slow">
    <p:fade thruBlk="1"/>
  </p:transition>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2" name="Shape 1762"/>
        <p:cNvGrpSpPr/>
        <p:nvPr/>
      </p:nvGrpSpPr>
      <p:grpSpPr>
        <a:xfrm>
          <a:off x="0" y="0"/>
          <a:ext cx="0" cy="0"/>
          <a:chOff x="0" y="0"/>
          <a:chExt cx="0" cy="0"/>
        </a:xfrm>
      </p:grpSpPr>
      <p:sp>
        <p:nvSpPr>
          <p:cNvPr id="1763" name="Google Shape;1763;p14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764" name="Google Shape;1764;p144"/>
          <p:cNvPicPr preferRelativeResize="0"/>
          <p:nvPr>
            <p:ph idx="4294967295" type="body"/>
          </p:nvPr>
        </p:nvPicPr>
        <p:blipFill rotWithShape="1">
          <a:blip r:embed="rId3">
            <a:alphaModFix/>
          </a:blip>
          <a:srcRect b="0" l="0" r="0" t="0"/>
          <a:stretch/>
        </p:blipFill>
        <p:spPr>
          <a:xfrm>
            <a:off x="5334000" y="1219200"/>
            <a:ext cx="2590800" cy="2236787"/>
          </a:xfrm>
          <a:prstGeom prst="rect">
            <a:avLst/>
          </a:prstGeom>
          <a:noFill/>
          <a:ln>
            <a:noFill/>
          </a:ln>
        </p:spPr>
      </p:pic>
      <p:pic>
        <p:nvPicPr>
          <p:cNvPr id="1765" name="Google Shape;1765;p144"/>
          <p:cNvPicPr preferRelativeResize="0"/>
          <p:nvPr/>
        </p:nvPicPr>
        <p:blipFill rotWithShape="1">
          <a:blip r:embed="rId4">
            <a:alphaModFix/>
          </a:blip>
          <a:srcRect b="0" l="0" r="0" t="0"/>
          <a:stretch/>
        </p:blipFill>
        <p:spPr>
          <a:xfrm>
            <a:off x="457200" y="3429000"/>
            <a:ext cx="4214812" cy="2895600"/>
          </a:xfrm>
          <a:prstGeom prst="rect">
            <a:avLst/>
          </a:prstGeom>
          <a:noFill/>
          <a:ln>
            <a:noFill/>
          </a:ln>
        </p:spPr>
      </p:pic>
      <p:sp>
        <p:nvSpPr>
          <p:cNvPr id="1766" name="Google Shape;1766;p144"/>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Workflow Scheduler Objects</a:t>
            </a:r>
            <a:endParaRPr/>
          </a:p>
        </p:txBody>
      </p:sp>
      <p:sp>
        <p:nvSpPr>
          <p:cNvPr id="1767" name="Google Shape;1767;p144"/>
          <p:cNvSpPr txBox="1"/>
          <p:nvPr>
            <p:ph idx="4294967295" type="body"/>
          </p:nvPr>
        </p:nvSpPr>
        <p:spPr>
          <a:xfrm>
            <a:off x="582612" y="1524000"/>
            <a:ext cx="4070350" cy="1595437"/>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Setup reusable schedules to associate with multiple Workflows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Used in Workflows and Session Tasks </a:t>
            </a:r>
            <a:endParaRPr/>
          </a:p>
        </p:txBody>
      </p:sp>
      <p:pic>
        <p:nvPicPr>
          <p:cNvPr id="1768" name="Google Shape;1768;p144"/>
          <p:cNvPicPr preferRelativeResize="0"/>
          <p:nvPr>
            <p:ph idx="4294967295" type="body"/>
          </p:nvPr>
        </p:nvPicPr>
        <p:blipFill rotWithShape="1">
          <a:blip r:embed="rId5">
            <a:alphaModFix/>
          </a:blip>
          <a:srcRect b="0" l="0" r="0" t="0"/>
          <a:stretch/>
        </p:blipFill>
        <p:spPr>
          <a:xfrm>
            <a:off x="5334000" y="3581400"/>
            <a:ext cx="3429000" cy="2743200"/>
          </a:xfrm>
          <a:prstGeom prst="rect">
            <a:avLst/>
          </a:prstGeom>
          <a:noFill/>
          <a:ln>
            <a:noFill/>
          </a:ln>
        </p:spPr>
      </p:pic>
      <p:cxnSp>
        <p:nvCxnSpPr>
          <p:cNvPr id="1769" name="Google Shape;1769;p144"/>
          <p:cNvCxnSpPr/>
          <p:nvPr/>
        </p:nvCxnSpPr>
        <p:spPr>
          <a:xfrm flipH="1" rot="10800000">
            <a:off x="3352800" y="2819400"/>
            <a:ext cx="1905000" cy="1600200"/>
          </a:xfrm>
          <a:prstGeom prst="straightConnector1">
            <a:avLst/>
          </a:prstGeom>
          <a:noFill/>
          <a:ln cap="flat" cmpd="sng" w="28575">
            <a:solidFill>
              <a:srgbClr val="FF6600"/>
            </a:solidFill>
            <a:prstDash val="solid"/>
            <a:miter lim="8000"/>
            <a:headEnd len="sm" w="sm" type="none"/>
            <a:tailEnd len="med" w="med" type="triangle"/>
          </a:ln>
        </p:spPr>
      </p:cxnSp>
      <p:cxnSp>
        <p:nvCxnSpPr>
          <p:cNvPr id="1770" name="Google Shape;1770;p144"/>
          <p:cNvCxnSpPr/>
          <p:nvPr/>
        </p:nvCxnSpPr>
        <p:spPr>
          <a:xfrm>
            <a:off x="5943600" y="3276600"/>
            <a:ext cx="381000" cy="685800"/>
          </a:xfrm>
          <a:prstGeom prst="straightConnector1">
            <a:avLst/>
          </a:prstGeom>
          <a:noFill/>
          <a:ln cap="flat" cmpd="sng" w="28575">
            <a:solidFill>
              <a:srgbClr val="FF6600"/>
            </a:solidFill>
            <a:prstDash val="solid"/>
            <a:miter lim="8000"/>
            <a:headEnd len="sm" w="sm" type="none"/>
            <a:tailEnd len="med" w="med" type="triangle"/>
          </a:ln>
        </p:spPr>
      </p:cxnSp>
      <p:pic>
        <p:nvPicPr>
          <p:cNvPr id="1771" name="Google Shape;1771;p144"/>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transition spd="slow">
    <p:fade thruBlk="1"/>
  </p:transition>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1775" name="Shape 1775"/>
        <p:cNvGrpSpPr/>
        <p:nvPr/>
      </p:nvGrpSpPr>
      <p:grpSpPr>
        <a:xfrm>
          <a:off x="0" y="0"/>
          <a:ext cx="0" cy="0"/>
          <a:chOff x="0" y="0"/>
          <a:chExt cx="0" cy="0"/>
        </a:xfrm>
      </p:grpSpPr>
      <p:sp>
        <p:nvSpPr>
          <p:cNvPr id="1776" name="Google Shape;1776;p145"/>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Workflows Administration</a:t>
            </a:r>
            <a:endParaRPr/>
          </a:p>
        </p:txBody>
      </p:sp>
    </p:spTree>
  </p:cSld>
  <p:clrMapOvr>
    <a:masterClrMapping/>
  </p:clrMapOvr>
  <p:transition spd="slow">
    <p:fade thruBlk="1"/>
  </p:transition>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0" name="Shape 1780"/>
        <p:cNvGrpSpPr/>
        <p:nvPr/>
      </p:nvGrpSpPr>
      <p:grpSpPr>
        <a:xfrm>
          <a:off x="0" y="0"/>
          <a:ext cx="0" cy="0"/>
          <a:chOff x="0" y="0"/>
          <a:chExt cx="0" cy="0"/>
        </a:xfrm>
      </p:grpSpPr>
      <p:sp>
        <p:nvSpPr>
          <p:cNvPr id="1781" name="Google Shape;1781;p14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782" name="Google Shape;1782;p146"/>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details - </a:t>
            </a:r>
            <a:endParaRPr/>
          </a:p>
        </p:txBody>
      </p:sp>
      <p:sp>
        <p:nvSpPr>
          <p:cNvPr id="1783" name="Google Shape;1783;p146"/>
          <p:cNvSpPr txBox="1"/>
          <p:nvPr/>
        </p:nvSpPr>
        <p:spPr>
          <a:xfrm>
            <a:off x="609600" y="1143000"/>
            <a:ext cx="799465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The Workflow Monitor GUI interface</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Monitoring views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Server monitoring modes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Filtering displayed items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Actions initiated from the Workflow Monitor</a:t>
            </a:r>
            <a:endParaRPr/>
          </a:p>
        </p:txBody>
      </p:sp>
    </p:spTree>
  </p:cSld>
  <p:clrMapOvr>
    <a:masterClrMapping/>
  </p:clrMapOvr>
  <p:transition spd="slow">
    <p:fade thruBlk="1"/>
  </p:transition>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7" name="Shape 1787"/>
        <p:cNvGrpSpPr/>
        <p:nvPr/>
      </p:nvGrpSpPr>
      <p:grpSpPr>
        <a:xfrm>
          <a:off x="0" y="0"/>
          <a:ext cx="0" cy="0"/>
          <a:chOff x="0" y="0"/>
          <a:chExt cx="0" cy="0"/>
        </a:xfrm>
      </p:grpSpPr>
      <p:sp>
        <p:nvSpPr>
          <p:cNvPr id="1788" name="Google Shape;1788;p14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789" name="Google Shape;1789;p14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Monitor Interface</a:t>
            </a:r>
            <a:endParaRPr/>
          </a:p>
        </p:txBody>
      </p:sp>
      <p:pic>
        <p:nvPicPr>
          <p:cNvPr id="1790" name="Google Shape;1790;p147"/>
          <p:cNvPicPr preferRelativeResize="0"/>
          <p:nvPr>
            <p:ph idx="1" type="body"/>
          </p:nvPr>
        </p:nvPicPr>
        <p:blipFill rotWithShape="1">
          <a:blip r:embed="rId3">
            <a:alphaModFix/>
          </a:blip>
          <a:srcRect b="0" l="0" r="0" t="0"/>
          <a:stretch/>
        </p:blipFill>
        <p:spPr>
          <a:xfrm>
            <a:off x="381000" y="1371600"/>
            <a:ext cx="8293100" cy="4438650"/>
          </a:xfrm>
          <a:prstGeom prst="rect">
            <a:avLst/>
          </a:prstGeom>
          <a:noFill/>
          <a:ln>
            <a:noFill/>
          </a:ln>
        </p:spPr>
      </p:pic>
      <p:sp>
        <p:nvSpPr>
          <p:cNvPr id="1791" name="Google Shape;1791;p147"/>
          <p:cNvSpPr/>
          <p:nvPr/>
        </p:nvSpPr>
        <p:spPr>
          <a:xfrm>
            <a:off x="838200" y="2438400"/>
            <a:ext cx="12954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792" name="Google Shape;1792;p147"/>
          <p:cNvCxnSpPr/>
          <p:nvPr/>
        </p:nvCxnSpPr>
        <p:spPr>
          <a:xfrm rot="10800000">
            <a:off x="1905000" y="2819400"/>
            <a:ext cx="1752600" cy="3200400"/>
          </a:xfrm>
          <a:prstGeom prst="straightConnector1">
            <a:avLst/>
          </a:prstGeom>
          <a:noFill/>
          <a:ln cap="flat" cmpd="sng" w="25400">
            <a:solidFill>
              <a:srgbClr val="FF6600"/>
            </a:solidFill>
            <a:prstDash val="solid"/>
            <a:miter lim="8000"/>
            <a:headEnd len="sm" w="sm" type="none"/>
            <a:tailEnd len="med" w="med" type="triangle"/>
          </a:ln>
        </p:spPr>
      </p:cxnSp>
      <p:sp>
        <p:nvSpPr>
          <p:cNvPr id="1793" name="Google Shape;1793;p147"/>
          <p:cNvSpPr txBox="1"/>
          <p:nvPr/>
        </p:nvSpPr>
        <p:spPr>
          <a:xfrm>
            <a:off x="3276600" y="6019800"/>
            <a:ext cx="2520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Available Integration Services</a:t>
            </a:r>
            <a:endParaRPr/>
          </a:p>
        </p:txBody>
      </p:sp>
      <p:pic>
        <p:nvPicPr>
          <p:cNvPr id="1794" name="Google Shape;1794;p147"/>
          <p:cNvPicPr preferRelativeResize="0"/>
          <p:nvPr/>
        </p:nvPicPr>
        <p:blipFill rotWithShape="1">
          <a:blip r:embed="rId4">
            <a:alphaModFix/>
          </a:blip>
          <a:srcRect b="0" l="0" r="0" t="0"/>
          <a:stretch/>
        </p:blipFill>
        <p:spPr>
          <a:xfrm>
            <a:off x="8101012" y="95250"/>
            <a:ext cx="685800" cy="685800"/>
          </a:xfrm>
          <a:prstGeom prst="rect">
            <a:avLst/>
          </a:prstGeom>
          <a:noFill/>
          <a:ln>
            <a:noFill/>
          </a:ln>
        </p:spPr>
      </p:pic>
    </p:spTree>
  </p:cSld>
  <p:clrMapOvr>
    <a:masterClrMapping/>
  </p:clrMapOvr>
  <p:transition spd="slow">
    <p:fade thruBlk="1"/>
  </p:transition>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8" name="Shape 1798"/>
        <p:cNvGrpSpPr/>
        <p:nvPr/>
      </p:nvGrpSpPr>
      <p:grpSpPr>
        <a:xfrm>
          <a:off x="0" y="0"/>
          <a:ext cx="0" cy="0"/>
          <a:chOff x="0" y="0"/>
          <a:chExt cx="0" cy="0"/>
        </a:xfrm>
      </p:grpSpPr>
      <p:sp>
        <p:nvSpPr>
          <p:cNvPr id="1799" name="Google Shape;1799;p14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800" name="Google Shape;1800;p14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Monitoring Workflows</a:t>
            </a:r>
            <a:endParaRPr/>
          </a:p>
        </p:txBody>
      </p:sp>
      <p:sp>
        <p:nvSpPr>
          <p:cNvPr id="1801" name="Google Shape;1801;p148"/>
          <p:cNvSpPr txBox="1"/>
          <p:nvPr>
            <p:ph idx="1" type="body"/>
          </p:nvPr>
        </p:nvSpPr>
        <p:spPr>
          <a:xfrm>
            <a:off x="533400" y="1371600"/>
            <a:ext cx="77724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Perform operations in the Workflow Monitor</a:t>
            </a:r>
            <a:endParaRPr/>
          </a:p>
          <a:p>
            <a:pPr indent="-228600" lvl="1" marL="571500" marR="0" rtl="0" algn="l">
              <a:lnSpc>
                <a:spcPct val="85000"/>
              </a:lnSpc>
              <a:spcBef>
                <a:spcPts val="1300"/>
              </a:spcBef>
              <a:spcAft>
                <a:spcPts val="0"/>
              </a:spcAft>
              <a:buClr>
                <a:srgbClr val="5555C7"/>
              </a:buClr>
              <a:buSzPts val="2000"/>
              <a:buFont typeface="Noto Sans Symbols"/>
              <a:buChar char="▪"/>
            </a:pPr>
            <a:r>
              <a:rPr b="0" i="0" lang="en-US" sz="2000" u="none" cap="none" strike="noStrike">
                <a:solidFill>
                  <a:schemeClr val="dk1"/>
                </a:solidFill>
                <a:latin typeface="Arial"/>
                <a:ea typeface="Arial"/>
                <a:cs typeface="Arial"/>
                <a:sym typeface="Arial"/>
              </a:rPr>
              <a:t>Restart -- restart a Task, Workflow or Worklet</a:t>
            </a:r>
            <a:endParaRPr/>
          </a:p>
          <a:p>
            <a:pPr indent="-228600" lvl="1" marL="571500" marR="0" rtl="0" algn="l">
              <a:lnSpc>
                <a:spcPct val="85000"/>
              </a:lnSpc>
              <a:spcBef>
                <a:spcPts val="1300"/>
              </a:spcBef>
              <a:spcAft>
                <a:spcPts val="0"/>
              </a:spcAft>
              <a:buClr>
                <a:srgbClr val="5555C7"/>
              </a:buClr>
              <a:buSzPts val="2000"/>
              <a:buFont typeface="Noto Sans Symbols"/>
              <a:buChar char="▪"/>
            </a:pPr>
            <a:r>
              <a:rPr b="0" i="0" lang="en-US" sz="2000" u="none" cap="none" strike="noStrike">
                <a:solidFill>
                  <a:schemeClr val="dk1"/>
                </a:solidFill>
                <a:latin typeface="Arial"/>
                <a:ea typeface="Arial"/>
                <a:cs typeface="Arial"/>
                <a:sym typeface="Arial"/>
              </a:rPr>
              <a:t>Stop -- stop a Task, Workflow, or Worklet</a:t>
            </a:r>
            <a:endParaRPr/>
          </a:p>
          <a:p>
            <a:pPr indent="-228600" lvl="1" marL="571500" marR="0" rtl="0" algn="l">
              <a:lnSpc>
                <a:spcPct val="85000"/>
              </a:lnSpc>
              <a:spcBef>
                <a:spcPts val="1300"/>
              </a:spcBef>
              <a:spcAft>
                <a:spcPts val="0"/>
              </a:spcAft>
              <a:buClr>
                <a:srgbClr val="5555C7"/>
              </a:buClr>
              <a:buSzPts val="2000"/>
              <a:buFont typeface="Noto Sans Symbols"/>
              <a:buChar char="▪"/>
            </a:pPr>
            <a:r>
              <a:rPr b="0" i="0" lang="en-US" sz="2000" u="none" cap="none" strike="noStrike">
                <a:solidFill>
                  <a:schemeClr val="dk1"/>
                </a:solidFill>
                <a:latin typeface="Arial"/>
                <a:ea typeface="Arial"/>
                <a:cs typeface="Arial"/>
                <a:sym typeface="Arial"/>
              </a:rPr>
              <a:t>Abort -- abort a Task, Workflow, or Worklet</a:t>
            </a:r>
            <a:endParaRPr/>
          </a:p>
          <a:p>
            <a:pPr indent="-228600" lvl="1" marL="571500" marR="0" rtl="0" algn="l">
              <a:lnSpc>
                <a:spcPct val="85000"/>
              </a:lnSpc>
              <a:spcBef>
                <a:spcPts val="1300"/>
              </a:spcBef>
              <a:spcAft>
                <a:spcPts val="0"/>
              </a:spcAft>
              <a:buClr>
                <a:srgbClr val="5555C7"/>
              </a:buClr>
              <a:buSzPts val="2000"/>
              <a:buFont typeface="Noto Sans Symbols"/>
              <a:buChar char="▪"/>
            </a:pPr>
            <a:r>
              <a:rPr b="0" i="0" lang="en-US" sz="2000" u="none" cap="none" strike="noStrike">
                <a:solidFill>
                  <a:schemeClr val="dk1"/>
                </a:solidFill>
                <a:latin typeface="Arial"/>
                <a:ea typeface="Arial"/>
                <a:cs typeface="Arial"/>
                <a:sym typeface="Arial"/>
              </a:rPr>
              <a:t>Recover -- recovers a suspended Workflow after a failed Task is corrected from the point of failure</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View Session and Workflow logs</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Abort has a 60 second timeout</a:t>
            </a:r>
            <a:endParaRPr/>
          </a:p>
          <a:p>
            <a:pPr indent="-228600" lvl="1" marL="571500" marR="0" rtl="0" algn="l">
              <a:lnSpc>
                <a:spcPct val="85000"/>
              </a:lnSpc>
              <a:spcBef>
                <a:spcPts val="1300"/>
              </a:spcBef>
              <a:spcAft>
                <a:spcPts val="0"/>
              </a:spcAft>
              <a:buClr>
                <a:srgbClr val="5555C7"/>
              </a:buClr>
              <a:buSzPts val="2000"/>
              <a:buFont typeface="Noto Sans Symbols"/>
              <a:buChar char="▪"/>
            </a:pPr>
            <a:r>
              <a:rPr b="0" i="0" lang="en-US" sz="2000" u="none" cap="none" strike="noStrike">
                <a:solidFill>
                  <a:schemeClr val="dk1"/>
                </a:solidFill>
                <a:latin typeface="Arial"/>
                <a:ea typeface="Arial"/>
                <a:cs typeface="Arial"/>
                <a:sym typeface="Arial"/>
              </a:rPr>
              <a:t>If the Integration Service has not completed processing and committing data during the timeout period, the threads and processes associated with the Session are killed</a:t>
            </a:r>
            <a:endParaRPr/>
          </a:p>
        </p:txBody>
      </p:sp>
      <p:sp>
        <p:nvSpPr>
          <p:cNvPr id="1802" name="Google Shape;1802;p148"/>
          <p:cNvSpPr txBox="1"/>
          <p:nvPr/>
        </p:nvSpPr>
        <p:spPr>
          <a:xfrm>
            <a:off x="762000" y="5943600"/>
            <a:ext cx="5113337" cy="317500"/>
          </a:xfrm>
          <a:prstGeom prst="rect">
            <a:avLst/>
          </a:prstGeom>
          <a:noFill/>
          <a:ln cap="flat" cmpd="sng" w="12700">
            <a:solidFill>
              <a:schemeClr val="accen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a:solidFill>
                  <a:srgbClr val="0000CC"/>
                </a:solidFill>
                <a:latin typeface="Arial"/>
                <a:ea typeface="Arial"/>
                <a:cs typeface="Arial"/>
                <a:sym typeface="Arial"/>
              </a:rPr>
              <a:t>Stopping a Session Task means the Server stops reading data</a:t>
            </a:r>
            <a:endParaRPr/>
          </a:p>
        </p:txBody>
      </p:sp>
      <p:pic>
        <p:nvPicPr>
          <p:cNvPr id="1803" name="Google Shape;1803;p148"/>
          <p:cNvPicPr preferRelativeResize="0"/>
          <p:nvPr/>
        </p:nvPicPr>
        <p:blipFill rotWithShape="1">
          <a:blip r:embed="rId3">
            <a:alphaModFix/>
          </a:blip>
          <a:srcRect b="0" l="0" r="0" t="0"/>
          <a:stretch/>
        </p:blipFill>
        <p:spPr>
          <a:xfrm>
            <a:off x="457200" y="1981200"/>
            <a:ext cx="609600" cy="1447800"/>
          </a:xfrm>
          <a:prstGeom prst="rect">
            <a:avLst/>
          </a:prstGeom>
          <a:noFill/>
          <a:ln>
            <a:noFill/>
          </a:ln>
        </p:spPr>
      </p:pic>
      <p:pic>
        <p:nvPicPr>
          <p:cNvPr id="1804" name="Google Shape;1804;p148"/>
          <p:cNvPicPr preferRelativeResize="0"/>
          <p:nvPr/>
        </p:nvPicPr>
        <p:blipFill rotWithShape="1">
          <a:blip r:embed="rId4">
            <a:alphaModFix/>
          </a:blip>
          <a:srcRect b="0" l="0" r="0" t="0"/>
          <a:stretch/>
        </p:blipFill>
        <p:spPr>
          <a:xfrm>
            <a:off x="8101012" y="95250"/>
            <a:ext cx="685800" cy="685800"/>
          </a:xfrm>
          <a:prstGeom prst="rect">
            <a:avLst/>
          </a:prstGeom>
          <a:noFill/>
          <a:ln>
            <a:noFill/>
          </a:ln>
        </p:spPr>
      </p:pic>
    </p:spTree>
  </p:cSld>
  <p:clrMapOvr>
    <a:masterClrMapping/>
  </p:clrMapOvr>
  <p:transition spd="slow">
    <p:fade thruBlk="1"/>
  </p:transition>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8" name="Shape 1808"/>
        <p:cNvGrpSpPr/>
        <p:nvPr/>
      </p:nvGrpSpPr>
      <p:grpSpPr>
        <a:xfrm>
          <a:off x="0" y="0"/>
          <a:ext cx="0" cy="0"/>
          <a:chOff x="0" y="0"/>
          <a:chExt cx="0" cy="0"/>
        </a:xfrm>
      </p:grpSpPr>
      <p:sp>
        <p:nvSpPr>
          <p:cNvPr id="1809" name="Google Shape;1809;p14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810" name="Google Shape;1810;p14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Monitor Workflows</a:t>
            </a:r>
            <a:endParaRPr/>
          </a:p>
        </p:txBody>
      </p:sp>
      <p:sp>
        <p:nvSpPr>
          <p:cNvPr id="1811" name="Google Shape;1811;p149"/>
          <p:cNvSpPr txBox="1"/>
          <p:nvPr>
            <p:ph idx="1" type="body"/>
          </p:nvPr>
        </p:nvSpPr>
        <p:spPr>
          <a:xfrm>
            <a:off x="533400" y="1143000"/>
            <a:ext cx="8293100" cy="2057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The Workflow Monitor is the tool for monitoring Workflows and Tasks</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Review details about a Workflow or Task in two views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Gantt Chart view</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Task view</a:t>
            </a:r>
            <a:endParaRPr/>
          </a:p>
        </p:txBody>
      </p:sp>
      <p:pic>
        <p:nvPicPr>
          <p:cNvPr id="1812" name="Google Shape;1812;p149"/>
          <p:cNvPicPr preferRelativeResize="0"/>
          <p:nvPr/>
        </p:nvPicPr>
        <p:blipFill rotWithShape="1">
          <a:blip r:embed="rId3">
            <a:alphaModFix/>
          </a:blip>
          <a:srcRect b="0" l="0" r="0" t="0"/>
          <a:stretch/>
        </p:blipFill>
        <p:spPr>
          <a:xfrm>
            <a:off x="533400" y="3200400"/>
            <a:ext cx="3657600" cy="2743200"/>
          </a:xfrm>
          <a:prstGeom prst="rect">
            <a:avLst/>
          </a:prstGeom>
          <a:noFill/>
          <a:ln>
            <a:noFill/>
          </a:ln>
        </p:spPr>
      </p:pic>
      <p:pic>
        <p:nvPicPr>
          <p:cNvPr id="1813" name="Google Shape;1813;p149"/>
          <p:cNvPicPr preferRelativeResize="0"/>
          <p:nvPr/>
        </p:nvPicPr>
        <p:blipFill rotWithShape="1">
          <a:blip r:embed="rId4">
            <a:alphaModFix/>
          </a:blip>
          <a:srcRect b="0" l="0" r="0" t="0"/>
          <a:stretch/>
        </p:blipFill>
        <p:spPr>
          <a:xfrm>
            <a:off x="4572000" y="3276600"/>
            <a:ext cx="3810000" cy="2590800"/>
          </a:xfrm>
          <a:prstGeom prst="rect">
            <a:avLst/>
          </a:prstGeom>
          <a:noFill/>
          <a:ln>
            <a:noFill/>
          </a:ln>
        </p:spPr>
      </p:pic>
      <p:sp>
        <p:nvSpPr>
          <p:cNvPr id="1814" name="Google Shape;1814;p149"/>
          <p:cNvSpPr/>
          <p:nvPr/>
        </p:nvSpPr>
        <p:spPr>
          <a:xfrm>
            <a:off x="533400" y="5105400"/>
            <a:ext cx="4572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15" name="Google Shape;1815;p149"/>
          <p:cNvSpPr/>
          <p:nvPr/>
        </p:nvSpPr>
        <p:spPr>
          <a:xfrm>
            <a:off x="4953000" y="5029200"/>
            <a:ext cx="381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816" name="Google Shape;1816;p149"/>
          <p:cNvPicPr preferRelativeResize="0"/>
          <p:nvPr/>
        </p:nvPicPr>
        <p:blipFill rotWithShape="1">
          <a:blip r:embed="rId5">
            <a:alphaModFix/>
          </a:blip>
          <a:srcRect b="0" l="0" r="0" t="0"/>
          <a:stretch/>
        </p:blipFill>
        <p:spPr>
          <a:xfrm>
            <a:off x="8101012" y="95250"/>
            <a:ext cx="685800" cy="685800"/>
          </a:xfrm>
          <a:prstGeom prst="rect">
            <a:avLst/>
          </a:prstGeom>
          <a:noFill/>
          <a:ln>
            <a:noFill/>
          </a:ln>
        </p:spPr>
      </p:pic>
    </p:spTree>
  </p:cSld>
  <p:clrMapOvr>
    <a:masterClrMapping/>
  </p:clrMapOvr>
  <p:transition spd="slow">
    <p:fade thruBlk="1"/>
  </p:transition>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0" name="Shape 1820"/>
        <p:cNvGrpSpPr/>
        <p:nvPr/>
      </p:nvGrpSpPr>
      <p:grpSpPr>
        <a:xfrm>
          <a:off x="0" y="0"/>
          <a:ext cx="0" cy="0"/>
          <a:chOff x="0" y="0"/>
          <a:chExt cx="0" cy="0"/>
        </a:xfrm>
      </p:grpSpPr>
      <p:sp>
        <p:nvSpPr>
          <p:cNvPr id="1821" name="Google Shape;1821;p15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822" name="Google Shape;1822;p150"/>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Monitoring Workflows</a:t>
            </a:r>
            <a:endParaRPr/>
          </a:p>
        </p:txBody>
      </p:sp>
      <p:sp>
        <p:nvSpPr>
          <p:cNvPr id="1823" name="Google Shape;1823;p150"/>
          <p:cNvSpPr txBox="1"/>
          <p:nvPr>
            <p:ph idx="1" type="body"/>
          </p:nvPr>
        </p:nvSpPr>
        <p:spPr>
          <a:xfrm>
            <a:off x="533400" y="1371600"/>
            <a:ext cx="8293100" cy="457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600" u="none">
                <a:solidFill>
                  <a:schemeClr val="dk1"/>
                </a:solidFill>
                <a:latin typeface="Arial"/>
                <a:ea typeface="Arial"/>
                <a:cs typeface="Arial"/>
                <a:sym typeface="Arial"/>
              </a:rPr>
              <a:t>Task View</a:t>
            </a:r>
            <a:endParaRPr/>
          </a:p>
        </p:txBody>
      </p:sp>
      <p:pic>
        <p:nvPicPr>
          <p:cNvPr id="1824" name="Google Shape;1824;p150"/>
          <p:cNvPicPr preferRelativeResize="0"/>
          <p:nvPr/>
        </p:nvPicPr>
        <p:blipFill rotWithShape="1">
          <a:blip r:embed="rId3">
            <a:alphaModFix/>
          </a:blip>
          <a:srcRect b="0" l="0" r="0" t="0"/>
          <a:stretch/>
        </p:blipFill>
        <p:spPr>
          <a:xfrm>
            <a:off x="1524000" y="2133600"/>
            <a:ext cx="6400800" cy="3376612"/>
          </a:xfrm>
          <a:prstGeom prst="rect">
            <a:avLst/>
          </a:prstGeom>
          <a:noFill/>
          <a:ln>
            <a:noFill/>
          </a:ln>
        </p:spPr>
      </p:pic>
      <p:cxnSp>
        <p:nvCxnSpPr>
          <p:cNvPr id="1825" name="Google Shape;1825;p150"/>
          <p:cNvCxnSpPr/>
          <p:nvPr/>
        </p:nvCxnSpPr>
        <p:spPr>
          <a:xfrm>
            <a:off x="3276600" y="1752600"/>
            <a:ext cx="0" cy="685800"/>
          </a:xfrm>
          <a:prstGeom prst="straightConnector1">
            <a:avLst/>
          </a:prstGeom>
          <a:noFill/>
          <a:ln cap="flat" cmpd="sng" w="25400">
            <a:solidFill>
              <a:srgbClr val="FF6600"/>
            </a:solidFill>
            <a:prstDash val="solid"/>
            <a:miter lim="8000"/>
            <a:headEnd len="sm" w="sm" type="none"/>
            <a:tailEnd len="med" w="med" type="triangle"/>
          </a:ln>
        </p:spPr>
      </p:cxnSp>
      <p:sp>
        <p:nvSpPr>
          <p:cNvPr id="1826" name="Google Shape;1826;p150"/>
          <p:cNvSpPr txBox="1"/>
          <p:nvPr/>
        </p:nvSpPr>
        <p:spPr>
          <a:xfrm>
            <a:off x="2803525" y="1524000"/>
            <a:ext cx="914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Workflow</a:t>
            </a:r>
            <a:endParaRPr/>
          </a:p>
        </p:txBody>
      </p:sp>
      <p:cxnSp>
        <p:nvCxnSpPr>
          <p:cNvPr id="1827" name="Google Shape;1827;p150"/>
          <p:cNvCxnSpPr/>
          <p:nvPr/>
        </p:nvCxnSpPr>
        <p:spPr>
          <a:xfrm>
            <a:off x="4724400" y="1828800"/>
            <a:ext cx="0" cy="762000"/>
          </a:xfrm>
          <a:prstGeom prst="straightConnector1">
            <a:avLst/>
          </a:prstGeom>
          <a:noFill/>
          <a:ln cap="flat" cmpd="sng" w="25400">
            <a:solidFill>
              <a:srgbClr val="FF6600"/>
            </a:solidFill>
            <a:prstDash val="solid"/>
            <a:miter lim="8000"/>
            <a:headEnd len="sm" w="sm" type="none"/>
            <a:tailEnd len="med" w="med" type="triangle"/>
          </a:ln>
        </p:spPr>
      </p:cxnSp>
      <p:sp>
        <p:nvSpPr>
          <p:cNvPr id="1828" name="Google Shape;1828;p150"/>
          <p:cNvSpPr txBox="1"/>
          <p:nvPr/>
        </p:nvSpPr>
        <p:spPr>
          <a:xfrm>
            <a:off x="4419600" y="1600200"/>
            <a:ext cx="10017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Start Time</a:t>
            </a:r>
            <a:endParaRPr/>
          </a:p>
        </p:txBody>
      </p:sp>
      <p:cxnSp>
        <p:nvCxnSpPr>
          <p:cNvPr id="1829" name="Google Shape;1829;p150"/>
          <p:cNvCxnSpPr/>
          <p:nvPr/>
        </p:nvCxnSpPr>
        <p:spPr>
          <a:xfrm>
            <a:off x="6019800" y="1524000"/>
            <a:ext cx="0" cy="990600"/>
          </a:xfrm>
          <a:prstGeom prst="straightConnector1">
            <a:avLst/>
          </a:prstGeom>
          <a:noFill/>
          <a:ln cap="flat" cmpd="sng" w="25400">
            <a:solidFill>
              <a:srgbClr val="FF6600"/>
            </a:solidFill>
            <a:prstDash val="solid"/>
            <a:miter lim="8000"/>
            <a:headEnd len="sm" w="sm" type="none"/>
            <a:tailEnd len="med" w="med" type="triangle"/>
          </a:ln>
        </p:spPr>
      </p:cxnSp>
      <p:sp>
        <p:nvSpPr>
          <p:cNvPr id="1830" name="Google Shape;1830;p150"/>
          <p:cNvSpPr txBox="1"/>
          <p:nvPr/>
        </p:nvSpPr>
        <p:spPr>
          <a:xfrm>
            <a:off x="5562600" y="1295400"/>
            <a:ext cx="15240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Completion Time</a:t>
            </a:r>
            <a:endParaRPr/>
          </a:p>
        </p:txBody>
      </p:sp>
      <p:cxnSp>
        <p:nvCxnSpPr>
          <p:cNvPr id="1831" name="Google Shape;1831;p150"/>
          <p:cNvCxnSpPr/>
          <p:nvPr/>
        </p:nvCxnSpPr>
        <p:spPr>
          <a:xfrm>
            <a:off x="7086600" y="1981200"/>
            <a:ext cx="0" cy="533400"/>
          </a:xfrm>
          <a:prstGeom prst="straightConnector1">
            <a:avLst/>
          </a:prstGeom>
          <a:noFill/>
          <a:ln cap="flat" cmpd="sng" w="25400">
            <a:solidFill>
              <a:srgbClr val="FF6600"/>
            </a:solidFill>
            <a:prstDash val="solid"/>
            <a:miter lim="8000"/>
            <a:headEnd len="sm" w="sm" type="none"/>
            <a:tailEnd len="med" w="med" type="triangle"/>
          </a:ln>
        </p:spPr>
      </p:cxnSp>
      <p:sp>
        <p:nvSpPr>
          <p:cNvPr id="1832" name="Google Shape;1832;p150"/>
          <p:cNvSpPr txBox="1"/>
          <p:nvPr/>
        </p:nvSpPr>
        <p:spPr>
          <a:xfrm>
            <a:off x="6705600" y="1676400"/>
            <a:ext cx="6873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Status</a:t>
            </a:r>
            <a:endParaRPr/>
          </a:p>
        </p:txBody>
      </p:sp>
      <p:sp>
        <p:nvSpPr>
          <p:cNvPr id="1833" name="Google Shape;1833;p150"/>
          <p:cNvSpPr txBox="1"/>
          <p:nvPr/>
        </p:nvSpPr>
        <p:spPr>
          <a:xfrm>
            <a:off x="685800" y="5562600"/>
            <a:ext cx="10128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Status Bar</a:t>
            </a:r>
            <a:endParaRPr/>
          </a:p>
        </p:txBody>
      </p:sp>
      <p:cxnSp>
        <p:nvCxnSpPr>
          <p:cNvPr id="1834" name="Google Shape;1834;p150"/>
          <p:cNvCxnSpPr/>
          <p:nvPr/>
        </p:nvCxnSpPr>
        <p:spPr>
          <a:xfrm flipH="1" rot="10800000">
            <a:off x="1295400" y="5257800"/>
            <a:ext cx="762000" cy="381000"/>
          </a:xfrm>
          <a:prstGeom prst="straightConnector1">
            <a:avLst/>
          </a:prstGeom>
          <a:noFill/>
          <a:ln cap="flat" cmpd="sng" w="25400">
            <a:solidFill>
              <a:srgbClr val="FF6600"/>
            </a:solidFill>
            <a:prstDash val="solid"/>
            <a:miter lim="8000"/>
            <a:headEnd len="sm" w="sm" type="none"/>
            <a:tailEnd len="med" w="med" type="triangle"/>
          </a:ln>
        </p:spPr>
      </p:cxnSp>
      <p:pic>
        <p:nvPicPr>
          <p:cNvPr id="1835" name="Google Shape;1835;p150"/>
          <p:cNvPicPr preferRelativeResize="0"/>
          <p:nvPr/>
        </p:nvPicPr>
        <p:blipFill rotWithShape="1">
          <a:blip r:embed="rId4">
            <a:alphaModFix/>
          </a:blip>
          <a:srcRect b="0" l="0" r="0" t="0"/>
          <a:stretch/>
        </p:blipFill>
        <p:spPr>
          <a:xfrm>
            <a:off x="8101012" y="95250"/>
            <a:ext cx="685800" cy="685800"/>
          </a:xfrm>
          <a:prstGeom prst="rect">
            <a:avLst/>
          </a:prstGeom>
          <a:noFill/>
          <a:ln>
            <a:noFill/>
          </a:ln>
        </p:spPr>
      </p:pic>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2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42" name="Google Shape;242;p2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Administration Console</a:t>
            </a:r>
            <a:endParaRPr/>
          </a:p>
        </p:txBody>
      </p:sp>
      <p:sp>
        <p:nvSpPr>
          <p:cNvPr id="243" name="Google Shape;243;p25"/>
          <p:cNvSpPr txBox="1"/>
          <p:nvPr>
            <p:ph idx="1" type="body"/>
          </p:nvPr>
        </p:nvSpPr>
        <p:spPr>
          <a:xfrm>
            <a:off x="304800" y="1066800"/>
            <a:ext cx="8610600" cy="5334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1600" u="none">
                <a:solidFill>
                  <a:schemeClr val="dk1"/>
                </a:solidFill>
                <a:latin typeface="Arial"/>
                <a:ea typeface="Arial"/>
                <a:cs typeface="Arial"/>
                <a:sym typeface="Arial"/>
              </a:rPr>
              <a:t>A web-based interface used to administer the PowerCenter domain. </a:t>
            </a:r>
            <a:endParaRPr/>
          </a:p>
          <a:p>
            <a:pPr indent="-122237" lvl="0" marL="122237" marR="0" rtl="0" algn="l">
              <a:lnSpc>
                <a:spcPct val="85000"/>
              </a:lnSpc>
              <a:spcBef>
                <a:spcPts val="1040"/>
              </a:spcBef>
              <a:spcAft>
                <a:spcPts val="0"/>
              </a:spcAft>
              <a:buClr>
                <a:srgbClr val="4E84C4"/>
              </a:buClr>
              <a:buFont typeface="Arial"/>
              <a:buNone/>
            </a:pPr>
            <a:r>
              <a:rPr b="0" i="0" lang="en-US" sz="1600" u="none">
                <a:solidFill>
                  <a:schemeClr val="dk1"/>
                </a:solidFill>
                <a:latin typeface="Arial"/>
                <a:ea typeface="Arial"/>
                <a:cs typeface="Arial"/>
                <a:sym typeface="Arial"/>
              </a:rPr>
              <a:t>Following tasks can be performed:</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Manage the  domain</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Shutdown and restart domain and Nodes</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Manage objects within a domain</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Create and Manage Folders, Grid, Integration Service, Node, Repository Service, Web Service and Licenses</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Enable/ Disable various services like the Integration Services, Repository Services etc.</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Upgrade Repositories and Integration Services</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View log events for the domain and the services</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View locks </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Add and Manage Users and their profile</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Monitor User Activity</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Manage Application Services</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Default URL &lt;&gt; http://&lt;hostname&gt;:6001/adminconsole</a:t>
            </a:r>
            <a:endParaRPr/>
          </a:p>
        </p:txBody>
      </p:sp>
    </p:spTree>
  </p:cSld>
  <p:clrMapOvr>
    <a:masterClrMapping/>
  </p:clrMapOvr>
  <p:transition spd="slow">
    <p:fade thruBlk="1"/>
  </p:transition>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9" name="Shape 1839"/>
        <p:cNvGrpSpPr/>
        <p:nvPr/>
      </p:nvGrpSpPr>
      <p:grpSpPr>
        <a:xfrm>
          <a:off x="0" y="0"/>
          <a:ext cx="0" cy="0"/>
          <a:chOff x="0" y="0"/>
          <a:chExt cx="0" cy="0"/>
        </a:xfrm>
      </p:grpSpPr>
      <p:sp>
        <p:nvSpPr>
          <p:cNvPr id="1840" name="Google Shape;1840;p15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841" name="Google Shape;1841;p151"/>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Monitor Window Filtering</a:t>
            </a:r>
            <a:endParaRPr/>
          </a:p>
        </p:txBody>
      </p:sp>
      <p:sp>
        <p:nvSpPr>
          <p:cNvPr id="1842" name="Google Shape;1842;p151"/>
          <p:cNvSpPr txBox="1"/>
          <p:nvPr>
            <p:ph idx="4294967295" type="body"/>
          </p:nvPr>
        </p:nvSpPr>
        <p:spPr>
          <a:xfrm>
            <a:off x="609600" y="1371600"/>
            <a:ext cx="4070350" cy="528637"/>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600" u="none">
                <a:solidFill>
                  <a:schemeClr val="dk1"/>
                </a:solidFill>
                <a:latin typeface="Arial"/>
                <a:ea typeface="Arial"/>
                <a:cs typeface="Arial"/>
                <a:sym typeface="Arial"/>
              </a:rPr>
              <a:t>Task View provides filtering</a:t>
            </a:r>
            <a:endParaRPr/>
          </a:p>
        </p:txBody>
      </p:sp>
      <p:pic>
        <p:nvPicPr>
          <p:cNvPr id="1843" name="Google Shape;1843;p151"/>
          <p:cNvPicPr preferRelativeResize="0"/>
          <p:nvPr>
            <p:ph idx="4294967295" type="body"/>
          </p:nvPr>
        </p:nvPicPr>
        <p:blipFill rotWithShape="1">
          <a:blip r:embed="rId3">
            <a:alphaModFix/>
          </a:blip>
          <a:srcRect b="55471" l="0" r="0" t="0"/>
          <a:stretch/>
        </p:blipFill>
        <p:spPr>
          <a:xfrm>
            <a:off x="381000" y="1752600"/>
            <a:ext cx="4267200" cy="2143125"/>
          </a:xfrm>
          <a:prstGeom prst="rect">
            <a:avLst/>
          </a:prstGeom>
          <a:noFill/>
          <a:ln>
            <a:noFill/>
          </a:ln>
        </p:spPr>
      </p:pic>
      <p:sp>
        <p:nvSpPr>
          <p:cNvPr id="1844" name="Google Shape;1844;p151"/>
          <p:cNvSpPr txBox="1"/>
          <p:nvPr/>
        </p:nvSpPr>
        <p:spPr>
          <a:xfrm>
            <a:off x="7162800" y="1295400"/>
            <a:ext cx="1752600" cy="15811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Monitoring filters can be set using drop down menus</a:t>
            </a:r>
            <a:endParaRPr/>
          </a:p>
          <a:p>
            <a:pPr indent="0" lvl="0" marL="0" marR="0" rtl="0" algn="l">
              <a:lnSpc>
                <a:spcPct val="100000"/>
              </a:lnSpc>
              <a:spcBef>
                <a:spcPts val="0"/>
              </a:spcBef>
              <a:spcAft>
                <a:spcPts val="0"/>
              </a:spcAft>
              <a:buClr>
                <a:schemeClr val="dk1"/>
              </a:buClr>
              <a:buFont typeface="Times New Roman"/>
              <a:buNone/>
            </a:pPr>
            <a:r>
              <a:t/>
            </a:r>
            <a:endParaRPr b="1" i="0" sz="1400" u="none">
              <a:solidFill>
                <a:srgbClr val="0000CC"/>
              </a:solidFill>
              <a:latin typeface="Arial"/>
              <a:ea typeface="Arial"/>
              <a:cs typeface="Arial"/>
              <a:sym typeface="Arial"/>
            </a:endParaRPr>
          </a:p>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Minimizes items displayed in        Task View</a:t>
            </a:r>
            <a:endParaRPr/>
          </a:p>
        </p:txBody>
      </p:sp>
      <p:sp>
        <p:nvSpPr>
          <p:cNvPr id="1845" name="Google Shape;1845;p151"/>
          <p:cNvSpPr txBox="1"/>
          <p:nvPr/>
        </p:nvSpPr>
        <p:spPr>
          <a:xfrm>
            <a:off x="4038600" y="1009650"/>
            <a:ext cx="2057400"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Get Session Logs (right click on Task)</a:t>
            </a:r>
            <a:endParaRPr/>
          </a:p>
        </p:txBody>
      </p:sp>
      <p:pic>
        <p:nvPicPr>
          <p:cNvPr id="1846" name="Google Shape;1846;p151"/>
          <p:cNvPicPr preferRelativeResize="0"/>
          <p:nvPr/>
        </p:nvPicPr>
        <p:blipFill rotWithShape="1">
          <a:blip r:embed="rId4">
            <a:alphaModFix/>
          </a:blip>
          <a:srcRect b="0" l="0" r="0" t="0"/>
          <a:stretch/>
        </p:blipFill>
        <p:spPr>
          <a:xfrm>
            <a:off x="4724400" y="1600200"/>
            <a:ext cx="2438400" cy="762000"/>
          </a:xfrm>
          <a:prstGeom prst="rect">
            <a:avLst/>
          </a:prstGeom>
          <a:noFill/>
          <a:ln>
            <a:noFill/>
          </a:ln>
        </p:spPr>
      </p:pic>
      <p:pic>
        <p:nvPicPr>
          <p:cNvPr id="1847" name="Google Shape;1847;p151"/>
          <p:cNvPicPr preferRelativeResize="0"/>
          <p:nvPr/>
        </p:nvPicPr>
        <p:blipFill rotWithShape="1">
          <a:blip r:embed="rId5">
            <a:alphaModFix/>
          </a:blip>
          <a:srcRect b="0" l="0" r="0" t="0"/>
          <a:stretch/>
        </p:blipFill>
        <p:spPr>
          <a:xfrm>
            <a:off x="304800" y="4191000"/>
            <a:ext cx="3886200" cy="2076450"/>
          </a:xfrm>
          <a:prstGeom prst="rect">
            <a:avLst/>
          </a:prstGeom>
          <a:noFill/>
          <a:ln>
            <a:noFill/>
          </a:ln>
        </p:spPr>
      </p:pic>
      <p:pic>
        <p:nvPicPr>
          <p:cNvPr id="1848" name="Google Shape;1848;p151"/>
          <p:cNvPicPr preferRelativeResize="0"/>
          <p:nvPr>
            <p:ph idx="4294967295" type="body"/>
          </p:nvPr>
        </p:nvPicPr>
        <p:blipFill rotWithShape="1">
          <a:blip r:embed="rId6">
            <a:alphaModFix/>
          </a:blip>
          <a:srcRect b="0" l="0" r="0" t="0"/>
          <a:stretch/>
        </p:blipFill>
        <p:spPr>
          <a:xfrm>
            <a:off x="4648200" y="2971800"/>
            <a:ext cx="4114800" cy="2438400"/>
          </a:xfrm>
          <a:prstGeom prst="rect">
            <a:avLst/>
          </a:prstGeom>
          <a:noFill/>
          <a:ln>
            <a:noFill/>
          </a:ln>
        </p:spPr>
      </p:pic>
      <p:sp>
        <p:nvSpPr>
          <p:cNvPr id="1849" name="Google Shape;1849;p151"/>
          <p:cNvSpPr/>
          <p:nvPr/>
        </p:nvSpPr>
        <p:spPr>
          <a:xfrm>
            <a:off x="2209800" y="1981200"/>
            <a:ext cx="152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850" name="Google Shape;1850;p151"/>
          <p:cNvCxnSpPr/>
          <p:nvPr/>
        </p:nvCxnSpPr>
        <p:spPr>
          <a:xfrm flipH="1" rot="10800000">
            <a:off x="2438400" y="1752600"/>
            <a:ext cx="2590800" cy="304800"/>
          </a:xfrm>
          <a:prstGeom prst="straightConnector1">
            <a:avLst/>
          </a:prstGeom>
          <a:noFill/>
          <a:ln cap="flat" cmpd="sng" w="25400">
            <a:solidFill>
              <a:srgbClr val="FF6600"/>
            </a:solidFill>
            <a:prstDash val="solid"/>
            <a:miter lim="8000"/>
            <a:headEnd len="sm" w="sm" type="none"/>
            <a:tailEnd len="med" w="med" type="triangle"/>
          </a:ln>
        </p:spPr>
      </p:cxnSp>
      <p:cxnSp>
        <p:nvCxnSpPr>
          <p:cNvPr id="1851" name="Google Shape;1851;p151"/>
          <p:cNvCxnSpPr/>
          <p:nvPr/>
        </p:nvCxnSpPr>
        <p:spPr>
          <a:xfrm flipH="1" rot="10800000">
            <a:off x="2057400" y="3276600"/>
            <a:ext cx="3200400" cy="1905000"/>
          </a:xfrm>
          <a:prstGeom prst="straightConnector1">
            <a:avLst/>
          </a:prstGeom>
          <a:noFill/>
          <a:ln cap="flat" cmpd="sng" w="25400">
            <a:solidFill>
              <a:srgbClr val="FF6600"/>
            </a:solidFill>
            <a:prstDash val="solid"/>
            <a:miter lim="8000"/>
            <a:headEnd len="sm" w="sm" type="none"/>
            <a:tailEnd len="med" w="med" type="triangle"/>
          </a:ln>
        </p:spPr>
      </p:cxnSp>
      <p:sp>
        <p:nvSpPr>
          <p:cNvPr id="1852" name="Google Shape;1852;p151"/>
          <p:cNvSpPr txBox="1"/>
          <p:nvPr/>
        </p:nvSpPr>
        <p:spPr>
          <a:xfrm>
            <a:off x="4343400" y="5638800"/>
            <a:ext cx="4525962"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Right-click on Session to retrieve the Session Log</a:t>
            </a:r>
            <a:endParaRPr/>
          </a:p>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 (from the Integration Service to the local PC Client)</a:t>
            </a:r>
            <a:endParaRPr/>
          </a:p>
          <a:p>
            <a:pPr indent="0" lvl="0" marL="0" marR="0" rtl="0" algn="l">
              <a:lnSpc>
                <a:spcPct val="100000"/>
              </a:lnSpc>
              <a:spcBef>
                <a:spcPts val="0"/>
              </a:spcBef>
              <a:spcAft>
                <a:spcPts val="0"/>
              </a:spcAft>
              <a:buNone/>
            </a:pPr>
            <a:r>
              <a:t/>
            </a:r>
            <a:endParaRPr b="1" i="0" sz="1400" u="none">
              <a:solidFill>
                <a:srgbClr val="0000CC"/>
              </a:solidFill>
              <a:latin typeface="Arial"/>
              <a:ea typeface="Arial"/>
              <a:cs typeface="Arial"/>
              <a:sym typeface="Arial"/>
            </a:endParaRPr>
          </a:p>
        </p:txBody>
      </p:sp>
      <p:pic>
        <p:nvPicPr>
          <p:cNvPr id="1853" name="Google Shape;1853;p151"/>
          <p:cNvPicPr preferRelativeResize="0"/>
          <p:nvPr/>
        </p:nvPicPr>
        <p:blipFill rotWithShape="1">
          <a:blip r:embed="rId7">
            <a:alphaModFix/>
          </a:blip>
          <a:srcRect b="0" l="0" r="0" t="0"/>
          <a:stretch/>
        </p:blipFill>
        <p:spPr>
          <a:xfrm>
            <a:off x="8101012" y="95250"/>
            <a:ext cx="685800" cy="685800"/>
          </a:xfrm>
          <a:prstGeom prst="rect">
            <a:avLst/>
          </a:prstGeom>
          <a:noFill/>
          <a:ln>
            <a:noFill/>
          </a:ln>
        </p:spPr>
      </p:pic>
    </p:spTree>
  </p:cSld>
  <p:clrMapOvr>
    <a:masterClrMapping/>
  </p:clrMapOvr>
  <p:transition spd="slow">
    <p:fade thruBlk="1"/>
  </p:transition>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7" name="Shape 1857"/>
        <p:cNvGrpSpPr/>
        <p:nvPr/>
      </p:nvGrpSpPr>
      <p:grpSpPr>
        <a:xfrm>
          <a:off x="0" y="0"/>
          <a:ext cx="0" cy="0"/>
          <a:chOff x="0" y="0"/>
          <a:chExt cx="0" cy="0"/>
        </a:xfrm>
      </p:grpSpPr>
      <p:sp>
        <p:nvSpPr>
          <p:cNvPr id="1858" name="Google Shape;1858;p152"/>
          <p:cNvSpPr txBox="1"/>
          <p:nvPr>
            <p:ph type="title"/>
          </p:nvPr>
        </p:nvSpPr>
        <p:spPr>
          <a:xfrm>
            <a:off x="609600" y="304800"/>
            <a:ext cx="80772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Debugger Features</a:t>
            </a:r>
            <a:endParaRPr/>
          </a:p>
        </p:txBody>
      </p:sp>
      <p:sp>
        <p:nvSpPr>
          <p:cNvPr id="1859" name="Google Shape;1859;p152"/>
          <p:cNvSpPr txBox="1"/>
          <p:nvPr>
            <p:ph idx="1" type="body"/>
          </p:nvPr>
        </p:nvSpPr>
        <p:spPr>
          <a:xfrm>
            <a:off x="582612" y="1295400"/>
            <a:ext cx="8293100" cy="46720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Debugger is a Wizard driven tool </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View source / target data</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View transformation data</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Set break points and evaluate expressions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Initialize variables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Manually change variable values</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Debugger is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Session Driven</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Data can be loaded or discarded </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Debug environment can be saved for later use</a:t>
            </a:r>
            <a:endParaRPr/>
          </a:p>
        </p:txBody>
      </p:sp>
      <p:pic>
        <p:nvPicPr>
          <p:cNvPr id="1860" name="Google Shape;1860;p152"/>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4" name="Shape 1864"/>
        <p:cNvGrpSpPr/>
        <p:nvPr/>
      </p:nvGrpSpPr>
      <p:grpSpPr>
        <a:xfrm>
          <a:off x="0" y="0"/>
          <a:ext cx="0" cy="0"/>
          <a:chOff x="0" y="0"/>
          <a:chExt cx="0" cy="0"/>
        </a:xfrm>
      </p:grpSpPr>
      <p:sp>
        <p:nvSpPr>
          <p:cNvPr id="1865" name="Google Shape;1865;p15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866" name="Google Shape;1866;p15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Debugger Port Setting</a:t>
            </a:r>
            <a:endParaRPr/>
          </a:p>
        </p:txBody>
      </p:sp>
      <p:pic>
        <p:nvPicPr>
          <p:cNvPr id="1867" name="Google Shape;1867;p153"/>
          <p:cNvPicPr preferRelativeResize="0"/>
          <p:nvPr>
            <p:ph idx="1" type="body"/>
          </p:nvPr>
        </p:nvPicPr>
        <p:blipFill rotWithShape="1">
          <a:blip r:embed="rId3">
            <a:alphaModFix/>
          </a:blip>
          <a:srcRect b="0" l="0" r="0" t="0"/>
          <a:stretch/>
        </p:blipFill>
        <p:spPr>
          <a:xfrm>
            <a:off x="914400" y="1371600"/>
            <a:ext cx="3227387" cy="2433637"/>
          </a:xfrm>
          <a:prstGeom prst="rect">
            <a:avLst/>
          </a:prstGeom>
          <a:noFill/>
          <a:ln>
            <a:noFill/>
          </a:ln>
        </p:spPr>
      </p:pic>
      <p:pic>
        <p:nvPicPr>
          <p:cNvPr id="1868" name="Google Shape;1868;p153"/>
          <p:cNvPicPr preferRelativeResize="0"/>
          <p:nvPr>
            <p:ph idx="1" type="body"/>
          </p:nvPr>
        </p:nvPicPr>
        <p:blipFill rotWithShape="1">
          <a:blip r:embed="rId4">
            <a:alphaModFix/>
          </a:blip>
          <a:srcRect b="0" l="0" r="0" t="0"/>
          <a:stretch/>
        </p:blipFill>
        <p:spPr>
          <a:xfrm>
            <a:off x="4953000" y="1295400"/>
            <a:ext cx="3402012" cy="4438650"/>
          </a:xfrm>
          <a:prstGeom prst="rect">
            <a:avLst/>
          </a:prstGeom>
          <a:noFill/>
          <a:ln>
            <a:noFill/>
          </a:ln>
        </p:spPr>
      </p:pic>
      <p:sp>
        <p:nvSpPr>
          <p:cNvPr id="1869" name="Google Shape;1869;p153"/>
          <p:cNvSpPr/>
          <p:nvPr/>
        </p:nvSpPr>
        <p:spPr>
          <a:xfrm>
            <a:off x="6096000" y="1524000"/>
            <a:ext cx="609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70" name="Google Shape;1870;p153"/>
          <p:cNvSpPr/>
          <p:nvPr/>
        </p:nvSpPr>
        <p:spPr>
          <a:xfrm>
            <a:off x="5029200" y="3733800"/>
            <a:ext cx="1066800" cy="5334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71" name="Google Shape;1871;p153"/>
          <p:cNvSpPr txBox="1"/>
          <p:nvPr/>
        </p:nvSpPr>
        <p:spPr>
          <a:xfrm>
            <a:off x="228600" y="4724400"/>
            <a:ext cx="4675187"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a:solidFill>
                  <a:srgbClr val="0000CC"/>
                </a:solidFill>
                <a:latin typeface="Arial"/>
                <a:ea typeface="Arial"/>
                <a:cs typeface="Arial"/>
                <a:sym typeface="Arial"/>
              </a:rPr>
              <a:t>Configure the Debugger Port to 6010 as that’s the default</a:t>
            </a:r>
            <a:endParaRPr/>
          </a:p>
          <a:p>
            <a:pPr indent="0" lvl="0" marL="0" marR="0" rtl="0" algn="l">
              <a:lnSpc>
                <a:spcPct val="100000"/>
              </a:lnSpc>
              <a:spcBef>
                <a:spcPts val="0"/>
              </a:spcBef>
              <a:spcAft>
                <a:spcPts val="0"/>
              </a:spcAft>
              <a:buClr>
                <a:srgbClr val="0000CC"/>
              </a:buClr>
              <a:buFont typeface="Arial"/>
              <a:buNone/>
            </a:pPr>
            <a:r>
              <a:rPr b="0" i="0" lang="en-US" sz="1400" u="none">
                <a:solidFill>
                  <a:srgbClr val="0000CC"/>
                </a:solidFill>
                <a:latin typeface="Arial"/>
                <a:ea typeface="Arial"/>
                <a:cs typeface="Arial"/>
                <a:sym typeface="Arial"/>
              </a:rPr>
              <a:t>port configured by the Integration Service for the Debugger</a:t>
            </a:r>
            <a:endParaRPr/>
          </a:p>
        </p:txBody>
      </p:sp>
      <p:pic>
        <p:nvPicPr>
          <p:cNvPr id="1872" name="Google Shape;1872;p153"/>
          <p:cNvPicPr preferRelativeResize="0"/>
          <p:nvPr/>
        </p:nvPicPr>
        <p:blipFill rotWithShape="1">
          <a:blip r:embed="rId5">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6" name="Shape 1876"/>
        <p:cNvGrpSpPr/>
        <p:nvPr/>
      </p:nvGrpSpPr>
      <p:grpSpPr>
        <a:xfrm>
          <a:off x="0" y="0"/>
          <a:ext cx="0" cy="0"/>
          <a:chOff x="0" y="0"/>
          <a:chExt cx="0" cy="0"/>
        </a:xfrm>
      </p:grpSpPr>
      <p:sp>
        <p:nvSpPr>
          <p:cNvPr id="1877" name="Google Shape;1877;p15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Debugger Interface</a:t>
            </a:r>
            <a:endParaRPr/>
          </a:p>
        </p:txBody>
      </p:sp>
      <p:sp>
        <p:nvSpPr>
          <p:cNvPr id="1878" name="Google Shape;1878;p154"/>
          <p:cNvSpPr txBox="1"/>
          <p:nvPr>
            <p:ph idx="1" type="body"/>
          </p:nvPr>
        </p:nvSpPr>
        <p:spPr>
          <a:xfrm>
            <a:off x="533400" y="1371600"/>
            <a:ext cx="8293100" cy="533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600" u="none">
                <a:solidFill>
                  <a:schemeClr val="dk1"/>
                </a:solidFill>
                <a:latin typeface="Arial"/>
                <a:ea typeface="Arial"/>
                <a:cs typeface="Arial"/>
                <a:sym typeface="Arial"/>
              </a:rPr>
              <a:t>Debugger windows &amp; indicators</a:t>
            </a:r>
            <a:endParaRPr/>
          </a:p>
        </p:txBody>
      </p:sp>
      <p:grpSp>
        <p:nvGrpSpPr>
          <p:cNvPr id="1879" name="Google Shape;1879;p154"/>
          <p:cNvGrpSpPr/>
          <p:nvPr/>
        </p:nvGrpSpPr>
        <p:grpSpPr>
          <a:xfrm>
            <a:off x="228600" y="1447800"/>
            <a:ext cx="8761412" cy="5029200"/>
            <a:chOff x="228600" y="1447800"/>
            <a:chExt cx="8761412" cy="5029200"/>
          </a:xfrm>
        </p:grpSpPr>
        <p:pic>
          <p:nvPicPr>
            <p:cNvPr id="1880" name="Google Shape;1880;p154"/>
            <p:cNvPicPr preferRelativeResize="0"/>
            <p:nvPr/>
          </p:nvPicPr>
          <p:blipFill rotWithShape="1">
            <a:blip r:embed="rId3">
              <a:alphaModFix/>
            </a:blip>
            <a:srcRect b="0" l="0" r="0" t="0"/>
            <a:stretch/>
          </p:blipFill>
          <p:spPr>
            <a:xfrm>
              <a:off x="1652587" y="1905000"/>
              <a:ext cx="5613400" cy="4116387"/>
            </a:xfrm>
            <a:prstGeom prst="rect">
              <a:avLst/>
            </a:prstGeom>
            <a:noFill/>
            <a:ln>
              <a:noFill/>
            </a:ln>
          </p:spPr>
        </p:pic>
        <p:sp>
          <p:nvSpPr>
            <p:cNvPr id="1881" name="Google Shape;1881;p154"/>
            <p:cNvSpPr txBox="1"/>
            <p:nvPr/>
          </p:nvSpPr>
          <p:spPr>
            <a:xfrm>
              <a:off x="1295400" y="6172200"/>
              <a:ext cx="1550987" cy="30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Session Log tab</a:t>
              </a:r>
              <a:endParaRPr/>
            </a:p>
          </p:txBody>
        </p:sp>
        <p:cxnSp>
          <p:nvCxnSpPr>
            <p:cNvPr id="1882" name="Google Shape;1882;p154"/>
            <p:cNvCxnSpPr/>
            <p:nvPr/>
          </p:nvCxnSpPr>
          <p:spPr>
            <a:xfrm>
              <a:off x="1219200" y="5791200"/>
              <a:ext cx="1066800" cy="0"/>
            </a:xfrm>
            <a:prstGeom prst="straightConnector1">
              <a:avLst/>
            </a:prstGeom>
            <a:noFill/>
            <a:ln cap="flat" cmpd="sng" w="28575">
              <a:solidFill>
                <a:schemeClr val="dk2"/>
              </a:solidFill>
              <a:prstDash val="solid"/>
              <a:miter lim="8000"/>
              <a:headEnd len="sm" w="sm" type="none"/>
              <a:tailEnd len="med" w="med" type="triangle"/>
            </a:ln>
          </p:spPr>
        </p:cxnSp>
        <p:cxnSp>
          <p:nvCxnSpPr>
            <p:cNvPr id="1883" name="Google Shape;1883;p154"/>
            <p:cNvCxnSpPr/>
            <p:nvPr/>
          </p:nvCxnSpPr>
          <p:spPr>
            <a:xfrm rot="10800000">
              <a:off x="2871787" y="5867400"/>
              <a:ext cx="23812" cy="457200"/>
            </a:xfrm>
            <a:prstGeom prst="straightConnector1">
              <a:avLst/>
            </a:prstGeom>
            <a:noFill/>
            <a:ln cap="flat" cmpd="sng" w="28575">
              <a:solidFill>
                <a:schemeClr val="dk2"/>
              </a:solidFill>
              <a:prstDash val="solid"/>
              <a:miter lim="8000"/>
              <a:headEnd len="sm" w="sm" type="none"/>
              <a:tailEnd len="med" w="med" type="triangle"/>
            </a:ln>
          </p:spPr>
        </p:cxnSp>
        <p:sp>
          <p:nvSpPr>
            <p:cNvPr id="1884" name="Google Shape;1884;p154"/>
            <p:cNvSpPr txBox="1"/>
            <p:nvPr/>
          </p:nvSpPr>
          <p:spPr>
            <a:xfrm>
              <a:off x="3733800" y="6096000"/>
              <a:ext cx="1905000" cy="304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Target Data window</a:t>
              </a:r>
              <a:endParaRPr/>
            </a:p>
          </p:txBody>
        </p:sp>
        <p:cxnSp>
          <p:nvCxnSpPr>
            <p:cNvPr id="1885" name="Google Shape;1885;p154"/>
            <p:cNvCxnSpPr/>
            <p:nvPr/>
          </p:nvCxnSpPr>
          <p:spPr>
            <a:xfrm rot="10800000">
              <a:off x="4648200" y="5638800"/>
              <a:ext cx="0" cy="457200"/>
            </a:xfrm>
            <a:prstGeom prst="straightConnector1">
              <a:avLst/>
            </a:prstGeom>
            <a:noFill/>
            <a:ln cap="flat" cmpd="sng" w="28575">
              <a:solidFill>
                <a:schemeClr val="dk2"/>
              </a:solidFill>
              <a:prstDash val="solid"/>
              <a:miter lim="8000"/>
              <a:headEnd len="sm" w="sm" type="none"/>
              <a:tailEnd len="med" w="med" type="triangle"/>
            </a:ln>
          </p:spPr>
        </p:cxnSp>
        <p:sp>
          <p:nvSpPr>
            <p:cNvPr id="1886" name="Google Shape;1886;p154"/>
            <p:cNvSpPr txBox="1"/>
            <p:nvPr/>
          </p:nvSpPr>
          <p:spPr>
            <a:xfrm>
              <a:off x="7466012" y="5105400"/>
              <a:ext cx="1484312" cy="73025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Transformation</a:t>
              </a:r>
              <a:endParaRPr/>
            </a:p>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Instance </a:t>
              </a:r>
              <a:endParaRPr/>
            </a:p>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Data window</a:t>
              </a:r>
              <a:endParaRPr/>
            </a:p>
          </p:txBody>
        </p:sp>
        <p:cxnSp>
          <p:nvCxnSpPr>
            <p:cNvPr id="1887" name="Google Shape;1887;p154"/>
            <p:cNvCxnSpPr/>
            <p:nvPr/>
          </p:nvCxnSpPr>
          <p:spPr>
            <a:xfrm rot="10800000">
              <a:off x="6757987" y="5562600"/>
              <a:ext cx="785812" cy="0"/>
            </a:xfrm>
            <a:prstGeom prst="straightConnector1">
              <a:avLst/>
            </a:prstGeom>
            <a:noFill/>
            <a:ln cap="flat" cmpd="sng" w="28575">
              <a:solidFill>
                <a:schemeClr val="dk2"/>
              </a:solidFill>
              <a:prstDash val="solid"/>
              <a:miter lim="8000"/>
              <a:headEnd len="sm" w="sm" type="none"/>
              <a:tailEnd len="med" w="med" type="triangle"/>
            </a:ln>
          </p:spPr>
        </p:cxnSp>
        <p:sp>
          <p:nvSpPr>
            <p:cNvPr id="1888" name="Google Shape;1888;p154"/>
            <p:cNvSpPr txBox="1"/>
            <p:nvPr/>
          </p:nvSpPr>
          <p:spPr>
            <a:xfrm>
              <a:off x="381000" y="3657600"/>
              <a:ext cx="931862" cy="9429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Flashing</a:t>
              </a:r>
              <a:endParaRPr/>
            </a:p>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yellow </a:t>
              </a:r>
              <a:endParaRPr/>
            </a:p>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SQL</a:t>
              </a:r>
              <a:endParaRPr/>
            </a:p>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indicator</a:t>
              </a:r>
              <a:endParaRPr/>
            </a:p>
          </p:txBody>
        </p:sp>
        <p:cxnSp>
          <p:nvCxnSpPr>
            <p:cNvPr id="1889" name="Google Shape;1889;p154"/>
            <p:cNvCxnSpPr/>
            <p:nvPr/>
          </p:nvCxnSpPr>
          <p:spPr>
            <a:xfrm>
              <a:off x="1371600" y="3352800"/>
              <a:ext cx="1371600" cy="0"/>
            </a:xfrm>
            <a:prstGeom prst="straightConnector1">
              <a:avLst/>
            </a:prstGeom>
            <a:noFill/>
            <a:ln cap="flat" cmpd="sng" w="28575">
              <a:solidFill>
                <a:schemeClr val="dk2"/>
              </a:solidFill>
              <a:prstDash val="solid"/>
              <a:miter lim="8000"/>
              <a:headEnd len="sm" w="sm" type="none"/>
              <a:tailEnd len="med" w="med" type="triangle"/>
            </a:ln>
          </p:spPr>
        </p:cxnSp>
        <p:sp>
          <p:nvSpPr>
            <p:cNvPr id="1890" name="Google Shape;1890;p154"/>
            <p:cNvSpPr txBox="1"/>
            <p:nvPr/>
          </p:nvSpPr>
          <p:spPr>
            <a:xfrm>
              <a:off x="7467600" y="1447800"/>
              <a:ext cx="1522412" cy="517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Debugger Mode</a:t>
              </a:r>
              <a:endParaRPr/>
            </a:p>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indicator</a:t>
              </a:r>
              <a:endParaRPr/>
            </a:p>
          </p:txBody>
        </p:sp>
        <p:cxnSp>
          <p:nvCxnSpPr>
            <p:cNvPr id="1891" name="Google Shape;1891;p154"/>
            <p:cNvCxnSpPr/>
            <p:nvPr/>
          </p:nvCxnSpPr>
          <p:spPr>
            <a:xfrm flipH="1">
              <a:off x="7162800" y="1905000"/>
              <a:ext cx="609600" cy="609600"/>
            </a:xfrm>
            <a:prstGeom prst="straightConnector1">
              <a:avLst/>
            </a:prstGeom>
            <a:noFill/>
            <a:ln cap="flat" cmpd="sng" w="28575">
              <a:solidFill>
                <a:schemeClr val="dk2"/>
              </a:solidFill>
              <a:prstDash val="solid"/>
              <a:miter lim="8000"/>
              <a:headEnd len="sm" w="sm" type="none"/>
              <a:tailEnd len="med" w="med" type="triangle"/>
            </a:ln>
          </p:spPr>
        </p:cxnSp>
        <p:sp>
          <p:nvSpPr>
            <p:cNvPr id="1892" name="Google Shape;1892;p154"/>
            <p:cNvSpPr txBox="1"/>
            <p:nvPr/>
          </p:nvSpPr>
          <p:spPr>
            <a:xfrm>
              <a:off x="7467600" y="2743200"/>
              <a:ext cx="1484312" cy="9429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Solid yellow</a:t>
              </a:r>
              <a:endParaRPr/>
            </a:p>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 arrow Current </a:t>
              </a:r>
              <a:endParaRPr/>
            </a:p>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Transformation</a:t>
              </a:r>
              <a:endParaRPr/>
            </a:p>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indicator</a:t>
              </a:r>
              <a:endParaRPr/>
            </a:p>
          </p:txBody>
        </p:sp>
        <p:cxnSp>
          <p:nvCxnSpPr>
            <p:cNvPr id="1893" name="Google Shape;1893;p154"/>
            <p:cNvCxnSpPr/>
            <p:nvPr/>
          </p:nvCxnSpPr>
          <p:spPr>
            <a:xfrm rot="10800000">
              <a:off x="5181600" y="4114800"/>
              <a:ext cx="2590800" cy="0"/>
            </a:xfrm>
            <a:prstGeom prst="straightConnector1">
              <a:avLst/>
            </a:prstGeom>
            <a:noFill/>
            <a:ln cap="flat" cmpd="sng" w="28575">
              <a:solidFill>
                <a:schemeClr val="dk2"/>
              </a:solidFill>
              <a:prstDash val="solid"/>
              <a:miter lim="8000"/>
              <a:headEnd len="sm" w="sm" type="none"/>
              <a:tailEnd len="med" w="med" type="triangle"/>
            </a:ln>
          </p:spPr>
        </p:cxnSp>
        <p:sp>
          <p:nvSpPr>
            <p:cNvPr id="1894" name="Google Shape;1894;p154"/>
            <p:cNvSpPr/>
            <p:nvPr/>
          </p:nvSpPr>
          <p:spPr>
            <a:xfrm>
              <a:off x="7620000" y="2514600"/>
              <a:ext cx="9144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95" name="Google Shape;1895;p154"/>
            <p:cNvSpPr txBox="1"/>
            <p:nvPr/>
          </p:nvSpPr>
          <p:spPr>
            <a:xfrm>
              <a:off x="228600" y="5341937"/>
              <a:ext cx="1295400" cy="5175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Debugger Log tab</a:t>
              </a:r>
              <a:endParaRPr/>
            </a:p>
          </p:txBody>
        </p:sp>
        <p:grpSp>
          <p:nvGrpSpPr>
            <p:cNvPr id="1896" name="Google Shape;1896;p154"/>
            <p:cNvGrpSpPr/>
            <p:nvPr/>
          </p:nvGrpSpPr>
          <p:grpSpPr>
            <a:xfrm>
              <a:off x="533400" y="3048000"/>
              <a:ext cx="685800" cy="533400"/>
              <a:chOff x="533400" y="2057400"/>
              <a:chExt cx="762000" cy="609600"/>
            </a:xfrm>
          </p:grpSpPr>
          <p:pic>
            <p:nvPicPr>
              <p:cNvPr id="1897" name="Google Shape;1897;p154"/>
              <p:cNvPicPr preferRelativeResize="0"/>
              <p:nvPr/>
            </p:nvPicPr>
            <p:blipFill rotWithShape="1">
              <a:blip r:embed="rId4">
                <a:alphaModFix/>
              </a:blip>
              <a:srcRect b="0" l="0" r="0" t="0"/>
              <a:stretch/>
            </p:blipFill>
            <p:spPr>
              <a:xfrm>
                <a:off x="533400" y="2057400"/>
                <a:ext cx="762000" cy="609600"/>
              </a:xfrm>
              <a:prstGeom prst="rect">
                <a:avLst/>
              </a:prstGeom>
              <a:noFill/>
              <a:ln>
                <a:noFill/>
              </a:ln>
            </p:spPr>
          </p:pic>
          <p:pic>
            <p:nvPicPr>
              <p:cNvPr id="1898" name="Google Shape;1898;p154"/>
              <p:cNvPicPr preferRelativeResize="0"/>
              <p:nvPr/>
            </p:nvPicPr>
            <p:blipFill rotWithShape="1">
              <a:blip r:embed="rId5">
                <a:alphaModFix/>
              </a:blip>
              <a:srcRect b="0" l="0" r="0" t="0"/>
              <a:stretch/>
            </p:blipFill>
            <p:spPr>
              <a:xfrm>
                <a:off x="685800" y="2209800"/>
                <a:ext cx="457200" cy="280987"/>
              </a:xfrm>
              <a:prstGeom prst="rect">
                <a:avLst/>
              </a:prstGeom>
              <a:noFill/>
              <a:ln>
                <a:noFill/>
              </a:ln>
            </p:spPr>
          </p:pic>
        </p:grpSp>
        <p:grpSp>
          <p:nvGrpSpPr>
            <p:cNvPr id="1899" name="Google Shape;1899;p154"/>
            <p:cNvGrpSpPr/>
            <p:nvPr/>
          </p:nvGrpSpPr>
          <p:grpSpPr>
            <a:xfrm>
              <a:off x="7924800" y="3733800"/>
              <a:ext cx="609600" cy="609600"/>
              <a:chOff x="7924800" y="3733800"/>
              <a:chExt cx="838200" cy="762000"/>
            </a:xfrm>
          </p:grpSpPr>
          <p:sp>
            <p:nvSpPr>
              <p:cNvPr id="1900" name="Google Shape;1900;p154"/>
              <p:cNvSpPr/>
              <p:nvPr/>
            </p:nvSpPr>
            <p:spPr>
              <a:xfrm>
                <a:off x="7924800" y="3733800"/>
                <a:ext cx="838200" cy="762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901" name="Google Shape;1901;p154"/>
              <p:cNvCxnSpPr/>
              <p:nvPr/>
            </p:nvCxnSpPr>
            <p:spPr>
              <a:xfrm>
                <a:off x="8077200" y="4114800"/>
                <a:ext cx="533400" cy="0"/>
              </a:xfrm>
              <a:prstGeom prst="straightConnector1">
                <a:avLst/>
              </a:prstGeom>
              <a:noFill/>
              <a:ln cap="flat" cmpd="sng" w="114300">
                <a:solidFill>
                  <a:srgbClr val="FFFF00"/>
                </a:solidFill>
                <a:prstDash val="solid"/>
                <a:miter lim="8000"/>
                <a:headEnd len="sm" w="sm" type="none"/>
                <a:tailEnd len="med" w="med" type="triangle"/>
              </a:ln>
            </p:spPr>
          </p:cxnSp>
          <p:cxnSp>
            <p:nvCxnSpPr>
              <p:cNvPr id="1902" name="Google Shape;1902;p154"/>
              <p:cNvCxnSpPr/>
              <p:nvPr/>
            </p:nvCxnSpPr>
            <p:spPr>
              <a:xfrm>
                <a:off x="8077200" y="4191000"/>
                <a:ext cx="457200" cy="0"/>
              </a:xfrm>
              <a:prstGeom prst="straightConnector1">
                <a:avLst/>
              </a:prstGeom>
              <a:noFill/>
              <a:ln cap="flat" cmpd="sng" w="50800">
                <a:solidFill>
                  <a:srgbClr val="FFFF00"/>
                </a:solidFill>
                <a:prstDash val="solid"/>
                <a:miter lim="8000"/>
                <a:headEnd len="sm" w="sm" type="none"/>
                <a:tailEnd len="sm" w="sm" type="none"/>
              </a:ln>
            </p:spPr>
          </p:cxnSp>
          <p:cxnSp>
            <p:nvCxnSpPr>
              <p:cNvPr id="1903" name="Google Shape;1903;p154"/>
              <p:cNvCxnSpPr/>
              <p:nvPr/>
            </p:nvCxnSpPr>
            <p:spPr>
              <a:xfrm>
                <a:off x="8077200" y="4038600"/>
                <a:ext cx="457200" cy="0"/>
              </a:xfrm>
              <a:prstGeom prst="straightConnector1">
                <a:avLst/>
              </a:prstGeom>
              <a:noFill/>
              <a:ln cap="flat" cmpd="sng" w="50800">
                <a:solidFill>
                  <a:srgbClr val="FFFF00"/>
                </a:solidFill>
                <a:prstDash val="solid"/>
                <a:miter lim="8000"/>
                <a:headEnd len="sm" w="sm" type="none"/>
                <a:tailEnd len="sm" w="sm" type="none"/>
              </a:ln>
            </p:spPr>
          </p:cxnSp>
          <p:cxnSp>
            <p:nvCxnSpPr>
              <p:cNvPr id="1904" name="Google Shape;1904;p154"/>
              <p:cNvCxnSpPr/>
              <p:nvPr/>
            </p:nvCxnSpPr>
            <p:spPr>
              <a:xfrm>
                <a:off x="8077200" y="4038600"/>
                <a:ext cx="457200" cy="0"/>
              </a:xfrm>
              <a:prstGeom prst="straightConnector1">
                <a:avLst/>
              </a:prstGeom>
              <a:noFill/>
              <a:ln cap="flat" cmpd="sng" w="101600">
                <a:solidFill>
                  <a:srgbClr val="FFFF00"/>
                </a:solidFill>
                <a:prstDash val="solid"/>
                <a:miter lim="8000"/>
                <a:headEnd len="sm" w="sm" type="none"/>
                <a:tailEnd len="sm" w="sm" type="none"/>
              </a:ln>
            </p:spPr>
          </p:cxnSp>
          <p:cxnSp>
            <p:nvCxnSpPr>
              <p:cNvPr id="1905" name="Google Shape;1905;p154"/>
              <p:cNvCxnSpPr/>
              <p:nvPr/>
            </p:nvCxnSpPr>
            <p:spPr>
              <a:xfrm>
                <a:off x="8077200" y="4191000"/>
                <a:ext cx="457200" cy="0"/>
              </a:xfrm>
              <a:prstGeom prst="straightConnector1">
                <a:avLst/>
              </a:prstGeom>
              <a:noFill/>
              <a:ln cap="flat" cmpd="sng" w="101600">
                <a:solidFill>
                  <a:srgbClr val="FFFF00"/>
                </a:solidFill>
                <a:prstDash val="solid"/>
                <a:miter lim="8000"/>
                <a:headEnd len="sm" w="sm" type="none"/>
                <a:tailEnd len="sm" w="sm" type="none"/>
              </a:ln>
            </p:spPr>
          </p:cxnSp>
        </p:grpSp>
      </p:grpSp>
      <p:pic>
        <p:nvPicPr>
          <p:cNvPr id="1906" name="Google Shape;1906;p154"/>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1910" name="Shape 1910"/>
        <p:cNvGrpSpPr/>
        <p:nvPr/>
      </p:nvGrpSpPr>
      <p:grpSpPr>
        <a:xfrm>
          <a:off x="0" y="0"/>
          <a:ext cx="0" cy="0"/>
          <a:chOff x="0" y="0"/>
          <a:chExt cx="0" cy="0"/>
        </a:xfrm>
      </p:grpSpPr>
      <p:sp>
        <p:nvSpPr>
          <p:cNvPr id="1911" name="Google Shape;1911;p155"/>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PowerCenter Designer</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Other Transformations</a:t>
            </a:r>
            <a:endParaRPr/>
          </a:p>
        </p:txBody>
      </p:sp>
    </p:spTree>
  </p:cSld>
  <p:clrMapOvr>
    <a:masterClrMapping/>
  </p:clrMapOvr>
  <p:transition spd="slow">
    <p:fade thruBlk="1"/>
  </p:transition>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5" name="Shape 1915"/>
        <p:cNvGrpSpPr/>
        <p:nvPr/>
      </p:nvGrpSpPr>
      <p:grpSpPr>
        <a:xfrm>
          <a:off x="0" y="0"/>
          <a:ext cx="0" cy="0"/>
          <a:chOff x="0" y="0"/>
          <a:chExt cx="0" cy="0"/>
        </a:xfrm>
      </p:grpSpPr>
      <p:sp>
        <p:nvSpPr>
          <p:cNvPr id="1916" name="Google Shape;1916;p156"/>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917" name="Google Shape;1917;p156"/>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introduces to - </a:t>
            </a:r>
            <a:endParaRPr/>
          </a:p>
        </p:txBody>
      </p:sp>
      <p:sp>
        <p:nvSpPr>
          <p:cNvPr id="1918" name="Google Shape;1918;p156"/>
          <p:cNvSpPr txBox="1"/>
          <p:nvPr/>
        </p:nvSpPr>
        <p:spPr>
          <a:xfrm>
            <a:off x="609600" y="1143000"/>
            <a:ext cx="7994650" cy="5257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Router</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Sorter</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Aggregator</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Lookup</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Update Strategy</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Sequence Generator</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Rank</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Normalizer</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Stored Procedure</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External Procedure</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Custom Transformation</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Transaction Control</a:t>
            </a:r>
            <a:endParaRPr/>
          </a:p>
        </p:txBody>
      </p:sp>
    </p:spTree>
  </p:cSld>
  <p:clrMapOvr>
    <a:masterClrMapping/>
  </p:clrMapOvr>
  <p:transition spd="slow">
    <p:fade thruBlk="1"/>
  </p:transition>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2" name="Shape 1922"/>
        <p:cNvGrpSpPr/>
        <p:nvPr/>
      </p:nvGrpSpPr>
      <p:grpSpPr>
        <a:xfrm>
          <a:off x="0" y="0"/>
          <a:ext cx="0" cy="0"/>
          <a:chOff x="0" y="0"/>
          <a:chExt cx="0" cy="0"/>
        </a:xfrm>
      </p:grpSpPr>
      <p:sp>
        <p:nvSpPr>
          <p:cNvPr id="1923" name="Google Shape;1923;p15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924" name="Google Shape;1924;p157"/>
          <p:cNvPicPr preferRelativeResize="0"/>
          <p:nvPr/>
        </p:nvPicPr>
        <p:blipFill rotWithShape="1">
          <a:blip r:embed="rId3">
            <a:alphaModFix/>
          </a:blip>
          <a:srcRect b="0" l="0" r="0" t="0"/>
          <a:stretch/>
        </p:blipFill>
        <p:spPr>
          <a:xfrm>
            <a:off x="3352800" y="1905000"/>
            <a:ext cx="5629275" cy="4438650"/>
          </a:xfrm>
          <a:prstGeom prst="rect">
            <a:avLst/>
          </a:prstGeom>
          <a:noFill/>
          <a:ln>
            <a:noFill/>
          </a:ln>
        </p:spPr>
      </p:pic>
      <p:sp>
        <p:nvSpPr>
          <p:cNvPr id="1925" name="Google Shape;1925;p157"/>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Router Transformation</a:t>
            </a:r>
            <a:endParaRPr/>
          </a:p>
        </p:txBody>
      </p:sp>
      <p:sp>
        <p:nvSpPr>
          <p:cNvPr id="1926" name="Google Shape;1926;p157"/>
          <p:cNvSpPr txBox="1"/>
          <p:nvPr/>
        </p:nvSpPr>
        <p:spPr>
          <a:xfrm>
            <a:off x="2051050" y="1447800"/>
            <a:ext cx="4859337"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Multiple filters in single transformation</a:t>
            </a:r>
            <a:endParaRPr/>
          </a:p>
        </p:txBody>
      </p:sp>
      <p:sp>
        <p:nvSpPr>
          <p:cNvPr id="1927" name="Google Shape;1927;p157"/>
          <p:cNvSpPr txBox="1"/>
          <p:nvPr/>
        </p:nvSpPr>
        <p:spPr>
          <a:xfrm>
            <a:off x="304800" y="2590800"/>
            <a:ext cx="2895600" cy="3505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Active Transformation</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Connected</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Ports</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All input/output</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Specify filter conditions for each Group</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Usage</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Link source data in   one pass to multiple filter conditions</a:t>
            </a:r>
            <a:endParaRPr/>
          </a:p>
        </p:txBody>
      </p:sp>
      <p:cxnSp>
        <p:nvCxnSpPr>
          <p:cNvPr id="1928" name="Google Shape;1928;p157"/>
          <p:cNvCxnSpPr/>
          <p:nvPr/>
        </p:nvCxnSpPr>
        <p:spPr>
          <a:xfrm flipH="1" rot="10800000">
            <a:off x="3048000" y="3276600"/>
            <a:ext cx="2590800" cy="914400"/>
          </a:xfrm>
          <a:prstGeom prst="straightConnector1">
            <a:avLst/>
          </a:prstGeom>
          <a:noFill/>
          <a:ln cap="flat" cmpd="sng" w="28575">
            <a:solidFill>
              <a:srgbClr val="FF6600"/>
            </a:solidFill>
            <a:prstDash val="solid"/>
            <a:miter lim="8000"/>
            <a:headEnd len="sm" w="sm" type="none"/>
            <a:tailEnd len="med" w="med" type="triangle"/>
          </a:ln>
        </p:spPr>
      </p:cxnSp>
      <p:sp>
        <p:nvSpPr>
          <p:cNvPr id="1929" name="Google Shape;1929;p157"/>
          <p:cNvSpPr/>
          <p:nvPr/>
        </p:nvSpPr>
        <p:spPr>
          <a:xfrm>
            <a:off x="5181600" y="2209800"/>
            <a:ext cx="554037" cy="319087"/>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930" name="Google Shape;1930;p157"/>
          <p:cNvPicPr preferRelativeResize="0"/>
          <p:nvPr/>
        </p:nvPicPr>
        <p:blipFill rotWithShape="1">
          <a:blip r:embed="rId4">
            <a:alphaModFix/>
          </a:blip>
          <a:srcRect b="72531" l="35731" r="61061" t="23045"/>
          <a:stretch/>
        </p:blipFill>
        <p:spPr>
          <a:xfrm>
            <a:off x="685800" y="1371600"/>
            <a:ext cx="914400" cy="914400"/>
          </a:xfrm>
          <a:prstGeom prst="rect">
            <a:avLst/>
          </a:prstGeom>
          <a:noFill/>
          <a:ln>
            <a:noFill/>
          </a:ln>
        </p:spPr>
      </p:pic>
      <p:cxnSp>
        <p:nvCxnSpPr>
          <p:cNvPr id="1931" name="Google Shape;1931;p157"/>
          <p:cNvCxnSpPr/>
          <p:nvPr/>
        </p:nvCxnSpPr>
        <p:spPr>
          <a:xfrm>
            <a:off x="7391400" y="1752600"/>
            <a:ext cx="0" cy="990600"/>
          </a:xfrm>
          <a:prstGeom prst="straightConnector1">
            <a:avLst/>
          </a:prstGeom>
          <a:noFill/>
          <a:ln cap="flat" cmpd="sng" w="25400">
            <a:solidFill>
              <a:srgbClr val="FF6600"/>
            </a:solidFill>
            <a:prstDash val="solid"/>
            <a:miter lim="8000"/>
            <a:headEnd len="sm" w="sm" type="none"/>
            <a:tailEnd len="med" w="med" type="triangle"/>
          </a:ln>
        </p:spPr>
      </p:cxnSp>
      <p:sp>
        <p:nvSpPr>
          <p:cNvPr id="1932" name="Google Shape;1932;p157"/>
          <p:cNvSpPr txBox="1"/>
          <p:nvPr/>
        </p:nvSpPr>
        <p:spPr>
          <a:xfrm>
            <a:off x="7086600" y="1524000"/>
            <a:ext cx="13922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Adds a group</a:t>
            </a:r>
            <a:endParaRPr/>
          </a:p>
        </p:txBody>
      </p:sp>
      <p:pic>
        <p:nvPicPr>
          <p:cNvPr id="1933" name="Google Shape;1933;p157"/>
          <p:cNvPicPr preferRelativeResize="0"/>
          <p:nvPr/>
        </p:nvPicPr>
        <p:blipFill rotWithShape="1">
          <a:blip r:embed="rId4">
            <a:alphaModFix/>
          </a:blip>
          <a:srcRect b="72531" l="35731" r="61061" t="23045"/>
          <a:stretch/>
        </p:blipFill>
        <p:spPr>
          <a:xfrm>
            <a:off x="7858125" y="14287"/>
            <a:ext cx="857250" cy="857250"/>
          </a:xfrm>
          <a:prstGeom prst="rect">
            <a:avLst/>
          </a:prstGeom>
          <a:noFill/>
          <a:ln>
            <a:noFill/>
          </a:ln>
        </p:spPr>
      </p:pic>
    </p:spTree>
  </p:cSld>
  <p:clrMapOvr>
    <a:masterClrMapping/>
  </p:clrMapOvr>
  <p:transition spd="slow">
    <p:fade thruBlk="1"/>
  </p:transition>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7" name="Shape 1937"/>
        <p:cNvGrpSpPr/>
        <p:nvPr/>
      </p:nvGrpSpPr>
      <p:grpSpPr>
        <a:xfrm>
          <a:off x="0" y="0"/>
          <a:ext cx="0" cy="0"/>
          <a:chOff x="0" y="0"/>
          <a:chExt cx="0" cy="0"/>
        </a:xfrm>
      </p:grpSpPr>
      <p:sp>
        <p:nvSpPr>
          <p:cNvPr id="1938" name="Google Shape;1938;p15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939" name="Google Shape;1939;p158"/>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Router Transformation in a Mapping</a:t>
            </a:r>
            <a:endParaRPr/>
          </a:p>
        </p:txBody>
      </p:sp>
      <p:pic>
        <p:nvPicPr>
          <p:cNvPr id="1940" name="Google Shape;1940;p158"/>
          <p:cNvPicPr preferRelativeResize="0"/>
          <p:nvPr/>
        </p:nvPicPr>
        <p:blipFill rotWithShape="1">
          <a:blip r:embed="rId3">
            <a:alphaModFix/>
          </a:blip>
          <a:srcRect b="72531" l="35731" r="61061" t="23045"/>
          <a:stretch/>
        </p:blipFill>
        <p:spPr>
          <a:xfrm>
            <a:off x="7858125" y="14287"/>
            <a:ext cx="857250" cy="857250"/>
          </a:xfrm>
          <a:prstGeom prst="rect">
            <a:avLst/>
          </a:prstGeom>
          <a:noFill/>
          <a:ln>
            <a:noFill/>
          </a:ln>
        </p:spPr>
      </p:pic>
      <p:pic>
        <p:nvPicPr>
          <p:cNvPr id="1941" name="Google Shape;1941;p158"/>
          <p:cNvPicPr preferRelativeResize="0"/>
          <p:nvPr/>
        </p:nvPicPr>
        <p:blipFill rotWithShape="1">
          <a:blip r:embed="rId4">
            <a:alphaModFix/>
          </a:blip>
          <a:srcRect b="0" l="0" r="0" t="0"/>
          <a:stretch/>
        </p:blipFill>
        <p:spPr>
          <a:xfrm>
            <a:off x="1066800" y="1828800"/>
            <a:ext cx="7086600" cy="2895600"/>
          </a:xfrm>
          <a:prstGeom prst="rect">
            <a:avLst/>
          </a:prstGeom>
          <a:noFill/>
          <a:ln>
            <a:noFill/>
          </a:ln>
        </p:spPr>
      </p:pic>
    </p:spTree>
  </p:cSld>
  <p:clrMapOvr>
    <a:masterClrMapping/>
  </p:clrMapOvr>
  <p:transition spd="slow">
    <p:fade thruBlk="1"/>
  </p:transition>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5" name="Shape 1945"/>
        <p:cNvGrpSpPr/>
        <p:nvPr/>
      </p:nvGrpSpPr>
      <p:grpSpPr>
        <a:xfrm>
          <a:off x="0" y="0"/>
          <a:ext cx="0" cy="0"/>
          <a:chOff x="0" y="0"/>
          <a:chExt cx="0" cy="0"/>
        </a:xfrm>
      </p:grpSpPr>
      <p:sp>
        <p:nvSpPr>
          <p:cNvPr id="1946" name="Google Shape;1946;p15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947" name="Google Shape;1947;p15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Comparison – Filter and Router</a:t>
            </a:r>
            <a:endParaRPr/>
          </a:p>
        </p:txBody>
      </p:sp>
      <p:grpSp>
        <p:nvGrpSpPr>
          <p:cNvPr id="1948" name="Google Shape;1948;p159"/>
          <p:cNvGrpSpPr/>
          <p:nvPr/>
        </p:nvGrpSpPr>
        <p:grpSpPr>
          <a:xfrm>
            <a:off x="304800" y="1524000"/>
            <a:ext cx="8382000" cy="1797050"/>
            <a:chOff x="304800" y="1828800"/>
            <a:chExt cx="8382000" cy="1797050"/>
          </a:xfrm>
        </p:grpSpPr>
        <p:sp>
          <p:nvSpPr>
            <p:cNvPr id="1949" name="Google Shape;1949;p159"/>
            <p:cNvSpPr txBox="1"/>
            <p:nvPr/>
          </p:nvSpPr>
          <p:spPr>
            <a:xfrm>
              <a:off x="4495800" y="3087687"/>
              <a:ext cx="4191000" cy="538162"/>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Routes the rows not meeting the filter condition to default group</a:t>
              </a:r>
              <a:endParaRPr/>
            </a:p>
          </p:txBody>
        </p:sp>
        <p:sp>
          <p:nvSpPr>
            <p:cNvPr id="1950" name="Google Shape;1950;p159"/>
            <p:cNvSpPr txBox="1"/>
            <p:nvPr/>
          </p:nvSpPr>
          <p:spPr>
            <a:xfrm>
              <a:off x="304800" y="3087687"/>
              <a:ext cx="4191000" cy="538162"/>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Drops the rows which don’t meet the filter condition</a:t>
              </a:r>
              <a:endParaRPr/>
            </a:p>
          </p:txBody>
        </p:sp>
        <p:sp>
          <p:nvSpPr>
            <p:cNvPr id="1951" name="Google Shape;1951;p159"/>
            <p:cNvSpPr txBox="1"/>
            <p:nvPr/>
          </p:nvSpPr>
          <p:spPr>
            <a:xfrm>
              <a:off x="4495800" y="2322512"/>
              <a:ext cx="4191000" cy="765175"/>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Tests rows for one or more condition</a:t>
              </a:r>
              <a:endParaRPr/>
            </a:p>
          </p:txBody>
        </p:sp>
        <p:sp>
          <p:nvSpPr>
            <p:cNvPr id="1952" name="Google Shape;1952;p159"/>
            <p:cNvSpPr txBox="1"/>
            <p:nvPr/>
          </p:nvSpPr>
          <p:spPr>
            <a:xfrm>
              <a:off x="304800" y="2322512"/>
              <a:ext cx="4191000" cy="765175"/>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Tests rows for only one condition</a:t>
              </a:r>
              <a:endParaRPr/>
            </a:p>
          </p:txBody>
        </p:sp>
        <p:sp>
          <p:nvSpPr>
            <p:cNvPr id="1953" name="Google Shape;1953;p159"/>
            <p:cNvSpPr txBox="1"/>
            <p:nvPr/>
          </p:nvSpPr>
          <p:spPr>
            <a:xfrm>
              <a:off x="4495800" y="1828800"/>
              <a:ext cx="4191000" cy="493712"/>
            </a:xfrm>
            <a:prstGeom prst="rect">
              <a:avLst/>
            </a:prstGeom>
            <a:noFill/>
            <a:ln>
              <a:noFill/>
            </a:ln>
          </p:spPr>
          <p:txBody>
            <a:bodyPr anchorCtr="0" anchor="t" bIns="45700" lIns="91425" spcFirstLastPara="1" rIns="91425" wrap="square" tIns="45700">
              <a:noAutofit/>
            </a:bodyPr>
            <a:lstStyle/>
            <a:p>
              <a:pPr indent="0" lvl="0" marL="0" marR="0" rtl="0" algn="ctr">
                <a:lnSpc>
                  <a:spcPct val="105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Router</a:t>
              </a:r>
              <a:endParaRPr/>
            </a:p>
          </p:txBody>
        </p:sp>
        <p:sp>
          <p:nvSpPr>
            <p:cNvPr id="1954" name="Google Shape;1954;p159"/>
            <p:cNvSpPr txBox="1"/>
            <p:nvPr/>
          </p:nvSpPr>
          <p:spPr>
            <a:xfrm>
              <a:off x="304800" y="1828800"/>
              <a:ext cx="4191000" cy="493712"/>
            </a:xfrm>
            <a:prstGeom prst="rect">
              <a:avLst/>
            </a:prstGeom>
            <a:noFill/>
            <a:ln>
              <a:noFill/>
            </a:ln>
          </p:spPr>
          <p:txBody>
            <a:bodyPr anchorCtr="0" anchor="t" bIns="45700" lIns="91425" spcFirstLastPara="1" rIns="91425" wrap="square" tIns="45700">
              <a:noAutofit/>
            </a:bodyPr>
            <a:lstStyle/>
            <a:p>
              <a:pPr indent="0" lvl="0" marL="0" marR="0" rtl="0" algn="ctr">
                <a:lnSpc>
                  <a:spcPct val="105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Filter</a:t>
              </a:r>
              <a:endParaRPr/>
            </a:p>
          </p:txBody>
        </p:sp>
        <p:cxnSp>
          <p:nvCxnSpPr>
            <p:cNvPr id="1955" name="Google Shape;1955;p159"/>
            <p:cNvCxnSpPr/>
            <p:nvPr/>
          </p:nvCxnSpPr>
          <p:spPr>
            <a:xfrm>
              <a:off x="304800" y="1828800"/>
              <a:ext cx="8382000" cy="0"/>
            </a:xfrm>
            <a:prstGeom prst="straightConnector1">
              <a:avLst/>
            </a:prstGeom>
            <a:noFill/>
            <a:ln cap="sq" cmpd="sng" w="28575">
              <a:solidFill>
                <a:schemeClr val="dk1"/>
              </a:solidFill>
              <a:prstDash val="solid"/>
              <a:miter lim="8000"/>
              <a:headEnd len="sm" w="sm" type="none"/>
              <a:tailEnd len="sm" w="sm" type="none"/>
            </a:ln>
          </p:spPr>
        </p:cxnSp>
        <p:cxnSp>
          <p:nvCxnSpPr>
            <p:cNvPr id="1956" name="Google Shape;1956;p159"/>
            <p:cNvCxnSpPr/>
            <p:nvPr/>
          </p:nvCxnSpPr>
          <p:spPr>
            <a:xfrm>
              <a:off x="304800" y="2322512"/>
              <a:ext cx="8382000" cy="0"/>
            </a:xfrm>
            <a:prstGeom prst="straightConnector1">
              <a:avLst/>
            </a:prstGeom>
            <a:noFill/>
            <a:ln cap="flat" cmpd="sng" w="12700">
              <a:solidFill>
                <a:schemeClr val="dk1"/>
              </a:solidFill>
              <a:prstDash val="solid"/>
              <a:miter lim="8000"/>
              <a:headEnd len="sm" w="sm" type="none"/>
              <a:tailEnd len="sm" w="sm" type="none"/>
            </a:ln>
          </p:spPr>
        </p:cxnSp>
        <p:cxnSp>
          <p:nvCxnSpPr>
            <p:cNvPr id="1957" name="Google Shape;1957;p159"/>
            <p:cNvCxnSpPr/>
            <p:nvPr/>
          </p:nvCxnSpPr>
          <p:spPr>
            <a:xfrm>
              <a:off x="304800" y="3625850"/>
              <a:ext cx="8382000" cy="0"/>
            </a:xfrm>
            <a:prstGeom prst="straightConnector1">
              <a:avLst/>
            </a:prstGeom>
            <a:noFill/>
            <a:ln cap="sq" cmpd="sng" w="28575">
              <a:solidFill>
                <a:schemeClr val="dk1"/>
              </a:solidFill>
              <a:prstDash val="solid"/>
              <a:miter lim="8000"/>
              <a:headEnd len="sm" w="sm" type="none"/>
              <a:tailEnd len="sm" w="sm" type="none"/>
            </a:ln>
          </p:spPr>
        </p:cxnSp>
        <p:cxnSp>
          <p:nvCxnSpPr>
            <p:cNvPr id="1958" name="Google Shape;1958;p159"/>
            <p:cNvCxnSpPr/>
            <p:nvPr/>
          </p:nvCxnSpPr>
          <p:spPr>
            <a:xfrm>
              <a:off x="304800" y="1828800"/>
              <a:ext cx="0" cy="1797050"/>
            </a:xfrm>
            <a:prstGeom prst="straightConnector1">
              <a:avLst/>
            </a:prstGeom>
            <a:noFill/>
            <a:ln cap="sq" cmpd="sng" w="28575">
              <a:solidFill>
                <a:schemeClr val="dk1"/>
              </a:solidFill>
              <a:prstDash val="solid"/>
              <a:miter lim="8000"/>
              <a:headEnd len="sm" w="sm" type="none"/>
              <a:tailEnd len="sm" w="sm" type="none"/>
            </a:ln>
          </p:spPr>
        </p:cxnSp>
        <p:cxnSp>
          <p:nvCxnSpPr>
            <p:cNvPr id="1959" name="Google Shape;1959;p159"/>
            <p:cNvCxnSpPr/>
            <p:nvPr/>
          </p:nvCxnSpPr>
          <p:spPr>
            <a:xfrm>
              <a:off x="4495800" y="1828800"/>
              <a:ext cx="0" cy="1797050"/>
            </a:xfrm>
            <a:prstGeom prst="straightConnector1">
              <a:avLst/>
            </a:prstGeom>
            <a:noFill/>
            <a:ln cap="flat" cmpd="sng" w="12700">
              <a:solidFill>
                <a:schemeClr val="dk1"/>
              </a:solidFill>
              <a:prstDash val="solid"/>
              <a:miter lim="8000"/>
              <a:headEnd len="sm" w="sm" type="none"/>
              <a:tailEnd len="sm" w="sm" type="none"/>
            </a:ln>
          </p:spPr>
        </p:cxnSp>
        <p:cxnSp>
          <p:nvCxnSpPr>
            <p:cNvPr id="1960" name="Google Shape;1960;p159"/>
            <p:cNvCxnSpPr/>
            <p:nvPr/>
          </p:nvCxnSpPr>
          <p:spPr>
            <a:xfrm>
              <a:off x="8686800" y="1828800"/>
              <a:ext cx="0" cy="1797050"/>
            </a:xfrm>
            <a:prstGeom prst="straightConnector1">
              <a:avLst/>
            </a:prstGeom>
            <a:noFill/>
            <a:ln cap="sq" cmpd="sng" w="28575">
              <a:solidFill>
                <a:schemeClr val="dk1"/>
              </a:solidFill>
              <a:prstDash val="solid"/>
              <a:miter lim="8000"/>
              <a:headEnd len="sm" w="sm" type="none"/>
              <a:tailEnd len="sm" w="sm" type="none"/>
            </a:ln>
          </p:spPr>
        </p:cxnSp>
        <p:cxnSp>
          <p:nvCxnSpPr>
            <p:cNvPr id="1961" name="Google Shape;1961;p159"/>
            <p:cNvCxnSpPr/>
            <p:nvPr/>
          </p:nvCxnSpPr>
          <p:spPr>
            <a:xfrm>
              <a:off x="304800" y="3087687"/>
              <a:ext cx="8382000" cy="0"/>
            </a:xfrm>
            <a:prstGeom prst="straightConnector1">
              <a:avLst/>
            </a:prstGeom>
            <a:noFill/>
            <a:ln cap="flat" cmpd="sng" w="12700">
              <a:solidFill>
                <a:schemeClr val="dk1"/>
              </a:solidFill>
              <a:prstDash val="solid"/>
              <a:miter lim="8000"/>
              <a:headEnd len="sm" w="sm" type="none"/>
              <a:tailEnd len="sm" w="sm" type="none"/>
            </a:ln>
          </p:spPr>
        </p:cxnSp>
      </p:grpSp>
      <p:sp>
        <p:nvSpPr>
          <p:cNvPr id="1962" name="Google Shape;1962;p159"/>
          <p:cNvSpPr txBox="1"/>
          <p:nvPr/>
        </p:nvSpPr>
        <p:spPr>
          <a:xfrm>
            <a:off x="609600" y="3733800"/>
            <a:ext cx="7772400" cy="13112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In case of multiple filter transformation the Integration service processes rows for each transformation but in case of router the incoming rows are processed only once.</a:t>
            </a:r>
            <a:endParaRPr/>
          </a:p>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pic>
        <p:nvPicPr>
          <p:cNvPr id="1963" name="Google Shape;1963;p159"/>
          <p:cNvPicPr preferRelativeResize="0"/>
          <p:nvPr/>
        </p:nvPicPr>
        <p:blipFill rotWithShape="1">
          <a:blip r:embed="rId3">
            <a:alphaModFix/>
          </a:blip>
          <a:srcRect b="72531" l="35731" r="61061" t="23045"/>
          <a:stretch/>
        </p:blipFill>
        <p:spPr>
          <a:xfrm>
            <a:off x="7858125" y="14287"/>
            <a:ext cx="857250" cy="857250"/>
          </a:xfrm>
          <a:prstGeom prst="rect">
            <a:avLst/>
          </a:prstGeom>
          <a:noFill/>
          <a:ln>
            <a:noFill/>
          </a:ln>
        </p:spPr>
      </p:pic>
    </p:spTree>
  </p:cSld>
  <p:clrMapOvr>
    <a:masterClrMapping/>
  </p:clrMapOvr>
  <p:transition spd="slow">
    <p:fade thruBlk="1"/>
  </p:transition>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7" name="Shape 1967"/>
        <p:cNvGrpSpPr/>
        <p:nvPr/>
      </p:nvGrpSpPr>
      <p:grpSpPr>
        <a:xfrm>
          <a:off x="0" y="0"/>
          <a:ext cx="0" cy="0"/>
          <a:chOff x="0" y="0"/>
          <a:chExt cx="0" cy="0"/>
        </a:xfrm>
      </p:grpSpPr>
      <p:sp>
        <p:nvSpPr>
          <p:cNvPr id="1968" name="Google Shape;1968;p16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969" name="Google Shape;1969;p160"/>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Sorter Transformation</a:t>
            </a:r>
            <a:endParaRPr/>
          </a:p>
        </p:txBody>
      </p:sp>
      <p:sp>
        <p:nvSpPr>
          <p:cNvPr id="1970" name="Google Shape;1970;p160"/>
          <p:cNvSpPr txBox="1"/>
          <p:nvPr/>
        </p:nvSpPr>
        <p:spPr>
          <a:xfrm>
            <a:off x="381000" y="2706687"/>
            <a:ext cx="7848600" cy="34655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Active transformation</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Is always connected</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Can sort data from relational tables or flat files both in ascending or descending order</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Only Input/Output/Key ports are there</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Sort takes place on the Integration Service machine</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Multiple sort keys are supported. The Integration Service sorts each port sequentially</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The Sorter transformation is often more efficient than a sort performed on a database with an ORDER BY clause</a:t>
            </a:r>
            <a:endParaRPr/>
          </a:p>
        </p:txBody>
      </p:sp>
      <p:pic>
        <p:nvPicPr>
          <p:cNvPr id="1971" name="Google Shape;1971;p160"/>
          <p:cNvPicPr preferRelativeResize="0"/>
          <p:nvPr/>
        </p:nvPicPr>
        <p:blipFill rotWithShape="1">
          <a:blip r:embed="rId3">
            <a:alphaModFix/>
          </a:blip>
          <a:srcRect b="66401" l="42146" r="54398" t="29229"/>
          <a:stretch/>
        </p:blipFill>
        <p:spPr>
          <a:xfrm>
            <a:off x="762000" y="1524000"/>
            <a:ext cx="914400" cy="838200"/>
          </a:xfrm>
          <a:prstGeom prst="rect">
            <a:avLst/>
          </a:prstGeom>
          <a:noFill/>
          <a:ln>
            <a:noFill/>
          </a:ln>
        </p:spPr>
      </p:pic>
      <p:sp>
        <p:nvSpPr>
          <p:cNvPr id="1972" name="Google Shape;1972;p160"/>
          <p:cNvSpPr txBox="1"/>
          <p:nvPr/>
        </p:nvSpPr>
        <p:spPr>
          <a:xfrm>
            <a:off x="1752600" y="1676400"/>
            <a:ext cx="4911725"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800" u="none">
                <a:solidFill>
                  <a:schemeClr val="dk1"/>
                </a:solidFill>
                <a:latin typeface="Arial"/>
                <a:ea typeface="Arial"/>
                <a:cs typeface="Arial"/>
                <a:sym typeface="Arial"/>
              </a:rPr>
              <a:t>Sorts the data, selects distinct</a:t>
            </a:r>
            <a:endParaRPr/>
          </a:p>
        </p:txBody>
      </p:sp>
      <p:pic>
        <p:nvPicPr>
          <p:cNvPr id="1973" name="Google Shape;1973;p160"/>
          <p:cNvPicPr preferRelativeResize="0"/>
          <p:nvPr/>
        </p:nvPicPr>
        <p:blipFill rotWithShape="1">
          <a:blip r:embed="rId3">
            <a:alphaModFix/>
          </a:blip>
          <a:srcRect b="66401" l="42146" r="54398" t="29229"/>
          <a:stretch/>
        </p:blipFill>
        <p:spPr>
          <a:xfrm>
            <a:off x="7862887" y="28575"/>
            <a:ext cx="914400" cy="838200"/>
          </a:xfrm>
          <a:prstGeom prst="rect">
            <a:avLst/>
          </a:prstGeom>
          <a:noFill/>
          <a:ln>
            <a:noFill/>
          </a:ln>
        </p:spPr>
      </p:pic>
    </p:spTree>
  </p:cSld>
  <p:clrMapOvr>
    <a:masterClrMapping/>
  </p:clrMapOvr>
  <p:transition spd="slow">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sp>
        <p:nvSpPr>
          <p:cNvPr id="248" name="Google Shape;248;p2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49" name="Google Shape;249;p26"/>
          <p:cNvSpPr txBox="1"/>
          <p:nvPr/>
        </p:nvSpPr>
        <p:spPr>
          <a:xfrm>
            <a:off x="304800" y="3962400"/>
            <a:ext cx="4038600" cy="20145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Other Important Task Include</a:t>
            </a:r>
            <a:endParaRPr/>
          </a:p>
          <a:p>
            <a:pPr indent="0" lvl="0" marL="0" marR="0" rtl="0" algn="l">
              <a:lnSpc>
                <a:spcPct val="100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 Managing Objects like services, nodes, grids, licenses etc. and security within a domain</a:t>
            </a:r>
            <a:endParaRPr/>
          </a:p>
          <a:p>
            <a:pPr indent="0" lvl="0" marL="0" marR="0" rtl="0" algn="l">
              <a:lnSpc>
                <a:spcPct val="100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 Managing Logs</a:t>
            </a:r>
            <a:endParaRPr/>
          </a:p>
          <a:p>
            <a:pPr indent="0" lvl="0" marL="0" marR="0" rtl="0" algn="l">
              <a:lnSpc>
                <a:spcPct val="100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 Create &amp;Manage Users</a:t>
            </a:r>
            <a:endParaRPr/>
          </a:p>
          <a:p>
            <a:pPr indent="0" lvl="0" marL="0" marR="0" rtl="0" algn="l">
              <a:lnSpc>
                <a:spcPct val="100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 Upgrading Repository &amp; Server</a:t>
            </a:r>
            <a:endParaRPr/>
          </a:p>
        </p:txBody>
      </p:sp>
      <p:sp>
        <p:nvSpPr>
          <p:cNvPr id="250" name="Google Shape;250;p2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Administration Console</a:t>
            </a:r>
            <a:endParaRPr/>
          </a:p>
        </p:txBody>
      </p:sp>
      <p:sp>
        <p:nvSpPr>
          <p:cNvPr id="251" name="Google Shape;251;p26"/>
          <p:cNvSpPr/>
          <p:nvPr/>
        </p:nvSpPr>
        <p:spPr>
          <a:xfrm>
            <a:off x="685800" y="1600200"/>
            <a:ext cx="609600" cy="762000"/>
          </a:xfrm>
          <a:prstGeom prst="wedgeEllipseCallout">
            <a:avLst>
              <a:gd fmla="val -20833" name="adj1"/>
              <a:gd fmla="val 62500" name="adj2"/>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52" name="Google Shape;252;p26"/>
          <p:cNvSpPr txBox="1"/>
          <p:nvPr/>
        </p:nvSpPr>
        <p:spPr>
          <a:xfrm>
            <a:off x="533400" y="6096000"/>
            <a:ext cx="805338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**Upgrading Repository means updating configuration file and also the repository tables</a:t>
            </a:r>
            <a:endParaRPr/>
          </a:p>
        </p:txBody>
      </p:sp>
      <p:sp>
        <p:nvSpPr>
          <p:cNvPr id="253" name="Google Shape;253;p26"/>
          <p:cNvSpPr txBox="1"/>
          <p:nvPr/>
        </p:nvSpPr>
        <p:spPr>
          <a:xfrm>
            <a:off x="228600" y="1828800"/>
            <a:ext cx="2057400" cy="1069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For Creating Folder, Grid, Integration Service, Repository Service</a:t>
            </a:r>
            <a:endParaRPr/>
          </a:p>
        </p:txBody>
      </p:sp>
      <p:pic>
        <p:nvPicPr>
          <p:cNvPr id="254" name="Google Shape;254;p26"/>
          <p:cNvPicPr preferRelativeResize="0"/>
          <p:nvPr>
            <p:ph idx="1" type="body"/>
          </p:nvPr>
        </p:nvPicPr>
        <p:blipFill rotWithShape="1">
          <a:blip r:embed="rId3">
            <a:alphaModFix/>
          </a:blip>
          <a:srcRect b="0" l="0" r="0" t="0"/>
          <a:stretch/>
        </p:blipFill>
        <p:spPr>
          <a:xfrm>
            <a:off x="2819400" y="990600"/>
            <a:ext cx="6019800" cy="2971800"/>
          </a:xfrm>
          <a:prstGeom prst="rect">
            <a:avLst/>
          </a:prstGeom>
          <a:noFill/>
          <a:ln>
            <a:noFill/>
          </a:ln>
        </p:spPr>
      </p:pic>
      <p:cxnSp>
        <p:nvCxnSpPr>
          <p:cNvPr id="255" name="Google Shape;255;p26"/>
          <p:cNvCxnSpPr/>
          <p:nvPr/>
        </p:nvCxnSpPr>
        <p:spPr>
          <a:xfrm>
            <a:off x="1828800" y="3733800"/>
            <a:ext cx="1828800" cy="0"/>
          </a:xfrm>
          <a:prstGeom prst="straightConnector1">
            <a:avLst/>
          </a:prstGeom>
          <a:noFill/>
          <a:ln cap="flat" cmpd="sng" w="25400">
            <a:solidFill>
              <a:srgbClr val="FF6600"/>
            </a:solidFill>
            <a:prstDash val="solid"/>
            <a:miter lim="8000"/>
            <a:headEnd len="sm" w="sm" type="none"/>
            <a:tailEnd len="med" w="med" type="triangle"/>
          </a:ln>
        </p:spPr>
      </p:cxnSp>
      <p:sp>
        <p:nvSpPr>
          <p:cNvPr id="256" name="Google Shape;256;p26"/>
          <p:cNvSpPr txBox="1"/>
          <p:nvPr/>
        </p:nvSpPr>
        <p:spPr>
          <a:xfrm>
            <a:off x="533400" y="3276600"/>
            <a:ext cx="12954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Navigation Window</a:t>
            </a:r>
            <a:endParaRPr/>
          </a:p>
        </p:txBody>
      </p:sp>
      <p:cxnSp>
        <p:nvCxnSpPr>
          <p:cNvPr id="257" name="Google Shape;257;p26"/>
          <p:cNvCxnSpPr/>
          <p:nvPr/>
        </p:nvCxnSpPr>
        <p:spPr>
          <a:xfrm flipH="1" rot="10800000">
            <a:off x="5405437" y="1981200"/>
            <a:ext cx="1147762" cy="2146300"/>
          </a:xfrm>
          <a:prstGeom prst="straightConnector1">
            <a:avLst/>
          </a:prstGeom>
          <a:noFill/>
          <a:ln cap="flat" cmpd="sng" w="25400">
            <a:solidFill>
              <a:srgbClr val="FF6600"/>
            </a:solidFill>
            <a:prstDash val="solid"/>
            <a:miter lim="8000"/>
            <a:headEnd len="sm" w="sm" type="none"/>
            <a:tailEnd len="med" w="med" type="triangle"/>
          </a:ln>
        </p:spPr>
      </p:cxnSp>
      <p:sp>
        <p:nvSpPr>
          <p:cNvPr id="258" name="Google Shape;258;p26"/>
          <p:cNvSpPr txBox="1"/>
          <p:nvPr/>
        </p:nvSpPr>
        <p:spPr>
          <a:xfrm flipH="1">
            <a:off x="5027612" y="4214812"/>
            <a:ext cx="1525587"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Shutdown Domain</a:t>
            </a:r>
            <a:endParaRPr/>
          </a:p>
        </p:txBody>
      </p:sp>
      <p:grpSp>
        <p:nvGrpSpPr>
          <p:cNvPr id="259" name="Google Shape;259;p26"/>
          <p:cNvGrpSpPr/>
          <p:nvPr/>
        </p:nvGrpSpPr>
        <p:grpSpPr>
          <a:xfrm>
            <a:off x="7239000" y="3505200"/>
            <a:ext cx="1555750" cy="1281112"/>
            <a:chOff x="6477000" y="3657600"/>
            <a:chExt cx="1555750" cy="1281112"/>
          </a:xfrm>
        </p:grpSpPr>
        <p:cxnSp>
          <p:nvCxnSpPr>
            <p:cNvPr id="260" name="Google Shape;260;p26"/>
            <p:cNvCxnSpPr/>
            <p:nvPr/>
          </p:nvCxnSpPr>
          <p:spPr>
            <a:xfrm rot="10800000">
              <a:off x="7086600" y="3657600"/>
              <a:ext cx="0" cy="914400"/>
            </a:xfrm>
            <a:prstGeom prst="straightConnector1">
              <a:avLst/>
            </a:prstGeom>
            <a:noFill/>
            <a:ln cap="flat" cmpd="sng" w="25400">
              <a:solidFill>
                <a:srgbClr val="FF6600"/>
              </a:solidFill>
              <a:prstDash val="solid"/>
              <a:miter lim="8000"/>
              <a:headEnd len="sm" w="sm" type="none"/>
              <a:tailEnd len="med" w="med" type="triangle"/>
            </a:ln>
          </p:spPr>
        </p:cxnSp>
        <p:sp>
          <p:nvSpPr>
            <p:cNvPr id="261" name="Google Shape;261;p26"/>
            <p:cNvSpPr txBox="1"/>
            <p:nvPr/>
          </p:nvSpPr>
          <p:spPr>
            <a:xfrm>
              <a:off x="6477000" y="4572000"/>
              <a:ext cx="15557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Main Window</a:t>
              </a:r>
              <a:endParaRPr/>
            </a:p>
          </p:txBody>
        </p:sp>
      </p:grpSp>
      <p:cxnSp>
        <p:nvCxnSpPr>
          <p:cNvPr id="262" name="Google Shape;262;p26"/>
          <p:cNvCxnSpPr/>
          <p:nvPr/>
        </p:nvCxnSpPr>
        <p:spPr>
          <a:xfrm>
            <a:off x="2209800" y="2209800"/>
            <a:ext cx="838200" cy="0"/>
          </a:xfrm>
          <a:prstGeom prst="straightConnector1">
            <a:avLst/>
          </a:prstGeom>
          <a:noFill/>
          <a:ln cap="flat" cmpd="sng" w="25400">
            <a:solidFill>
              <a:srgbClr val="FF6600"/>
            </a:solidFill>
            <a:prstDash val="solid"/>
            <a:miter lim="8000"/>
            <a:headEnd len="sm" w="sm" type="none"/>
            <a:tailEnd len="med" w="med" type="triangle"/>
          </a:ln>
        </p:spPr>
      </p:cxnSp>
    </p:spTree>
  </p:cSld>
  <p:clrMapOvr>
    <a:masterClrMapping/>
  </p:clrMapOvr>
  <p:transition spd="slow">
    <p:fade thruBlk="1"/>
  </p:transition>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7" name="Shape 1977"/>
        <p:cNvGrpSpPr/>
        <p:nvPr/>
      </p:nvGrpSpPr>
      <p:grpSpPr>
        <a:xfrm>
          <a:off x="0" y="0"/>
          <a:ext cx="0" cy="0"/>
          <a:chOff x="0" y="0"/>
          <a:chExt cx="0" cy="0"/>
        </a:xfrm>
      </p:grpSpPr>
      <p:sp>
        <p:nvSpPr>
          <p:cNvPr id="1978" name="Google Shape;1978;p16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979" name="Google Shape;1979;p161"/>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Sorter Transformation</a:t>
            </a:r>
            <a:endParaRPr/>
          </a:p>
        </p:txBody>
      </p:sp>
      <p:sp>
        <p:nvSpPr>
          <p:cNvPr id="1980" name="Google Shape;1980;p161"/>
          <p:cNvSpPr txBox="1"/>
          <p:nvPr>
            <p:ph idx="4294967295" type="body"/>
          </p:nvPr>
        </p:nvSpPr>
        <p:spPr>
          <a:xfrm>
            <a:off x="582612" y="1371600"/>
            <a:ext cx="7570787" cy="604837"/>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Discard duplicate rows by selecting ‘Distinct’ option</a:t>
            </a:r>
            <a:endParaRPr/>
          </a:p>
        </p:txBody>
      </p:sp>
      <p:pic>
        <p:nvPicPr>
          <p:cNvPr id="1981" name="Google Shape;1981;p161"/>
          <p:cNvPicPr preferRelativeResize="0"/>
          <p:nvPr>
            <p:ph idx="4294967295" type="body"/>
          </p:nvPr>
        </p:nvPicPr>
        <p:blipFill rotWithShape="1">
          <a:blip r:embed="rId3">
            <a:alphaModFix/>
          </a:blip>
          <a:srcRect b="0" l="0" r="0" t="0"/>
          <a:stretch/>
        </p:blipFill>
        <p:spPr>
          <a:xfrm>
            <a:off x="1981200" y="1905000"/>
            <a:ext cx="5029200" cy="3590925"/>
          </a:xfrm>
          <a:prstGeom prst="rect">
            <a:avLst/>
          </a:prstGeom>
          <a:noFill/>
          <a:ln>
            <a:noFill/>
          </a:ln>
        </p:spPr>
      </p:pic>
      <p:cxnSp>
        <p:nvCxnSpPr>
          <p:cNvPr id="1982" name="Google Shape;1982;p161"/>
          <p:cNvCxnSpPr/>
          <p:nvPr/>
        </p:nvCxnSpPr>
        <p:spPr>
          <a:xfrm flipH="1">
            <a:off x="2590800" y="1752600"/>
            <a:ext cx="2057400" cy="1600200"/>
          </a:xfrm>
          <a:prstGeom prst="straightConnector1">
            <a:avLst/>
          </a:prstGeom>
          <a:noFill/>
          <a:ln cap="flat" cmpd="sng" w="25400">
            <a:solidFill>
              <a:srgbClr val="FF6600"/>
            </a:solidFill>
            <a:prstDash val="solid"/>
            <a:miter lim="8000"/>
            <a:headEnd len="sm" w="sm" type="none"/>
            <a:tailEnd len="med" w="med" type="triangle"/>
          </a:ln>
        </p:spPr>
      </p:cxnSp>
      <p:sp>
        <p:nvSpPr>
          <p:cNvPr id="1983" name="Google Shape;1983;p161"/>
          <p:cNvSpPr txBox="1"/>
          <p:nvPr/>
        </p:nvSpPr>
        <p:spPr>
          <a:xfrm>
            <a:off x="609600" y="5715000"/>
            <a:ext cx="7743825" cy="60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Acts as an active transformation with distinct option else as passive</a:t>
            </a:r>
            <a:endParaRPr/>
          </a:p>
        </p:txBody>
      </p:sp>
      <p:pic>
        <p:nvPicPr>
          <p:cNvPr id="1984" name="Google Shape;1984;p161"/>
          <p:cNvPicPr preferRelativeResize="0"/>
          <p:nvPr/>
        </p:nvPicPr>
        <p:blipFill rotWithShape="1">
          <a:blip r:embed="rId4">
            <a:alphaModFix/>
          </a:blip>
          <a:srcRect b="66401" l="42146" r="54398" t="29229"/>
          <a:stretch/>
        </p:blipFill>
        <p:spPr>
          <a:xfrm>
            <a:off x="7862887" y="28575"/>
            <a:ext cx="914400" cy="838200"/>
          </a:xfrm>
          <a:prstGeom prst="rect">
            <a:avLst/>
          </a:prstGeom>
          <a:noFill/>
          <a:ln>
            <a:noFill/>
          </a:ln>
        </p:spPr>
      </p:pic>
    </p:spTree>
  </p:cSld>
  <p:clrMapOvr>
    <a:masterClrMapping/>
  </p:clrMapOvr>
  <p:transition spd="slow">
    <p:fade thruBlk="1"/>
  </p:transition>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8" name="Shape 1988"/>
        <p:cNvGrpSpPr/>
        <p:nvPr/>
      </p:nvGrpSpPr>
      <p:grpSpPr>
        <a:xfrm>
          <a:off x="0" y="0"/>
          <a:ext cx="0" cy="0"/>
          <a:chOff x="0" y="0"/>
          <a:chExt cx="0" cy="0"/>
        </a:xfrm>
      </p:grpSpPr>
      <p:sp>
        <p:nvSpPr>
          <p:cNvPr id="1989" name="Google Shape;1989;p16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990" name="Google Shape;1990;p162"/>
          <p:cNvPicPr preferRelativeResize="0"/>
          <p:nvPr>
            <p:ph idx="1" type="body"/>
          </p:nvPr>
        </p:nvPicPr>
        <p:blipFill rotWithShape="1">
          <a:blip r:embed="rId3">
            <a:alphaModFix/>
          </a:blip>
          <a:srcRect b="0" l="0" r="0" t="0"/>
          <a:stretch/>
        </p:blipFill>
        <p:spPr>
          <a:xfrm>
            <a:off x="3429000" y="1905000"/>
            <a:ext cx="5486400" cy="4302125"/>
          </a:xfrm>
          <a:prstGeom prst="rect">
            <a:avLst/>
          </a:prstGeom>
          <a:noFill/>
          <a:ln>
            <a:noFill/>
          </a:ln>
        </p:spPr>
      </p:pic>
      <p:sp>
        <p:nvSpPr>
          <p:cNvPr id="1991" name="Google Shape;1991;p162"/>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Aggregator Transformation</a:t>
            </a:r>
            <a:endParaRPr/>
          </a:p>
        </p:txBody>
      </p:sp>
      <p:sp>
        <p:nvSpPr>
          <p:cNvPr id="1992" name="Google Shape;1992;p162"/>
          <p:cNvSpPr txBox="1"/>
          <p:nvPr/>
        </p:nvSpPr>
        <p:spPr>
          <a:xfrm>
            <a:off x="381000" y="2590800"/>
            <a:ext cx="2819400" cy="3505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Active Transformation</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Connected </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Ports</a:t>
            </a:r>
            <a:endParaRPr/>
          </a:p>
          <a:p>
            <a:pPr indent="-285750" lvl="1" marL="742950" marR="0" rtl="0" algn="l">
              <a:lnSpc>
                <a:spcPct val="85000"/>
              </a:lnSpc>
              <a:spcBef>
                <a:spcPts val="910"/>
              </a:spcBef>
              <a:spcAft>
                <a:spcPts val="0"/>
              </a:spcAft>
              <a:buClr>
                <a:srgbClr val="5555C7"/>
              </a:buClr>
              <a:buSzPts val="1400"/>
              <a:buFont typeface="Arial"/>
              <a:buChar char="•"/>
            </a:pPr>
            <a:r>
              <a:rPr b="0" i="0" lang="en-US" sz="1400" u="none" cap="none" strike="noStrike">
                <a:solidFill>
                  <a:schemeClr val="dk1"/>
                </a:solidFill>
                <a:latin typeface="Arial"/>
                <a:ea typeface="Arial"/>
                <a:cs typeface="Arial"/>
                <a:sym typeface="Arial"/>
              </a:rPr>
              <a:t>Mixed</a:t>
            </a:r>
            <a:endParaRPr/>
          </a:p>
          <a:p>
            <a:pPr indent="-285750" lvl="1" marL="742950" marR="0" rtl="0" algn="l">
              <a:lnSpc>
                <a:spcPct val="85000"/>
              </a:lnSpc>
              <a:spcBef>
                <a:spcPts val="910"/>
              </a:spcBef>
              <a:spcAft>
                <a:spcPts val="0"/>
              </a:spcAft>
              <a:buClr>
                <a:srgbClr val="5555C7"/>
              </a:buClr>
              <a:buSzPts val="1400"/>
              <a:buFont typeface="Arial"/>
              <a:buChar char="•"/>
            </a:pPr>
            <a:r>
              <a:rPr b="0" i="0" lang="en-US" sz="1400" u="none" cap="none" strike="noStrike">
                <a:solidFill>
                  <a:schemeClr val="dk1"/>
                </a:solidFill>
                <a:latin typeface="Arial"/>
                <a:ea typeface="Arial"/>
                <a:cs typeface="Arial"/>
                <a:sym typeface="Arial"/>
              </a:rPr>
              <a:t>Variables allowed</a:t>
            </a:r>
            <a:endParaRPr/>
          </a:p>
          <a:p>
            <a:pPr indent="-285750" lvl="1" marL="742950" marR="0" rtl="0" algn="l">
              <a:lnSpc>
                <a:spcPct val="85000"/>
              </a:lnSpc>
              <a:spcBef>
                <a:spcPts val="910"/>
              </a:spcBef>
              <a:spcAft>
                <a:spcPts val="0"/>
              </a:spcAft>
              <a:buClr>
                <a:srgbClr val="5555C7"/>
              </a:buClr>
              <a:buSzPts val="1400"/>
              <a:buFont typeface="Arial"/>
              <a:buChar char="•"/>
            </a:pPr>
            <a:r>
              <a:rPr b="0" i="0" lang="en-US" sz="1400" u="none" cap="none" strike="noStrike">
                <a:solidFill>
                  <a:schemeClr val="dk1"/>
                </a:solidFill>
                <a:latin typeface="Arial"/>
                <a:ea typeface="Arial"/>
                <a:cs typeface="Arial"/>
                <a:sym typeface="Arial"/>
              </a:rPr>
              <a:t>Group By allowed</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Create expressions in output or variable ports</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Usage</a:t>
            </a:r>
            <a:endParaRPr/>
          </a:p>
          <a:p>
            <a:pPr indent="-285750" lvl="1" marL="742950" marR="0" rtl="0" algn="l">
              <a:lnSpc>
                <a:spcPct val="85000"/>
              </a:lnSpc>
              <a:spcBef>
                <a:spcPts val="910"/>
              </a:spcBef>
              <a:spcAft>
                <a:spcPts val="0"/>
              </a:spcAft>
              <a:buClr>
                <a:srgbClr val="5555C7"/>
              </a:buClr>
              <a:buSzPts val="1400"/>
              <a:buFont typeface="Arial"/>
              <a:buChar char="•"/>
            </a:pPr>
            <a:r>
              <a:rPr b="0" i="0" lang="en-US" sz="1400" u="none" cap="none" strike="noStrike">
                <a:solidFill>
                  <a:schemeClr val="dk1"/>
                </a:solidFill>
                <a:latin typeface="Arial"/>
                <a:ea typeface="Arial"/>
                <a:cs typeface="Arial"/>
                <a:sym typeface="Arial"/>
              </a:rPr>
              <a:t>Standard aggregations</a:t>
            </a:r>
            <a:endParaRPr/>
          </a:p>
        </p:txBody>
      </p:sp>
      <p:sp>
        <p:nvSpPr>
          <p:cNvPr id="1993" name="Google Shape;1993;p162"/>
          <p:cNvSpPr txBox="1"/>
          <p:nvPr/>
        </p:nvSpPr>
        <p:spPr>
          <a:xfrm>
            <a:off x="2057400" y="1447800"/>
            <a:ext cx="60198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Performs aggregate calculations</a:t>
            </a:r>
            <a:endParaRPr/>
          </a:p>
        </p:txBody>
      </p:sp>
      <p:pic>
        <p:nvPicPr>
          <p:cNvPr id="1994" name="Google Shape;1994;p162"/>
          <p:cNvPicPr preferRelativeResize="0"/>
          <p:nvPr/>
        </p:nvPicPr>
        <p:blipFill rotWithShape="1">
          <a:blip r:embed="rId4">
            <a:alphaModFix/>
          </a:blip>
          <a:srcRect b="72816" l="33511" r="63568" t="22723"/>
          <a:stretch/>
        </p:blipFill>
        <p:spPr>
          <a:xfrm>
            <a:off x="685800" y="1447800"/>
            <a:ext cx="914400" cy="914400"/>
          </a:xfrm>
          <a:prstGeom prst="rect">
            <a:avLst/>
          </a:prstGeom>
          <a:noFill/>
          <a:ln>
            <a:noFill/>
          </a:ln>
        </p:spPr>
      </p:pic>
      <p:sp>
        <p:nvSpPr>
          <p:cNvPr id="1995" name="Google Shape;1995;p162"/>
          <p:cNvSpPr/>
          <p:nvPr/>
        </p:nvSpPr>
        <p:spPr>
          <a:xfrm>
            <a:off x="8153400" y="3886200"/>
            <a:ext cx="228600" cy="762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6" name="Google Shape;1996;p162"/>
          <p:cNvSpPr/>
          <p:nvPr/>
        </p:nvSpPr>
        <p:spPr>
          <a:xfrm>
            <a:off x="6477000" y="4419600"/>
            <a:ext cx="1524000" cy="5334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997" name="Google Shape;1997;p162"/>
          <p:cNvCxnSpPr/>
          <p:nvPr/>
        </p:nvCxnSpPr>
        <p:spPr>
          <a:xfrm flipH="1" rot="10800000">
            <a:off x="3200400" y="4648200"/>
            <a:ext cx="3276600" cy="381000"/>
          </a:xfrm>
          <a:prstGeom prst="straightConnector1">
            <a:avLst/>
          </a:prstGeom>
          <a:noFill/>
          <a:ln cap="flat" cmpd="sng" w="25400">
            <a:solidFill>
              <a:srgbClr val="FF6600"/>
            </a:solidFill>
            <a:prstDash val="solid"/>
            <a:miter lim="8000"/>
            <a:headEnd len="sm" w="sm" type="none"/>
            <a:tailEnd len="med" w="med" type="triangle"/>
          </a:ln>
        </p:spPr>
      </p:cxnSp>
      <p:pic>
        <p:nvPicPr>
          <p:cNvPr id="1998" name="Google Shape;1998;p162"/>
          <p:cNvPicPr preferRelativeResize="0"/>
          <p:nvPr/>
        </p:nvPicPr>
        <p:blipFill rotWithShape="1">
          <a:blip r:embed="rId4">
            <a:alphaModFix/>
          </a:blip>
          <a:srcRect b="72816" l="33511" r="63568" t="22723"/>
          <a:stretch/>
        </p:blipFill>
        <p:spPr>
          <a:xfrm>
            <a:off x="8139112" y="42862"/>
            <a:ext cx="762000" cy="762000"/>
          </a:xfrm>
          <a:prstGeom prst="rect">
            <a:avLst/>
          </a:prstGeom>
          <a:noFill/>
          <a:ln>
            <a:noFill/>
          </a:ln>
        </p:spPr>
      </p:pic>
    </p:spTree>
  </p:cSld>
  <p:clrMapOvr>
    <a:masterClrMapping/>
  </p:clrMapOvr>
  <p:transition spd="slow">
    <p:fade thruBlk="1"/>
  </p:transition>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2" name="Shape 2002"/>
        <p:cNvGrpSpPr/>
        <p:nvPr/>
      </p:nvGrpSpPr>
      <p:grpSpPr>
        <a:xfrm>
          <a:off x="0" y="0"/>
          <a:ext cx="0" cy="0"/>
          <a:chOff x="0" y="0"/>
          <a:chExt cx="0" cy="0"/>
        </a:xfrm>
      </p:grpSpPr>
      <p:sp>
        <p:nvSpPr>
          <p:cNvPr id="2003" name="Google Shape;2003;p16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004" name="Google Shape;2004;p163"/>
          <p:cNvSpPr txBox="1"/>
          <p:nvPr>
            <p:ph type="title"/>
          </p:nvPr>
        </p:nvSpPr>
        <p:spPr>
          <a:xfrm>
            <a:off x="609600" y="304800"/>
            <a:ext cx="76962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Aggregate Functions</a:t>
            </a:r>
            <a:endParaRPr/>
          </a:p>
        </p:txBody>
      </p:sp>
      <p:sp>
        <p:nvSpPr>
          <p:cNvPr id="2005" name="Google Shape;2005;p163"/>
          <p:cNvSpPr txBox="1"/>
          <p:nvPr>
            <p:ph idx="1" type="body"/>
          </p:nvPr>
        </p:nvSpPr>
        <p:spPr>
          <a:xfrm>
            <a:off x="2819400" y="1447800"/>
            <a:ext cx="6019800" cy="3657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1800" u="none">
                <a:solidFill>
                  <a:schemeClr val="dk1"/>
                </a:solidFill>
                <a:latin typeface="Arial"/>
                <a:ea typeface="Arial"/>
                <a:cs typeface="Arial"/>
                <a:sym typeface="Arial"/>
              </a:rPr>
              <a:t>Aggregate Functions</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Return summary values for non-null data in selected ports</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Used only in Aggregator transformations</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Used in output ports only</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Calculate a single value (and row) for all records in a group</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Only one aggregate function can be nested within an aggregate function</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Conditional statements can be used with these functions </a:t>
            </a:r>
            <a:endParaRPr/>
          </a:p>
        </p:txBody>
      </p:sp>
      <p:sp>
        <p:nvSpPr>
          <p:cNvPr id="2006" name="Google Shape;2006;p163"/>
          <p:cNvSpPr txBox="1"/>
          <p:nvPr/>
        </p:nvSpPr>
        <p:spPr>
          <a:xfrm>
            <a:off x="685800" y="1752600"/>
            <a:ext cx="1752600" cy="3400425"/>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AVG</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COUNT </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FIRST</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LAST </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MAX</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MEDIAN</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MIN PERCENTILE</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STDDEV </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SUM </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VARIANCE</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2007" name="Google Shape;2007;p163"/>
          <p:cNvPicPr preferRelativeResize="0"/>
          <p:nvPr/>
        </p:nvPicPr>
        <p:blipFill rotWithShape="1">
          <a:blip r:embed="rId3">
            <a:alphaModFix/>
          </a:blip>
          <a:srcRect b="72816" l="33511" r="63568" t="22723"/>
          <a:stretch/>
        </p:blipFill>
        <p:spPr>
          <a:xfrm>
            <a:off x="8139112" y="42862"/>
            <a:ext cx="762000" cy="762000"/>
          </a:xfrm>
          <a:prstGeom prst="rect">
            <a:avLst/>
          </a:prstGeom>
          <a:noFill/>
          <a:ln>
            <a:noFill/>
          </a:ln>
        </p:spPr>
      </p:pic>
    </p:spTree>
  </p:cSld>
  <p:clrMapOvr>
    <a:masterClrMapping/>
  </p:clrMapOvr>
  <p:transition spd="slow">
    <p:fade thruBlk="1"/>
  </p:transition>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1" name="Shape 2011"/>
        <p:cNvGrpSpPr/>
        <p:nvPr/>
      </p:nvGrpSpPr>
      <p:grpSpPr>
        <a:xfrm>
          <a:off x="0" y="0"/>
          <a:ext cx="0" cy="0"/>
          <a:chOff x="0" y="0"/>
          <a:chExt cx="0" cy="0"/>
        </a:xfrm>
      </p:grpSpPr>
      <p:sp>
        <p:nvSpPr>
          <p:cNvPr id="2012" name="Google Shape;2012;p16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2013" name="Google Shape;2013;p164"/>
          <p:cNvPicPr preferRelativeResize="0"/>
          <p:nvPr/>
        </p:nvPicPr>
        <p:blipFill rotWithShape="1">
          <a:blip r:embed="rId3">
            <a:alphaModFix/>
          </a:blip>
          <a:srcRect b="0" l="0" r="0" t="0"/>
          <a:stretch/>
        </p:blipFill>
        <p:spPr>
          <a:xfrm>
            <a:off x="2819400" y="1447800"/>
            <a:ext cx="5867400" cy="4267200"/>
          </a:xfrm>
          <a:prstGeom prst="rect">
            <a:avLst/>
          </a:prstGeom>
          <a:noFill/>
          <a:ln>
            <a:noFill/>
          </a:ln>
        </p:spPr>
      </p:pic>
      <p:sp>
        <p:nvSpPr>
          <p:cNvPr id="2014" name="Google Shape;2014;p164"/>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Aggregate Expressions</a:t>
            </a:r>
            <a:endParaRPr/>
          </a:p>
        </p:txBody>
      </p:sp>
      <p:sp>
        <p:nvSpPr>
          <p:cNvPr id="2015" name="Google Shape;2015;p164"/>
          <p:cNvSpPr txBox="1"/>
          <p:nvPr/>
        </p:nvSpPr>
        <p:spPr>
          <a:xfrm>
            <a:off x="304800" y="3886200"/>
            <a:ext cx="2209800"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Conditional Aggregate expressions are supported</a:t>
            </a:r>
            <a:endParaRPr/>
          </a:p>
        </p:txBody>
      </p:sp>
      <p:sp>
        <p:nvSpPr>
          <p:cNvPr id="2016" name="Google Shape;2016;p164"/>
          <p:cNvSpPr txBox="1"/>
          <p:nvPr/>
        </p:nvSpPr>
        <p:spPr>
          <a:xfrm>
            <a:off x="304800" y="5881687"/>
            <a:ext cx="56388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Conditional SUM format:  SUM(value, condition)</a:t>
            </a:r>
            <a:endParaRPr/>
          </a:p>
        </p:txBody>
      </p:sp>
      <p:sp>
        <p:nvSpPr>
          <p:cNvPr id="2017" name="Google Shape;2017;p164"/>
          <p:cNvSpPr txBox="1"/>
          <p:nvPr/>
        </p:nvSpPr>
        <p:spPr>
          <a:xfrm>
            <a:off x="381000" y="1752600"/>
            <a:ext cx="2286000" cy="1920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Aggregate functions are supported           only in the Aggregator Transformation</a:t>
            </a:r>
            <a:endParaRPr/>
          </a:p>
        </p:txBody>
      </p:sp>
      <p:cxnSp>
        <p:nvCxnSpPr>
          <p:cNvPr id="2018" name="Google Shape;2018;p164"/>
          <p:cNvCxnSpPr/>
          <p:nvPr/>
        </p:nvCxnSpPr>
        <p:spPr>
          <a:xfrm>
            <a:off x="1905000" y="2819400"/>
            <a:ext cx="1066800" cy="0"/>
          </a:xfrm>
          <a:prstGeom prst="straightConnector1">
            <a:avLst/>
          </a:prstGeom>
          <a:noFill/>
          <a:ln cap="flat" cmpd="sng" w="25400">
            <a:solidFill>
              <a:srgbClr val="FF6600"/>
            </a:solidFill>
            <a:prstDash val="solid"/>
            <a:miter lim="8000"/>
            <a:headEnd len="sm" w="sm" type="none"/>
            <a:tailEnd len="med" w="med" type="triangle"/>
          </a:ln>
        </p:spPr>
      </p:cxnSp>
      <p:pic>
        <p:nvPicPr>
          <p:cNvPr id="2019" name="Google Shape;2019;p164"/>
          <p:cNvPicPr preferRelativeResize="0"/>
          <p:nvPr/>
        </p:nvPicPr>
        <p:blipFill rotWithShape="1">
          <a:blip r:embed="rId4">
            <a:alphaModFix/>
          </a:blip>
          <a:srcRect b="72816" l="33511" r="63568" t="22723"/>
          <a:stretch/>
        </p:blipFill>
        <p:spPr>
          <a:xfrm>
            <a:off x="8139112" y="42862"/>
            <a:ext cx="762000" cy="762000"/>
          </a:xfrm>
          <a:prstGeom prst="rect">
            <a:avLst/>
          </a:prstGeom>
          <a:noFill/>
          <a:ln>
            <a:noFill/>
          </a:ln>
        </p:spPr>
      </p:pic>
    </p:spTree>
  </p:cSld>
  <p:clrMapOvr>
    <a:masterClrMapping/>
  </p:clrMapOvr>
  <p:transition spd="slow">
    <p:fade thruBlk="1"/>
  </p:transition>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3" name="Shape 2023"/>
        <p:cNvGrpSpPr/>
        <p:nvPr/>
      </p:nvGrpSpPr>
      <p:grpSpPr>
        <a:xfrm>
          <a:off x="0" y="0"/>
          <a:ext cx="0" cy="0"/>
          <a:chOff x="0" y="0"/>
          <a:chExt cx="0" cy="0"/>
        </a:xfrm>
      </p:grpSpPr>
      <p:sp>
        <p:nvSpPr>
          <p:cNvPr id="2024" name="Google Shape;2024;p16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2025" name="Google Shape;2025;p165"/>
          <p:cNvPicPr preferRelativeResize="0"/>
          <p:nvPr/>
        </p:nvPicPr>
        <p:blipFill rotWithShape="1">
          <a:blip r:embed="rId3">
            <a:alphaModFix/>
          </a:blip>
          <a:srcRect b="0" l="0" r="0" t="0"/>
          <a:stretch/>
        </p:blipFill>
        <p:spPr>
          <a:xfrm>
            <a:off x="3276600" y="1447800"/>
            <a:ext cx="5629275" cy="4114800"/>
          </a:xfrm>
          <a:prstGeom prst="rect">
            <a:avLst/>
          </a:prstGeom>
          <a:noFill/>
          <a:ln>
            <a:noFill/>
          </a:ln>
        </p:spPr>
      </p:pic>
      <p:sp>
        <p:nvSpPr>
          <p:cNvPr id="2026" name="Google Shape;2026;p165"/>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Aggregator Properties</a:t>
            </a:r>
            <a:endParaRPr/>
          </a:p>
        </p:txBody>
      </p:sp>
      <p:sp>
        <p:nvSpPr>
          <p:cNvPr id="2027" name="Google Shape;2027;p165"/>
          <p:cNvSpPr txBox="1"/>
          <p:nvPr/>
        </p:nvSpPr>
        <p:spPr>
          <a:xfrm>
            <a:off x="457200" y="1447800"/>
            <a:ext cx="2133600" cy="822325"/>
          </a:xfrm>
          <a:prstGeom prst="rect">
            <a:avLst/>
          </a:prstGeom>
          <a:noFill/>
          <a:ln>
            <a:noFill/>
          </a:ln>
        </p:spPr>
        <p:txBody>
          <a:bodyPr anchorCtr="0" anchor="t" bIns="45700" lIns="91425" spcFirstLastPara="1" rIns="91425" wrap="square" tIns="45700">
            <a:noAutofit/>
          </a:bodyPr>
          <a:lstStyle/>
          <a:p>
            <a:pPr indent="-234950" lvl="0" marL="23495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Sorted Input Property</a:t>
            </a:r>
            <a:endParaRPr/>
          </a:p>
        </p:txBody>
      </p:sp>
      <p:cxnSp>
        <p:nvCxnSpPr>
          <p:cNvPr id="2028" name="Google Shape;2028;p165"/>
          <p:cNvCxnSpPr/>
          <p:nvPr/>
        </p:nvCxnSpPr>
        <p:spPr>
          <a:xfrm>
            <a:off x="2286000" y="3048000"/>
            <a:ext cx="1143000" cy="0"/>
          </a:xfrm>
          <a:prstGeom prst="straightConnector1">
            <a:avLst/>
          </a:prstGeom>
          <a:noFill/>
          <a:ln cap="flat" cmpd="sng" w="28575">
            <a:solidFill>
              <a:srgbClr val="FF6600"/>
            </a:solidFill>
            <a:prstDash val="solid"/>
            <a:miter lim="8000"/>
            <a:headEnd len="sm" w="sm" type="none"/>
            <a:tailEnd len="med" w="med" type="triangle"/>
          </a:ln>
        </p:spPr>
      </p:cxnSp>
      <p:sp>
        <p:nvSpPr>
          <p:cNvPr id="2029" name="Google Shape;2029;p165"/>
          <p:cNvSpPr txBox="1"/>
          <p:nvPr/>
        </p:nvSpPr>
        <p:spPr>
          <a:xfrm>
            <a:off x="76200" y="4403725"/>
            <a:ext cx="2819400" cy="1311275"/>
          </a:xfrm>
          <a:prstGeom prst="rect">
            <a:avLst/>
          </a:prstGeom>
          <a:noFill/>
          <a:ln>
            <a:noFill/>
          </a:ln>
        </p:spPr>
        <p:txBody>
          <a:bodyPr anchorCtr="0" anchor="t" bIns="45700" lIns="91425" spcFirstLastPara="1" rIns="91425" wrap="square" tIns="45700">
            <a:noAutofit/>
          </a:bodyPr>
          <a:lstStyle/>
          <a:p>
            <a:pPr indent="-293687" lvl="0" marL="293687"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    Set Aggregator cache sizes (on Integration Service machine)</a:t>
            </a:r>
            <a:endParaRPr/>
          </a:p>
        </p:txBody>
      </p:sp>
      <p:cxnSp>
        <p:nvCxnSpPr>
          <p:cNvPr id="2030" name="Google Shape;2030;p165"/>
          <p:cNvCxnSpPr/>
          <p:nvPr/>
        </p:nvCxnSpPr>
        <p:spPr>
          <a:xfrm flipH="1" rot="10800000">
            <a:off x="2514600" y="3276600"/>
            <a:ext cx="2057400" cy="1600200"/>
          </a:xfrm>
          <a:prstGeom prst="straightConnector1">
            <a:avLst/>
          </a:prstGeom>
          <a:noFill/>
          <a:ln cap="flat" cmpd="sng" w="28575">
            <a:solidFill>
              <a:srgbClr val="FF6600"/>
            </a:solidFill>
            <a:prstDash val="solid"/>
            <a:miter lim="8000"/>
            <a:headEnd len="sm" w="sm" type="none"/>
            <a:tailEnd len="med" w="med" type="triangle"/>
          </a:ln>
        </p:spPr>
      </p:cxnSp>
      <p:sp>
        <p:nvSpPr>
          <p:cNvPr id="2031" name="Google Shape;2031;p165"/>
          <p:cNvSpPr txBox="1"/>
          <p:nvPr/>
        </p:nvSpPr>
        <p:spPr>
          <a:xfrm>
            <a:off x="304800" y="2590800"/>
            <a:ext cx="2362200" cy="1311275"/>
          </a:xfrm>
          <a:prstGeom prst="rect">
            <a:avLst/>
          </a:prstGeom>
          <a:noFill/>
          <a:ln>
            <a:noFill/>
          </a:ln>
        </p:spPr>
        <p:txBody>
          <a:bodyPr anchorCtr="0" anchor="t" bIns="45700" lIns="91425" spcFirstLastPara="1" rIns="91425" wrap="square" tIns="45700">
            <a:noAutofit/>
          </a:bodyPr>
          <a:lstStyle/>
          <a:p>
            <a:pPr indent="-234950" lvl="0" marL="23495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   Instructs the Aggregator to expect the data to be sorted</a:t>
            </a:r>
            <a:endParaRPr/>
          </a:p>
        </p:txBody>
      </p:sp>
      <p:pic>
        <p:nvPicPr>
          <p:cNvPr id="2032" name="Google Shape;2032;p165"/>
          <p:cNvPicPr preferRelativeResize="0"/>
          <p:nvPr/>
        </p:nvPicPr>
        <p:blipFill rotWithShape="1">
          <a:blip r:embed="rId4">
            <a:alphaModFix/>
          </a:blip>
          <a:srcRect b="72816" l="33511" r="63568" t="22723"/>
          <a:stretch/>
        </p:blipFill>
        <p:spPr>
          <a:xfrm>
            <a:off x="8139112" y="42862"/>
            <a:ext cx="762000" cy="762000"/>
          </a:xfrm>
          <a:prstGeom prst="rect">
            <a:avLst/>
          </a:prstGeom>
          <a:noFill/>
          <a:ln>
            <a:noFill/>
          </a:ln>
        </p:spPr>
      </p:pic>
    </p:spTree>
  </p:cSld>
  <p:clrMapOvr>
    <a:masterClrMapping/>
  </p:clrMapOvr>
  <p:transition spd="slow">
    <p:fade thruBlk="1"/>
  </p:transition>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6" name="Shape 2036"/>
        <p:cNvGrpSpPr/>
        <p:nvPr/>
      </p:nvGrpSpPr>
      <p:grpSpPr>
        <a:xfrm>
          <a:off x="0" y="0"/>
          <a:ext cx="0" cy="0"/>
          <a:chOff x="0" y="0"/>
          <a:chExt cx="0" cy="0"/>
        </a:xfrm>
      </p:grpSpPr>
      <p:sp>
        <p:nvSpPr>
          <p:cNvPr id="2037" name="Google Shape;2037;p16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038" name="Google Shape;2038;p166"/>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Why Sorted Input?</a:t>
            </a:r>
            <a:endParaRPr/>
          </a:p>
        </p:txBody>
      </p:sp>
      <p:sp>
        <p:nvSpPr>
          <p:cNvPr id="2039" name="Google Shape;2039;p166"/>
          <p:cNvSpPr txBox="1"/>
          <p:nvPr/>
        </p:nvSpPr>
        <p:spPr>
          <a:xfrm>
            <a:off x="609600" y="1295400"/>
            <a:ext cx="7994650" cy="4343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Aggregator works efficiently with sorted input data</a:t>
            </a:r>
            <a:endParaRPr/>
          </a:p>
          <a:p>
            <a:pPr indent="-285750" lvl="1" marL="74295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Sorted data can be aggregated more efficiently, decreasing total processing time</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The Integration Service will cache data from each group and release the cached data -- upon reaching the first record of the next group</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Data must be sorted according to the order of the Aggregator “Group By” ports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Performance gain will depend upon varying factors</a:t>
            </a:r>
            <a:endParaRPr/>
          </a:p>
        </p:txBody>
      </p:sp>
      <p:pic>
        <p:nvPicPr>
          <p:cNvPr id="2040" name="Google Shape;2040;p166"/>
          <p:cNvPicPr preferRelativeResize="0"/>
          <p:nvPr/>
        </p:nvPicPr>
        <p:blipFill rotWithShape="1">
          <a:blip r:embed="rId3">
            <a:alphaModFix/>
          </a:blip>
          <a:srcRect b="72816" l="33511" r="63568" t="22723"/>
          <a:stretch/>
        </p:blipFill>
        <p:spPr>
          <a:xfrm>
            <a:off x="8139112" y="42862"/>
            <a:ext cx="762000" cy="762000"/>
          </a:xfrm>
          <a:prstGeom prst="rect">
            <a:avLst/>
          </a:prstGeom>
          <a:noFill/>
          <a:ln>
            <a:noFill/>
          </a:ln>
        </p:spPr>
      </p:pic>
    </p:spTree>
  </p:cSld>
  <p:clrMapOvr>
    <a:masterClrMapping/>
  </p:clrMapOvr>
  <p:transition spd="slow">
    <p:fade thruBlk="1"/>
  </p:transition>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4" name="Shape 2044"/>
        <p:cNvGrpSpPr/>
        <p:nvPr/>
      </p:nvGrpSpPr>
      <p:grpSpPr>
        <a:xfrm>
          <a:off x="0" y="0"/>
          <a:ext cx="0" cy="0"/>
          <a:chOff x="0" y="0"/>
          <a:chExt cx="0" cy="0"/>
        </a:xfrm>
      </p:grpSpPr>
      <p:sp>
        <p:nvSpPr>
          <p:cNvPr id="2045" name="Google Shape;2045;p16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046" name="Google Shape;2046;p167"/>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Incremental Aggregation</a:t>
            </a:r>
            <a:endParaRPr/>
          </a:p>
        </p:txBody>
      </p:sp>
      <p:sp>
        <p:nvSpPr>
          <p:cNvPr id="2047" name="Google Shape;2047;p167"/>
          <p:cNvSpPr txBox="1"/>
          <p:nvPr/>
        </p:nvSpPr>
        <p:spPr>
          <a:xfrm>
            <a:off x="609600" y="1524000"/>
            <a:ext cx="2362200" cy="9159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Trigger in Session Properties -&gt;     Performance Tab</a:t>
            </a:r>
            <a:endParaRPr/>
          </a:p>
        </p:txBody>
      </p:sp>
      <p:sp>
        <p:nvSpPr>
          <p:cNvPr id="2048" name="Google Shape;2048;p167"/>
          <p:cNvSpPr txBox="1"/>
          <p:nvPr/>
        </p:nvSpPr>
        <p:spPr>
          <a:xfrm>
            <a:off x="304800" y="3048000"/>
            <a:ext cx="8458200" cy="2514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Cache is saved into $PMCacheDir</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PMAGG*.dat*</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PMAGG*.idx*</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Upon next run, files are overwritten with new cache information</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Functions like median ,running totals not supported as system memory is used for these functions</a:t>
            </a:r>
            <a:endParaRPr/>
          </a:p>
          <a:p>
            <a:pPr indent="-342900" lvl="0" marL="342900" marR="0" rtl="0" algn="l">
              <a:lnSpc>
                <a:spcPct val="100000"/>
              </a:lnSpc>
              <a:spcBef>
                <a:spcPts val="80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Example:  When triggered, Integration Service will save new MTD totals.  Upon next run (new totals), Service will subtract old totals;  difference will be passed forward</a:t>
            </a:r>
            <a:endParaRPr/>
          </a:p>
          <a:p>
            <a:pPr indent="0" lvl="0" marL="0" marR="0" rtl="0" algn="l">
              <a:lnSpc>
                <a:spcPct val="100000"/>
              </a:lnSpc>
              <a:spcBef>
                <a:spcPts val="0"/>
              </a:spcBef>
              <a:spcAft>
                <a:spcPts val="0"/>
              </a:spcAft>
              <a:buNone/>
            </a:pPr>
            <a:r>
              <a:t/>
            </a:r>
            <a:endParaRPr b="0" i="0" sz="1600" u="none">
              <a:solidFill>
                <a:schemeClr val="dk1"/>
              </a:solidFill>
              <a:latin typeface="Arial"/>
              <a:ea typeface="Arial"/>
              <a:cs typeface="Arial"/>
              <a:sym typeface="Arial"/>
            </a:endParaRPr>
          </a:p>
        </p:txBody>
      </p:sp>
      <p:sp>
        <p:nvSpPr>
          <p:cNvPr id="2049" name="Google Shape;2049;p167"/>
          <p:cNvSpPr txBox="1"/>
          <p:nvPr/>
        </p:nvSpPr>
        <p:spPr>
          <a:xfrm>
            <a:off x="990600" y="5899150"/>
            <a:ext cx="7467600" cy="501650"/>
          </a:xfrm>
          <a:prstGeom prst="rect">
            <a:avLst/>
          </a:prstGeom>
          <a:noFill/>
          <a:ln cap="flat" cmpd="sng" w="12700">
            <a:solidFill>
              <a:schemeClr val="accen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300" u="none">
                <a:solidFill>
                  <a:schemeClr val="dk1"/>
                </a:solidFill>
                <a:latin typeface="Arial"/>
                <a:ea typeface="Arial"/>
                <a:cs typeface="Arial"/>
                <a:sym typeface="Arial"/>
              </a:rPr>
              <a:t>Best Practice is to copy these files in case a rerun of data is ever required.  Reinitialize when no longer needed, e.g. – at the beginning new month processing</a:t>
            </a:r>
            <a:endParaRPr/>
          </a:p>
        </p:txBody>
      </p:sp>
      <p:pic>
        <p:nvPicPr>
          <p:cNvPr id="2050" name="Google Shape;2050;p167"/>
          <p:cNvPicPr preferRelativeResize="0"/>
          <p:nvPr/>
        </p:nvPicPr>
        <p:blipFill rotWithShape="1">
          <a:blip r:embed="rId3">
            <a:alphaModFix/>
          </a:blip>
          <a:srcRect b="72816" l="33511" r="63568" t="22723"/>
          <a:stretch/>
        </p:blipFill>
        <p:spPr>
          <a:xfrm>
            <a:off x="8139112" y="42862"/>
            <a:ext cx="762000" cy="762000"/>
          </a:xfrm>
          <a:prstGeom prst="rect">
            <a:avLst/>
          </a:prstGeom>
          <a:noFill/>
          <a:ln>
            <a:noFill/>
          </a:ln>
        </p:spPr>
      </p:pic>
      <p:pic>
        <p:nvPicPr>
          <p:cNvPr id="2051" name="Google Shape;2051;p167"/>
          <p:cNvPicPr preferRelativeResize="0"/>
          <p:nvPr/>
        </p:nvPicPr>
        <p:blipFill rotWithShape="1">
          <a:blip r:embed="rId4">
            <a:alphaModFix/>
          </a:blip>
          <a:srcRect b="0" l="0" r="0" t="0"/>
          <a:stretch/>
        </p:blipFill>
        <p:spPr>
          <a:xfrm>
            <a:off x="3019425" y="1219200"/>
            <a:ext cx="5591175" cy="1935162"/>
          </a:xfrm>
          <a:prstGeom prst="rect">
            <a:avLst/>
          </a:prstGeom>
          <a:noFill/>
          <a:ln>
            <a:noFill/>
          </a:ln>
        </p:spPr>
      </p:pic>
    </p:spTree>
  </p:cSld>
  <p:clrMapOvr>
    <a:masterClrMapping/>
  </p:clrMapOvr>
  <p:transition spd="slow">
    <p:fade thruBlk="1"/>
  </p:transition>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5" name="Shape 2055"/>
        <p:cNvGrpSpPr/>
        <p:nvPr/>
      </p:nvGrpSpPr>
      <p:grpSpPr>
        <a:xfrm>
          <a:off x="0" y="0"/>
          <a:ext cx="0" cy="0"/>
          <a:chOff x="0" y="0"/>
          <a:chExt cx="0" cy="0"/>
        </a:xfrm>
      </p:grpSpPr>
      <p:sp>
        <p:nvSpPr>
          <p:cNvPr id="2056" name="Google Shape;2056;p16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057" name="Google Shape;2057;p168"/>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Lookup Transformation</a:t>
            </a:r>
            <a:endParaRPr/>
          </a:p>
        </p:txBody>
      </p:sp>
      <p:sp>
        <p:nvSpPr>
          <p:cNvPr id="2058" name="Google Shape;2058;p168"/>
          <p:cNvSpPr txBox="1"/>
          <p:nvPr/>
        </p:nvSpPr>
        <p:spPr>
          <a:xfrm>
            <a:off x="685800" y="1219200"/>
            <a:ext cx="799465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By the end of this sub-section you will be familiar with:</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Lookup principles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Lookup properties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Lookup conditions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Lookup techniques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Caching considerations</a:t>
            </a:r>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id="2059" name="Google Shape;2059;p168"/>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3" name="Shape 2063"/>
        <p:cNvGrpSpPr/>
        <p:nvPr/>
      </p:nvGrpSpPr>
      <p:grpSpPr>
        <a:xfrm>
          <a:off x="0" y="0"/>
          <a:ext cx="0" cy="0"/>
          <a:chOff x="0" y="0"/>
          <a:chExt cx="0" cy="0"/>
        </a:xfrm>
      </p:grpSpPr>
      <p:sp>
        <p:nvSpPr>
          <p:cNvPr id="2064" name="Google Shape;2064;p16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2065" name="Google Shape;2065;p169"/>
          <p:cNvPicPr preferRelativeResize="0"/>
          <p:nvPr/>
        </p:nvPicPr>
        <p:blipFill rotWithShape="1">
          <a:blip r:embed="rId3">
            <a:alphaModFix/>
          </a:blip>
          <a:srcRect b="0" l="0" r="0" t="0"/>
          <a:stretch/>
        </p:blipFill>
        <p:spPr>
          <a:xfrm>
            <a:off x="381000" y="3624262"/>
            <a:ext cx="8594725" cy="1709737"/>
          </a:xfrm>
          <a:prstGeom prst="rect">
            <a:avLst/>
          </a:prstGeom>
          <a:noFill/>
          <a:ln>
            <a:noFill/>
          </a:ln>
        </p:spPr>
      </p:pic>
      <p:sp>
        <p:nvSpPr>
          <p:cNvPr id="2066" name="Google Shape;2066;p169"/>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How a Lookup Transformation Works</a:t>
            </a:r>
            <a:endParaRPr/>
          </a:p>
        </p:txBody>
      </p:sp>
      <p:sp>
        <p:nvSpPr>
          <p:cNvPr id="2067" name="Google Shape;2067;p169"/>
          <p:cNvSpPr txBox="1"/>
          <p:nvPr/>
        </p:nvSpPr>
        <p:spPr>
          <a:xfrm>
            <a:off x="609600" y="1295400"/>
            <a:ext cx="7620000" cy="1600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200"/>
              <a:buFont typeface="Noto Sans Symbols"/>
              <a:buChar char="▪"/>
            </a:pPr>
            <a:r>
              <a:rPr b="0" i="0" lang="en-US" sz="2200" u="none">
                <a:solidFill>
                  <a:schemeClr val="dk1"/>
                </a:solidFill>
                <a:latin typeface="Arial"/>
                <a:ea typeface="Arial"/>
                <a:cs typeface="Arial"/>
                <a:sym typeface="Arial"/>
              </a:rPr>
              <a:t>For each Mapping row, one or more port values are looked up in a database table</a:t>
            </a:r>
            <a:endParaRPr/>
          </a:p>
          <a:p>
            <a:pPr indent="-342900" lvl="0" marL="342900" marR="0" rtl="0" algn="l">
              <a:lnSpc>
                <a:spcPct val="85000"/>
              </a:lnSpc>
              <a:spcBef>
                <a:spcPts val="1430"/>
              </a:spcBef>
              <a:spcAft>
                <a:spcPts val="0"/>
              </a:spcAft>
              <a:buClr>
                <a:srgbClr val="5555C7"/>
              </a:buClr>
              <a:buSzPts val="2200"/>
              <a:buFont typeface="Noto Sans Symbols"/>
              <a:buChar char="▪"/>
            </a:pPr>
            <a:r>
              <a:rPr b="0" i="0" lang="en-US" sz="2200" u="none">
                <a:solidFill>
                  <a:schemeClr val="dk1"/>
                </a:solidFill>
                <a:latin typeface="Arial"/>
                <a:ea typeface="Arial"/>
                <a:cs typeface="Arial"/>
                <a:sym typeface="Arial"/>
              </a:rPr>
              <a:t>If a match is found, one or more table values are returned to the Mapping.  If no match is found, NULL is returned</a:t>
            </a:r>
            <a:endParaRPr/>
          </a:p>
        </p:txBody>
      </p:sp>
      <p:cxnSp>
        <p:nvCxnSpPr>
          <p:cNvPr id="2068" name="Google Shape;2068;p169"/>
          <p:cNvCxnSpPr/>
          <p:nvPr/>
        </p:nvCxnSpPr>
        <p:spPr>
          <a:xfrm>
            <a:off x="2819400" y="3505200"/>
            <a:ext cx="152400" cy="914400"/>
          </a:xfrm>
          <a:prstGeom prst="straightConnector1">
            <a:avLst/>
          </a:prstGeom>
          <a:noFill/>
          <a:ln cap="flat" cmpd="sng" w="25400">
            <a:solidFill>
              <a:srgbClr val="FF6600"/>
            </a:solidFill>
            <a:prstDash val="solid"/>
            <a:miter lim="8000"/>
            <a:headEnd len="sm" w="sm" type="none"/>
            <a:tailEnd len="med" w="med" type="triangle"/>
          </a:ln>
        </p:spPr>
      </p:cxnSp>
      <p:sp>
        <p:nvSpPr>
          <p:cNvPr id="2069" name="Google Shape;2069;p169"/>
          <p:cNvSpPr txBox="1"/>
          <p:nvPr/>
        </p:nvSpPr>
        <p:spPr>
          <a:xfrm>
            <a:off x="2438400" y="3048000"/>
            <a:ext cx="8382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Look-up Values</a:t>
            </a:r>
            <a:endParaRPr/>
          </a:p>
        </p:txBody>
      </p:sp>
      <p:cxnSp>
        <p:nvCxnSpPr>
          <p:cNvPr id="2070" name="Google Shape;2070;p169"/>
          <p:cNvCxnSpPr/>
          <p:nvPr/>
        </p:nvCxnSpPr>
        <p:spPr>
          <a:xfrm>
            <a:off x="4267200" y="2971800"/>
            <a:ext cx="0" cy="685800"/>
          </a:xfrm>
          <a:prstGeom prst="straightConnector1">
            <a:avLst/>
          </a:prstGeom>
          <a:noFill/>
          <a:ln cap="flat" cmpd="sng" w="25400">
            <a:solidFill>
              <a:srgbClr val="FF6600"/>
            </a:solidFill>
            <a:prstDash val="solid"/>
            <a:miter lim="8000"/>
            <a:headEnd len="sm" w="sm" type="none"/>
            <a:tailEnd len="med" w="med" type="triangle"/>
          </a:ln>
        </p:spPr>
      </p:cxnSp>
      <p:sp>
        <p:nvSpPr>
          <p:cNvPr id="2071" name="Google Shape;2071;p169"/>
          <p:cNvSpPr txBox="1"/>
          <p:nvPr/>
        </p:nvSpPr>
        <p:spPr>
          <a:xfrm>
            <a:off x="3200400" y="2743200"/>
            <a:ext cx="20843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Look Up Transformation</a:t>
            </a:r>
            <a:endParaRPr/>
          </a:p>
        </p:txBody>
      </p:sp>
      <p:sp>
        <p:nvSpPr>
          <p:cNvPr id="2072" name="Google Shape;2072;p169"/>
          <p:cNvSpPr txBox="1"/>
          <p:nvPr/>
        </p:nvSpPr>
        <p:spPr>
          <a:xfrm>
            <a:off x="5638800" y="3429000"/>
            <a:ext cx="8382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Return Values</a:t>
            </a:r>
            <a:endParaRPr/>
          </a:p>
        </p:txBody>
      </p:sp>
      <p:pic>
        <p:nvPicPr>
          <p:cNvPr id="2073" name="Google Shape;2073;p169"/>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7" name="Shape 2077"/>
        <p:cNvGrpSpPr/>
        <p:nvPr/>
      </p:nvGrpSpPr>
      <p:grpSpPr>
        <a:xfrm>
          <a:off x="0" y="0"/>
          <a:ext cx="0" cy="0"/>
          <a:chOff x="0" y="0"/>
          <a:chExt cx="0" cy="0"/>
        </a:xfrm>
      </p:grpSpPr>
      <p:sp>
        <p:nvSpPr>
          <p:cNvPr id="2078" name="Google Shape;2078;p17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2079" name="Google Shape;2079;p170"/>
          <p:cNvPicPr preferRelativeResize="0"/>
          <p:nvPr/>
        </p:nvPicPr>
        <p:blipFill rotWithShape="1">
          <a:blip r:embed="rId3">
            <a:alphaModFix/>
          </a:blip>
          <a:srcRect b="0" l="0" r="0" t="0"/>
          <a:stretch/>
        </p:blipFill>
        <p:spPr>
          <a:xfrm>
            <a:off x="3886200" y="2209800"/>
            <a:ext cx="5019675" cy="3733800"/>
          </a:xfrm>
          <a:prstGeom prst="rect">
            <a:avLst/>
          </a:prstGeom>
          <a:noFill/>
          <a:ln>
            <a:noFill/>
          </a:ln>
        </p:spPr>
      </p:pic>
      <p:sp>
        <p:nvSpPr>
          <p:cNvPr id="2080" name="Google Shape;2080;p170"/>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Lookup Transformation</a:t>
            </a:r>
            <a:endParaRPr/>
          </a:p>
        </p:txBody>
      </p:sp>
      <p:sp>
        <p:nvSpPr>
          <p:cNvPr id="2081" name="Google Shape;2081;p170"/>
          <p:cNvSpPr txBox="1"/>
          <p:nvPr/>
        </p:nvSpPr>
        <p:spPr>
          <a:xfrm>
            <a:off x="1752600" y="1431925"/>
            <a:ext cx="72390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Looks up values in a database table or flat files and provides data to downstream transformation in a Mapping</a:t>
            </a:r>
            <a:endParaRPr/>
          </a:p>
        </p:txBody>
      </p:sp>
      <p:sp>
        <p:nvSpPr>
          <p:cNvPr id="2082" name="Google Shape;2082;p170"/>
          <p:cNvSpPr txBox="1"/>
          <p:nvPr/>
        </p:nvSpPr>
        <p:spPr>
          <a:xfrm>
            <a:off x="381000" y="2362200"/>
            <a:ext cx="3200400" cy="4038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Passive Transformation</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Connected / Unconnected</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Ports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Mixed</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“L” denotes Lookup port</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“R” denotes port used as a return value (unconnected Lookup only)</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Specify the Lookup Condition</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Usage</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Get related values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Verify if records exists or  if data has changed</a:t>
            </a:r>
            <a:endParaRPr/>
          </a:p>
        </p:txBody>
      </p:sp>
      <p:cxnSp>
        <p:nvCxnSpPr>
          <p:cNvPr id="2083" name="Google Shape;2083;p170"/>
          <p:cNvCxnSpPr/>
          <p:nvPr/>
        </p:nvCxnSpPr>
        <p:spPr>
          <a:xfrm flipH="1" rot="10800000">
            <a:off x="3505200" y="2819400"/>
            <a:ext cx="2276475" cy="2133600"/>
          </a:xfrm>
          <a:prstGeom prst="straightConnector1">
            <a:avLst/>
          </a:prstGeom>
          <a:noFill/>
          <a:ln cap="flat" cmpd="sng" w="28575">
            <a:solidFill>
              <a:srgbClr val="FF6600"/>
            </a:solidFill>
            <a:prstDash val="solid"/>
            <a:miter lim="8000"/>
            <a:headEnd len="sm" w="sm" type="none"/>
            <a:tailEnd len="med" w="med" type="triangle"/>
          </a:ln>
        </p:spPr>
      </p:cxnSp>
      <p:sp>
        <p:nvSpPr>
          <p:cNvPr id="2084" name="Google Shape;2084;p170"/>
          <p:cNvSpPr/>
          <p:nvPr/>
        </p:nvSpPr>
        <p:spPr>
          <a:xfrm>
            <a:off x="5486400" y="2438400"/>
            <a:ext cx="762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085" name="Google Shape;2085;p170"/>
          <p:cNvPicPr preferRelativeResize="0"/>
          <p:nvPr/>
        </p:nvPicPr>
        <p:blipFill rotWithShape="1">
          <a:blip r:embed="rId4">
            <a:alphaModFix/>
          </a:blip>
          <a:srcRect b="64007" l="43817" r="53120" t="31809"/>
          <a:stretch/>
        </p:blipFill>
        <p:spPr>
          <a:xfrm>
            <a:off x="685800" y="1371600"/>
            <a:ext cx="914400" cy="914400"/>
          </a:xfrm>
          <a:prstGeom prst="rect">
            <a:avLst/>
          </a:prstGeom>
          <a:noFill/>
          <a:ln>
            <a:noFill/>
          </a:ln>
        </p:spPr>
      </p:pic>
      <p:pic>
        <p:nvPicPr>
          <p:cNvPr id="2086" name="Google Shape;2086;p170"/>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 name="Shape 266"/>
        <p:cNvGrpSpPr/>
        <p:nvPr/>
      </p:nvGrpSpPr>
      <p:grpSpPr>
        <a:xfrm>
          <a:off x="0" y="0"/>
          <a:ext cx="0" cy="0"/>
          <a:chOff x="0" y="0"/>
          <a:chExt cx="0" cy="0"/>
        </a:xfrm>
      </p:grpSpPr>
      <p:sp>
        <p:nvSpPr>
          <p:cNvPr id="267" name="Google Shape;267;p2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68" name="Google Shape;268;p27"/>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Repository Management</a:t>
            </a:r>
            <a:endParaRPr/>
          </a:p>
        </p:txBody>
      </p:sp>
      <p:sp>
        <p:nvSpPr>
          <p:cNvPr id="269" name="Google Shape;269;p27"/>
          <p:cNvSpPr txBox="1"/>
          <p:nvPr>
            <p:ph idx="4294967295" type="body"/>
          </p:nvPr>
        </p:nvSpPr>
        <p:spPr>
          <a:xfrm>
            <a:off x="76200" y="1447800"/>
            <a:ext cx="4271962" cy="1600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SzPts val="1600"/>
              <a:buFont typeface="Arial"/>
              <a:buChar char="•"/>
            </a:pPr>
            <a:r>
              <a:rPr b="0" i="0" lang="en-US" sz="1600" u="none">
                <a:solidFill>
                  <a:schemeClr val="dk1"/>
                </a:solidFill>
                <a:latin typeface="Arial"/>
                <a:ea typeface="Arial"/>
                <a:cs typeface="Arial"/>
                <a:sym typeface="Arial"/>
              </a:rPr>
              <a:t>Perform all Repository maintenance tasks through Administration Console</a:t>
            </a:r>
            <a:endParaRPr/>
          </a:p>
          <a:p>
            <a:pPr indent="-122237" lvl="0" marL="122237" marR="0" rtl="0" algn="l">
              <a:lnSpc>
                <a:spcPct val="105000"/>
              </a:lnSpc>
              <a:spcBef>
                <a:spcPts val="320"/>
              </a:spcBef>
              <a:spcAft>
                <a:spcPts val="0"/>
              </a:spcAft>
              <a:buClr>
                <a:srgbClr val="4E84C4"/>
              </a:buClr>
              <a:buSzPts val="1600"/>
              <a:buFont typeface="Arial"/>
              <a:buChar char="•"/>
            </a:pPr>
            <a:r>
              <a:rPr b="0" i="0" lang="en-US" sz="1600" u="none">
                <a:solidFill>
                  <a:schemeClr val="dk1"/>
                </a:solidFill>
                <a:latin typeface="Arial"/>
                <a:ea typeface="Arial"/>
                <a:cs typeface="Arial"/>
                <a:sym typeface="Arial"/>
              </a:rPr>
              <a:t>Create/Modify the Repository Configuration</a:t>
            </a:r>
            <a:endParaRPr/>
          </a:p>
          <a:p>
            <a:pPr indent="-122237" lvl="0" marL="122237" marR="0" rtl="0" algn="l">
              <a:lnSpc>
                <a:spcPct val="105000"/>
              </a:lnSpc>
              <a:spcBef>
                <a:spcPts val="320"/>
              </a:spcBef>
              <a:spcAft>
                <a:spcPts val="0"/>
              </a:spcAft>
              <a:buClr>
                <a:srgbClr val="4E84C4"/>
              </a:buClr>
              <a:buSzPts val="1600"/>
              <a:buFont typeface="Arial"/>
              <a:buChar char="•"/>
            </a:pPr>
            <a:r>
              <a:rPr b="0" i="0" lang="en-US" sz="1600" u="none">
                <a:solidFill>
                  <a:schemeClr val="dk1"/>
                </a:solidFill>
                <a:latin typeface="Arial"/>
                <a:ea typeface="Arial"/>
                <a:cs typeface="Arial"/>
                <a:sym typeface="Arial"/>
              </a:rPr>
              <a:t>Select Repository Configuration and perform maintenance tasks:</a:t>
            </a:r>
            <a:endParaRPr/>
          </a:p>
        </p:txBody>
      </p:sp>
      <p:sp>
        <p:nvSpPr>
          <p:cNvPr id="270" name="Google Shape;270;p27"/>
          <p:cNvSpPr txBox="1"/>
          <p:nvPr/>
        </p:nvSpPr>
        <p:spPr>
          <a:xfrm>
            <a:off x="74612" y="3657600"/>
            <a:ext cx="2063750" cy="2330450"/>
          </a:xfrm>
          <a:prstGeom prst="rect">
            <a:avLst/>
          </a:prstGeom>
          <a:noFill/>
          <a:ln>
            <a:noFill/>
          </a:ln>
        </p:spPr>
        <p:txBody>
          <a:bodyPr anchorCtr="0" anchor="t" bIns="45700" lIns="91400" spcFirstLastPara="1" rIns="91400" wrap="square" tIns="45700">
            <a:noAutofit/>
          </a:bodyPr>
          <a:lstStyle/>
          <a:p>
            <a:pPr indent="-177800" lvl="0" marL="177800" marR="0" rtl="0" algn="l">
              <a:lnSpc>
                <a:spcPct val="100000"/>
              </a:lnSpc>
              <a:spcBef>
                <a:spcPts val="0"/>
              </a:spcBef>
              <a:spcAft>
                <a:spcPts val="0"/>
              </a:spcAft>
              <a:buClr>
                <a:srgbClr val="5555C7"/>
              </a:buClr>
              <a:buSzPts val="1500"/>
              <a:buFont typeface="Noto Sans Symbols"/>
              <a:buChar char="▪"/>
            </a:pPr>
            <a:r>
              <a:rPr b="0" i="0" lang="en-US" sz="1500" u="none">
                <a:solidFill>
                  <a:schemeClr val="dk1"/>
                </a:solidFill>
                <a:latin typeface="Arial"/>
                <a:ea typeface="Arial"/>
                <a:cs typeface="Arial"/>
                <a:sym typeface="Arial"/>
              </a:rPr>
              <a:t>Create Contents</a:t>
            </a:r>
            <a:endParaRPr/>
          </a:p>
          <a:p>
            <a:pPr indent="-177800" lvl="0" marL="177800" marR="0" rtl="0" algn="l">
              <a:lnSpc>
                <a:spcPct val="100000"/>
              </a:lnSpc>
              <a:spcBef>
                <a:spcPts val="450"/>
              </a:spcBef>
              <a:spcAft>
                <a:spcPts val="0"/>
              </a:spcAft>
              <a:buClr>
                <a:srgbClr val="5555C7"/>
              </a:buClr>
              <a:buSzPts val="1500"/>
              <a:buFont typeface="Noto Sans Symbols"/>
              <a:buChar char="▪"/>
            </a:pPr>
            <a:r>
              <a:rPr b="0" i="0" lang="en-US" sz="1500" u="none">
                <a:solidFill>
                  <a:schemeClr val="dk1"/>
                </a:solidFill>
                <a:latin typeface="Arial"/>
                <a:ea typeface="Arial"/>
                <a:cs typeface="Arial"/>
                <a:sym typeface="Arial"/>
              </a:rPr>
              <a:t>Delete Contents</a:t>
            </a:r>
            <a:endParaRPr/>
          </a:p>
          <a:p>
            <a:pPr indent="-177800" lvl="0" marL="177800" marR="0" rtl="0" algn="l">
              <a:lnSpc>
                <a:spcPct val="100000"/>
              </a:lnSpc>
              <a:spcBef>
                <a:spcPts val="450"/>
              </a:spcBef>
              <a:spcAft>
                <a:spcPts val="0"/>
              </a:spcAft>
              <a:buClr>
                <a:srgbClr val="5555C7"/>
              </a:buClr>
              <a:buSzPts val="1500"/>
              <a:buFont typeface="Noto Sans Symbols"/>
              <a:buChar char="▪"/>
            </a:pPr>
            <a:r>
              <a:rPr b="0" i="0" lang="en-US" sz="1500" u="none">
                <a:solidFill>
                  <a:schemeClr val="dk1"/>
                </a:solidFill>
                <a:latin typeface="Arial"/>
                <a:ea typeface="Arial"/>
                <a:cs typeface="Arial"/>
                <a:sym typeface="Arial"/>
              </a:rPr>
              <a:t>Backup Contents</a:t>
            </a:r>
            <a:endParaRPr/>
          </a:p>
          <a:p>
            <a:pPr indent="-177800" lvl="0" marL="177800" marR="0" rtl="0" algn="l">
              <a:lnSpc>
                <a:spcPct val="100000"/>
              </a:lnSpc>
              <a:spcBef>
                <a:spcPts val="450"/>
              </a:spcBef>
              <a:spcAft>
                <a:spcPts val="0"/>
              </a:spcAft>
              <a:buClr>
                <a:srgbClr val="5555C7"/>
              </a:buClr>
              <a:buSzPts val="1500"/>
              <a:buFont typeface="Noto Sans Symbols"/>
              <a:buChar char="▪"/>
            </a:pPr>
            <a:r>
              <a:rPr b="0" i="0" lang="en-US" sz="1500" u="none">
                <a:solidFill>
                  <a:schemeClr val="dk1"/>
                </a:solidFill>
                <a:latin typeface="Arial"/>
                <a:ea typeface="Arial"/>
                <a:cs typeface="Arial"/>
                <a:sym typeface="Arial"/>
              </a:rPr>
              <a:t>Copy Contents from</a:t>
            </a:r>
            <a:endParaRPr/>
          </a:p>
          <a:p>
            <a:pPr indent="-177800" lvl="0" marL="177800" marR="0" rtl="0" algn="l">
              <a:lnSpc>
                <a:spcPct val="100000"/>
              </a:lnSpc>
              <a:spcBef>
                <a:spcPts val="450"/>
              </a:spcBef>
              <a:spcAft>
                <a:spcPts val="0"/>
              </a:spcAft>
              <a:buClr>
                <a:srgbClr val="5555C7"/>
              </a:buClr>
              <a:buSzPts val="1500"/>
              <a:buFont typeface="Noto Sans Symbols"/>
              <a:buChar char="▪"/>
            </a:pPr>
            <a:r>
              <a:rPr b="0" i="0" lang="en-US" sz="1500" u="none">
                <a:solidFill>
                  <a:schemeClr val="dk1"/>
                </a:solidFill>
                <a:latin typeface="Arial"/>
                <a:ea typeface="Arial"/>
                <a:cs typeface="Arial"/>
                <a:sym typeface="Arial"/>
              </a:rPr>
              <a:t>Upgrade Contents </a:t>
            </a:r>
            <a:endParaRPr/>
          </a:p>
          <a:p>
            <a:pPr indent="-177800" lvl="0" marL="177800" marR="0" rtl="0" algn="l">
              <a:lnSpc>
                <a:spcPct val="100000"/>
              </a:lnSpc>
              <a:spcBef>
                <a:spcPts val="450"/>
              </a:spcBef>
              <a:spcAft>
                <a:spcPts val="0"/>
              </a:spcAft>
              <a:buClr>
                <a:srgbClr val="5555C7"/>
              </a:buClr>
              <a:buSzPts val="1500"/>
              <a:buFont typeface="Noto Sans Symbols"/>
              <a:buChar char="▪"/>
            </a:pPr>
            <a:r>
              <a:rPr b="0" i="0" lang="en-US" sz="1500" u="none">
                <a:solidFill>
                  <a:schemeClr val="dk1"/>
                </a:solidFill>
                <a:latin typeface="Arial"/>
                <a:ea typeface="Arial"/>
                <a:cs typeface="Arial"/>
                <a:sym typeface="Arial"/>
              </a:rPr>
              <a:t>Disable Repository Service</a:t>
            </a:r>
            <a:endParaRPr/>
          </a:p>
          <a:p>
            <a:pPr indent="-177800" lvl="0" marL="177800" marR="0" rtl="0" algn="l">
              <a:lnSpc>
                <a:spcPct val="100000"/>
              </a:lnSpc>
              <a:spcBef>
                <a:spcPts val="450"/>
              </a:spcBef>
              <a:spcAft>
                <a:spcPts val="0"/>
              </a:spcAft>
              <a:buClr>
                <a:srgbClr val="5555C7"/>
              </a:buClr>
              <a:buSzPts val="1500"/>
              <a:buFont typeface="Noto Sans Symbols"/>
              <a:buChar char="▪"/>
            </a:pPr>
            <a:r>
              <a:rPr b="0" i="0" lang="en-US" sz="1500" u="none">
                <a:solidFill>
                  <a:schemeClr val="dk1"/>
                </a:solidFill>
                <a:latin typeface="Arial"/>
                <a:ea typeface="Arial"/>
                <a:cs typeface="Arial"/>
                <a:sym typeface="Arial"/>
              </a:rPr>
              <a:t>View Locks</a:t>
            </a:r>
            <a:endParaRPr/>
          </a:p>
        </p:txBody>
      </p:sp>
      <p:sp>
        <p:nvSpPr>
          <p:cNvPr id="271" name="Google Shape;271;p27"/>
          <p:cNvSpPr txBox="1"/>
          <p:nvPr/>
        </p:nvSpPr>
        <p:spPr>
          <a:xfrm>
            <a:off x="2133600" y="3505200"/>
            <a:ext cx="1752600" cy="2881312"/>
          </a:xfrm>
          <a:prstGeom prst="rect">
            <a:avLst/>
          </a:prstGeom>
          <a:noFill/>
          <a:ln>
            <a:noFill/>
          </a:ln>
        </p:spPr>
        <p:txBody>
          <a:bodyPr anchorCtr="0" anchor="t" bIns="45700" lIns="91400" spcFirstLastPara="1" rIns="91400" wrap="square" tIns="45700">
            <a:noAutofit/>
          </a:bodyPr>
          <a:lstStyle/>
          <a:p>
            <a:pPr indent="-177800" lvl="0" marL="177800" marR="0" rtl="0" algn="l">
              <a:lnSpc>
                <a:spcPct val="100000"/>
              </a:lnSpc>
              <a:spcBef>
                <a:spcPts val="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Manage Connections</a:t>
            </a:r>
            <a:endParaRPr/>
          </a:p>
          <a:p>
            <a:pPr indent="-177800" lvl="0" marL="177800" marR="0" rtl="0" algn="l">
              <a:lnSpc>
                <a:spcPct val="100000"/>
              </a:lnSpc>
              <a:spcBef>
                <a:spcPts val="48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Notify Users</a:t>
            </a:r>
            <a:endParaRPr/>
          </a:p>
          <a:p>
            <a:pPr indent="-177800" lvl="0" marL="177800" marR="0" rtl="0" algn="l">
              <a:lnSpc>
                <a:spcPct val="100000"/>
              </a:lnSpc>
              <a:spcBef>
                <a:spcPts val="48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Propagate</a:t>
            </a:r>
            <a:endParaRPr/>
          </a:p>
          <a:p>
            <a:pPr indent="-177800" lvl="0" marL="177800" marR="0" rtl="0" algn="l">
              <a:lnSpc>
                <a:spcPct val="100000"/>
              </a:lnSpc>
              <a:spcBef>
                <a:spcPts val="48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Register/Un-Register Local Repositories</a:t>
            </a:r>
            <a:endParaRPr/>
          </a:p>
          <a:p>
            <a:pPr indent="-177800" lvl="0" marL="177800" marR="0" rtl="0" algn="l">
              <a:lnSpc>
                <a:spcPct val="100000"/>
              </a:lnSpc>
              <a:spcBef>
                <a:spcPts val="48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Edit Database properties</a:t>
            </a:r>
            <a:endParaRPr/>
          </a:p>
          <a:p>
            <a:pPr indent="0" lvl="0" marL="0" marR="0" rtl="0" algn="l">
              <a:lnSpc>
                <a:spcPct val="100000"/>
              </a:lnSpc>
              <a:spcBef>
                <a:spcPts val="0"/>
              </a:spcBef>
              <a:spcAft>
                <a:spcPts val="0"/>
              </a:spcAft>
              <a:buNone/>
            </a:pPr>
            <a:r>
              <a:t/>
            </a:r>
            <a:endParaRPr b="0" i="0" sz="1600" u="none">
              <a:solidFill>
                <a:schemeClr val="dk1"/>
              </a:solidFill>
              <a:latin typeface="Arial"/>
              <a:ea typeface="Arial"/>
              <a:cs typeface="Arial"/>
              <a:sym typeface="Arial"/>
            </a:endParaRPr>
          </a:p>
        </p:txBody>
      </p:sp>
      <p:sp>
        <p:nvSpPr>
          <p:cNvPr id="272" name="Google Shape;272;p27"/>
          <p:cNvSpPr txBox="1"/>
          <p:nvPr/>
        </p:nvSpPr>
        <p:spPr>
          <a:xfrm>
            <a:off x="228600" y="6019800"/>
            <a:ext cx="2073275"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73" name="Google Shape;273;p27"/>
          <p:cNvPicPr preferRelativeResize="0"/>
          <p:nvPr/>
        </p:nvPicPr>
        <p:blipFill rotWithShape="1">
          <a:blip r:embed="rId3">
            <a:alphaModFix/>
          </a:blip>
          <a:srcRect b="0" l="0" r="0" t="0"/>
          <a:stretch/>
        </p:blipFill>
        <p:spPr>
          <a:xfrm>
            <a:off x="4191000" y="1143000"/>
            <a:ext cx="4800600" cy="5257800"/>
          </a:xfrm>
          <a:prstGeom prst="rect">
            <a:avLst/>
          </a:prstGeom>
          <a:noFill/>
          <a:ln>
            <a:noFill/>
          </a:ln>
        </p:spPr>
      </p:pic>
      <p:cxnSp>
        <p:nvCxnSpPr>
          <p:cNvPr id="274" name="Google Shape;274;p27"/>
          <p:cNvCxnSpPr/>
          <p:nvPr/>
        </p:nvCxnSpPr>
        <p:spPr>
          <a:xfrm>
            <a:off x="3886200" y="4040187"/>
            <a:ext cx="1981200" cy="0"/>
          </a:xfrm>
          <a:prstGeom prst="straightConnector1">
            <a:avLst/>
          </a:prstGeom>
          <a:noFill/>
          <a:ln cap="flat" cmpd="sng" w="25400">
            <a:solidFill>
              <a:srgbClr val="FF6600"/>
            </a:solidFill>
            <a:prstDash val="solid"/>
            <a:miter lim="8000"/>
            <a:headEnd len="sm" w="sm" type="none"/>
            <a:tailEnd len="med" w="med" type="triangle"/>
          </a:ln>
        </p:spPr>
      </p:cxnSp>
    </p:spTree>
  </p:cSld>
  <p:clrMapOvr>
    <a:masterClrMapping/>
  </p:clrMapOvr>
  <p:transition spd="slow">
    <p:fade thruBlk="1"/>
  </p:transition>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0" name="Shape 2090"/>
        <p:cNvGrpSpPr/>
        <p:nvPr/>
      </p:nvGrpSpPr>
      <p:grpSpPr>
        <a:xfrm>
          <a:off x="0" y="0"/>
          <a:ext cx="0" cy="0"/>
          <a:chOff x="0" y="0"/>
          <a:chExt cx="0" cy="0"/>
        </a:xfrm>
      </p:grpSpPr>
      <p:sp>
        <p:nvSpPr>
          <p:cNvPr id="2091" name="Google Shape;2091;p17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092" name="Google Shape;2092;p171"/>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Lookup Properties</a:t>
            </a:r>
            <a:endParaRPr/>
          </a:p>
        </p:txBody>
      </p:sp>
      <p:sp>
        <p:nvSpPr>
          <p:cNvPr id="2093" name="Google Shape;2093;p171"/>
          <p:cNvSpPr txBox="1"/>
          <p:nvPr/>
        </p:nvSpPr>
        <p:spPr>
          <a:xfrm>
            <a:off x="533400" y="1724025"/>
            <a:ext cx="1752600" cy="1006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Override</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Lookup SQL option</a:t>
            </a:r>
            <a:endParaRPr/>
          </a:p>
        </p:txBody>
      </p:sp>
      <p:sp>
        <p:nvSpPr>
          <p:cNvPr id="2094" name="Google Shape;2094;p171"/>
          <p:cNvSpPr txBox="1"/>
          <p:nvPr/>
        </p:nvSpPr>
        <p:spPr>
          <a:xfrm>
            <a:off x="533400" y="4114800"/>
            <a:ext cx="1905000"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Native Database</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Connection</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Object name</a:t>
            </a:r>
            <a:endParaRPr/>
          </a:p>
        </p:txBody>
      </p:sp>
      <p:sp>
        <p:nvSpPr>
          <p:cNvPr id="2095" name="Google Shape;2095;p171"/>
          <p:cNvSpPr txBox="1"/>
          <p:nvPr/>
        </p:nvSpPr>
        <p:spPr>
          <a:xfrm>
            <a:off x="533400" y="3171825"/>
            <a:ext cx="106045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Toggle</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caching</a:t>
            </a:r>
            <a:endParaRPr/>
          </a:p>
        </p:txBody>
      </p:sp>
      <p:pic>
        <p:nvPicPr>
          <p:cNvPr id="2096" name="Google Shape;2096;p171"/>
          <p:cNvPicPr preferRelativeResize="0"/>
          <p:nvPr/>
        </p:nvPicPr>
        <p:blipFill rotWithShape="1">
          <a:blip r:embed="rId3">
            <a:alphaModFix/>
          </a:blip>
          <a:srcRect b="0" l="0" r="0" t="0"/>
          <a:stretch/>
        </p:blipFill>
        <p:spPr>
          <a:xfrm>
            <a:off x="2743200" y="1219200"/>
            <a:ext cx="5448300" cy="4924425"/>
          </a:xfrm>
          <a:prstGeom prst="rect">
            <a:avLst/>
          </a:prstGeom>
          <a:noFill/>
          <a:ln>
            <a:noFill/>
          </a:ln>
        </p:spPr>
      </p:pic>
      <p:cxnSp>
        <p:nvCxnSpPr>
          <p:cNvPr id="2097" name="Google Shape;2097;p171"/>
          <p:cNvCxnSpPr/>
          <p:nvPr/>
        </p:nvCxnSpPr>
        <p:spPr>
          <a:xfrm>
            <a:off x="2209800" y="2133600"/>
            <a:ext cx="914400" cy="0"/>
          </a:xfrm>
          <a:prstGeom prst="straightConnector1">
            <a:avLst/>
          </a:prstGeom>
          <a:noFill/>
          <a:ln cap="flat" cmpd="sng" w="25400">
            <a:solidFill>
              <a:srgbClr val="FF6600"/>
            </a:solidFill>
            <a:prstDash val="solid"/>
            <a:miter lim="8000"/>
            <a:headEnd len="sm" w="sm" type="none"/>
            <a:tailEnd len="med" w="med" type="triangle"/>
          </a:ln>
        </p:spPr>
      </p:cxnSp>
      <p:cxnSp>
        <p:nvCxnSpPr>
          <p:cNvPr id="2098" name="Google Shape;2098;p171"/>
          <p:cNvCxnSpPr/>
          <p:nvPr/>
        </p:nvCxnSpPr>
        <p:spPr>
          <a:xfrm flipH="1" rot="10800000">
            <a:off x="1600200" y="2438400"/>
            <a:ext cx="2057400" cy="1066800"/>
          </a:xfrm>
          <a:prstGeom prst="straightConnector1">
            <a:avLst/>
          </a:prstGeom>
          <a:noFill/>
          <a:ln cap="flat" cmpd="sng" w="25400">
            <a:solidFill>
              <a:srgbClr val="FF6600"/>
            </a:solidFill>
            <a:prstDash val="solid"/>
            <a:miter lim="8000"/>
            <a:headEnd len="sm" w="sm" type="none"/>
            <a:tailEnd len="med" w="med" type="triangle"/>
          </a:ln>
        </p:spPr>
      </p:cxnSp>
      <p:cxnSp>
        <p:nvCxnSpPr>
          <p:cNvPr id="2099" name="Google Shape;2099;p171"/>
          <p:cNvCxnSpPr/>
          <p:nvPr/>
        </p:nvCxnSpPr>
        <p:spPr>
          <a:xfrm flipH="1" rot="10800000">
            <a:off x="2057400" y="2895600"/>
            <a:ext cx="1905000" cy="1600200"/>
          </a:xfrm>
          <a:prstGeom prst="straightConnector1">
            <a:avLst/>
          </a:prstGeom>
          <a:noFill/>
          <a:ln cap="flat" cmpd="sng" w="25400">
            <a:solidFill>
              <a:srgbClr val="FF6600"/>
            </a:solidFill>
            <a:prstDash val="solid"/>
            <a:miter lim="8000"/>
            <a:headEnd len="sm" w="sm" type="none"/>
            <a:tailEnd len="med" w="med" type="triangle"/>
          </a:ln>
        </p:spPr>
      </p:cxnSp>
      <p:sp>
        <p:nvSpPr>
          <p:cNvPr id="2100" name="Google Shape;2100;p171"/>
          <p:cNvSpPr/>
          <p:nvPr/>
        </p:nvSpPr>
        <p:spPr>
          <a:xfrm>
            <a:off x="3962400" y="1371600"/>
            <a:ext cx="838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101" name="Google Shape;2101;p171"/>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5" name="Shape 2105"/>
        <p:cNvGrpSpPr/>
        <p:nvPr/>
      </p:nvGrpSpPr>
      <p:grpSpPr>
        <a:xfrm>
          <a:off x="0" y="0"/>
          <a:ext cx="0" cy="0"/>
          <a:chOff x="0" y="0"/>
          <a:chExt cx="0" cy="0"/>
        </a:xfrm>
      </p:grpSpPr>
      <p:sp>
        <p:nvSpPr>
          <p:cNvPr id="2106" name="Google Shape;2106;p17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107" name="Google Shape;2107;p172"/>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Additional Lookup Properties</a:t>
            </a:r>
            <a:endParaRPr/>
          </a:p>
        </p:txBody>
      </p:sp>
      <p:sp>
        <p:nvSpPr>
          <p:cNvPr id="2108" name="Google Shape;2108;p172"/>
          <p:cNvSpPr txBox="1"/>
          <p:nvPr/>
        </p:nvSpPr>
        <p:spPr>
          <a:xfrm>
            <a:off x="533400" y="1724025"/>
            <a:ext cx="1312862"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Set cache</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directory</a:t>
            </a:r>
            <a:endParaRPr/>
          </a:p>
        </p:txBody>
      </p:sp>
      <p:sp>
        <p:nvSpPr>
          <p:cNvPr id="2109" name="Google Shape;2109;p172"/>
          <p:cNvSpPr txBox="1"/>
          <p:nvPr/>
        </p:nvSpPr>
        <p:spPr>
          <a:xfrm>
            <a:off x="457200" y="4467225"/>
            <a:ext cx="16764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Set   Lookup cache sizes</a:t>
            </a:r>
            <a:endParaRPr/>
          </a:p>
        </p:txBody>
      </p:sp>
      <p:sp>
        <p:nvSpPr>
          <p:cNvPr id="2110" name="Google Shape;2110;p172"/>
          <p:cNvSpPr txBox="1"/>
          <p:nvPr/>
        </p:nvSpPr>
        <p:spPr>
          <a:xfrm>
            <a:off x="533400" y="3171825"/>
            <a:ext cx="1552575"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Make cache</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persistent</a:t>
            </a:r>
            <a:endParaRPr/>
          </a:p>
        </p:txBody>
      </p:sp>
      <p:pic>
        <p:nvPicPr>
          <p:cNvPr id="2111" name="Google Shape;2111;p172"/>
          <p:cNvPicPr preferRelativeResize="0"/>
          <p:nvPr/>
        </p:nvPicPr>
        <p:blipFill rotWithShape="1">
          <a:blip r:embed="rId3">
            <a:alphaModFix/>
          </a:blip>
          <a:srcRect b="0" l="0" r="0" t="0"/>
          <a:stretch/>
        </p:blipFill>
        <p:spPr>
          <a:xfrm>
            <a:off x="3124200" y="1219200"/>
            <a:ext cx="5448300" cy="5229225"/>
          </a:xfrm>
          <a:prstGeom prst="rect">
            <a:avLst/>
          </a:prstGeom>
          <a:noFill/>
          <a:ln>
            <a:noFill/>
          </a:ln>
        </p:spPr>
      </p:pic>
      <p:cxnSp>
        <p:nvCxnSpPr>
          <p:cNvPr id="2112" name="Google Shape;2112;p172"/>
          <p:cNvCxnSpPr/>
          <p:nvPr/>
        </p:nvCxnSpPr>
        <p:spPr>
          <a:xfrm>
            <a:off x="1905000" y="1981200"/>
            <a:ext cx="2667000" cy="1371600"/>
          </a:xfrm>
          <a:prstGeom prst="straightConnector1">
            <a:avLst/>
          </a:prstGeom>
          <a:noFill/>
          <a:ln cap="flat" cmpd="sng" w="25400">
            <a:solidFill>
              <a:srgbClr val="FF6600"/>
            </a:solidFill>
            <a:prstDash val="solid"/>
            <a:miter lim="8000"/>
            <a:headEnd len="sm" w="sm" type="none"/>
            <a:tailEnd len="med" w="med" type="triangle"/>
          </a:ln>
        </p:spPr>
      </p:cxnSp>
      <p:cxnSp>
        <p:nvCxnSpPr>
          <p:cNvPr id="2113" name="Google Shape;2113;p172"/>
          <p:cNvCxnSpPr/>
          <p:nvPr/>
        </p:nvCxnSpPr>
        <p:spPr>
          <a:xfrm>
            <a:off x="2133600" y="3505200"/>
            <a:ext cx="1143000" cy="0"/>
          </a:xfrm>
          <a:prstGeom prst="straightConnector1">
            <a:avLst/>
          </a:prstGeom>
          <a:noFill/>
          <a:ln cap="flat" cmpd="sng" w="25400">
            <a:solidFill>
              <a:srgbClr val="FF6600"/>
            </a:solidFill>
            <a:prstDash val="solid"/>
            <a:miter lim="8000"/>
            <a:headEnd len="sm" w="sm" type="none"/>
            <a:tailEnd len="med" w="med" type="triangle"/>
          </a:ln>
        </p:spPr>
      </p:cxnSp>
      <p:cxnSp>
        <p:nvCxnSpPr>
          <p:cNvPr id="2114" name="Google Shape;2114;p172"/>
          <p:cNvCxnSpPr/>
          <p:nvPr/>
        </p:nvCxnSpPr>
        <p:spPr>
          <a:xfrm flipH="1" rot="10800000">
            <a:off x="2133600" y="3657600"/>
            <a:ext cx="3200400" cy="1143000"/>
          </a:xfrm>
          <a:prstGeom prst="straightConnector1">
            <a:avLst/>
          </a:prstGeom>
          <a:noFill/>
          <a:ln cap="flat" cmpd="sng" w="25400">
            <a:solidFill>
              <a:srgbClr val="FF6600"/>
            </a:solidFill>
            <a:prstDash val="solid"/>
            <a:miter lim="8000"/>
            <a:headEnd len="sm" w="sm" type="none"/>
            <a:tailEnd len="med" w="med" type="triangle"/>
          </a:ln>
        </p:spPr>
      </p:cxnSp>
      <p:sp>
        <p:nvSpPr>
          <p:cNvPr id="2115" name="Google Shape;2115;p172"/>
          <p:cNvSpPr/>
          <p:nvPr/>
        </p:nvSpPr>
        <p:spPr>
          <a:xfrm>
            <a:off x="4267200" y="1447800"/>
            <a:ext cx="914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116" name="Google Shape;2116;p172"/>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0" name="Shape 2120"/>
        <p:cNvGrpSpPr/>
        <p:nvPr/>
      </p:nvGrpSpPr>
      <p:grpSpPr>
        <a:xfrm>
          <a:off x="0" y="0"/>
          <a:ext cx="0" cy="0"/>
          <a:chOff x="0" y="0"/>
          <a:chExt cx="0" cy="0"/>
        </a:xfrm>
      </p:grpSpPr>
      <p:sp>
        <p:nvSpPr>
          <p:cNvPr id="2121" name="Google Shape;2121;p17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122" name="Google Shape;2122;p173"/>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Lookup Conditions</a:t>
            </a:r>
            <a:endParaRPr/>
          </a:p>
        </p:txBody>
      </p:sp>
      <p:sp>
        <p:nvSpPr>
          <p:cNvPr id="2123" name="Google Shape;2123;p173"/>
          <p:cNvSpPr txBox="1"/>
          <p:nvPr/>
        </p:nvSpPr>
        <p:spPr>
          <a:xfrm>
            <a:off x="609600" y="1371600"/>
            <a:ext cx="5867400" cy="76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Multiple conditions are supported</a:t>
            </a:r>
            <a:endParaRPr/>
          </a:p>
        </p:txBody>
      </p:sp>
      <p:pic>
        <p:nvPicPr>
          <p:cNvPr id="2124" name="Google Shape;2124;p173"/>
          <p:cNvPicPr preferRelativeResize="0"/>
          <p:nvPr/>
        </p:nvPicPr>
        <p:blipFill rotWithShape="1">
          <a:blip r:embed="rId3">
            <a:alphaModFix/>
          </a:blip>
          <a:srcRect b="0" l="0" r="0" t="0"/>
          <a:stretch/>
        </p:blipFill>
        <p:spPr>
          <a:xfrm>
            <a:off x="1600200" y="1981200"/>
            <a:ext cx="5334000" cy="3951287"/>
          </a:xfrm>
          <a:prstGeom prst="rect">
            <a:avLst/>
          </a:prstGeom>
          <a:noFill/>
          <a:ln>
            <a:noFill/>
          </a:ln>
        </p:spPr>
      </p:pic>
      <p:sp>
        <p:nvSpPr>
          <p:cNvPr id="2125" name="Google Shape;2125;p173"/>
          <p:cNvSpPr/>
          <p:nvPr/>
        </p:nvSpPr>
        <p:spPr>
          <a:xfrm>
            <a:off x="3429000" y="2286000"/>
            <a:ext cx="838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126" name="Google Shape;2126;p173"/>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0" name="Shape 2130"/>
        <p:cNvGrpSpPr/>
        <p:nvPr/>
      </p:nvGrpSpPr>
      <p:grpSpPr>
        <a:xfrm>
          <a:off x="0" y="0"/>
          <a:ext cx="0" cy="0"/>
          <a:chOff x="0" y="0"/>
          <a:chExt cx="0" cy="0"/>
        </a:xfrm>
      </p:grpSpPr>
      <p:sp>
        <p:nvSpPr>
          <p:cNvPr id="2131" name="Google Shape;2131;p17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132" name="Google Shape;2132;p17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Connected Lookup</a:t>
            </a:r>
            <a:endParaRPr/>
          </a:p>
        </p:txBody>
      </p:sp>
      <p:cxnSp>
        <p:nvCxnSpPr>
          <p:cNvPr id="2133" name="Google Shape;2133;p174"/>
          <p:cNvCxnSpPr/>
          <p:nvPr/>
        </p:nvCxnSpPr>
        <p:spPr>
          <a:xfrm>
            <a:off x="4495800" y="3429000"/>
            <a:ext cx="0" cy="2209800"/>
          </a:xfrm>
          <a:prstGeom prst="straightConnector1">
            <a:avLst/>
          </a:prstGeom>
          <a:noFill/>
          <a:ln cap="flat" cmpd="sng" w="25400">
            <a:solidFill>
              <a:srgbClr val="FF6600"/>
            </a:solidFill>
            <a:prstDash val="solid"/>
            <a:miter lim="8000"/>
            <a:headEnd len="sm" w="sm" type="none"/>
            <a:tailEnd len="med" w="med" type="triangle"/>
          </a:ln>
        </p:spPr>
      </p:cxnSp>
      <p:sp>
        <p:nvSpPr>
          <p:cNvPr id="2134" name="Google Shape;2134;p174"/>
          <p:cNvSpPr txBox="1"/>
          <p:nvPr/>
        </p:nvSpPr>
        <p:spPr>
          <a:xfrm>
            <a:off x="3290887" y="5638800"/>
            <a:ext cx="2420937"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Connected Lookup</a:t>
            </a:r>
            <a:endParaRPr/>
          </a:p>
          <a:p>
            <a:pPr indent="0" lvl="0" marL="0" marR="0" rtl="0" algn="ctr">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Part of the data flow pipeline</a:t>
            </a:r>
            <a:endParaRPr/>
          </a:p>
        </p:txBody>
      </p:sp>
      <p:pic>
        <p:nvPicPr>
          <p:cNvPr id="2135" name="Google Shape;2135;p174"/>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pic>
        <p:nvPicPr>
          <p:cNvPr id="2136" name="Google Shape;2136;p174"/>
          <p:cNvPicPr preferRelativeResize="0"/>
          <p:nvPr/>
        </p:nvPicPr>
        <p:blipFill rotWithShape="1">
          <a:blip r:embed="rId4">
            <a:alphaModFix/>
          </a:blip>
          <a:srcRect b="0" l="0" r="0" t="0"/>
          <a:stretch/>
        </p:blipFill>
        <p:spPr>
          <a:xfrm>
            <a:off x="381000" y="1676400"/>
            <a:ext cx="8594725" cy="1709737"/>
          </a:xfrm>
          <a:prstGeom prst="rect">
            <a:avLst/>
          </a:prstGeom>
          <a:noFill/>
          <a:ln>
            <a:noFill/>
          </a:ln>
        </p:spPr>
      </p:pic>
    </p:spTree>
  </p:cSld>
  <p:clrMapOvr>
    <a:masterClrMapping/>
  </p:clrMapOvr>
  <p:transition spd="slow">
    <p:fade thruBlk="1"/>
  </p:transition>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0" name="Shape 2140"/>
        <p:cNvGrpSpPr/>
        <p:nvPr/>
      </p:nvGrpSpPr>
      <p:grpSpPr>
        <a:xfrm>
          <a:off x="0" y="0"/>
          <a:ext cx="0" cy="0"/>
          <a:chOff x="0" y="0"/>
          <a:chExt cx="0" cy="0"/>
        </a:xfrm>
      </p:grpSpPr>
      <p:sp>
        <p:nvSpPr>
          <p:cNvPr id="2141" name="Google Shape;2141;p17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142" name="Google Shape;2142;p175"/>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Unconnected Lookup</a:t>
            </a:r>
            <a:endParaRPr/>
          </a:p>
        </p:txBody>
      </p:sp>
      <p:sp>
        <p:nvSpPr>
          <p:cNvPr id="2143" name="Google Shape;2143;p175"/>
          <p:cNvSpPr txBox="1"/>
          <p:nvPr/>
        </p:nvSpPr>
        <p:spPr>
          <a:xfrm>
            <a:off x="381000" y="1295400"/>
            <a:ext cx="8763000" cy="10525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Will be physically “unconnected” from other transformations</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There can be NO data flow arrows leading to or from an unconnected Lookup</a:t>
            </a:r>
            <a:endParaRPr/>
          </a:p>
        </p:txBody>
      </p:sp>
      <p:sp>
        <p:nvSpPr>
          <p:cNvPr id="2144" name="Google Shape;2144;p175"/>
          <p:cNvSpPr txBox="1"/>
          <p:nvPr/>
        </p:nvSpPr>
        <p:spPr>
          <a:xfrm>
            <a:off x="5105400" y="5214937"/>
            <a:ext cx="32766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Function in the Aggregator calls the unconnected Lookup</a:t>
            </a:r>
            <a:endParaRPr/>
          </a:p>
        </p:txBody>
      </p:sp>
      <p:cxnSp>
        <p:nvCxnSpPr>
          <p:cNvPr id="2145" name="Google Shape;2145;p175"/>
          <p:cNvCxnSpPr/>
          <p:nvPr/>
        </p:nvCxnSpPr>
        <p:spPr>
          <a:xfrm rot="10800000">
            <a:off x="3657600" y="5443537"/>
            <a:ext cx="1447800" cy="0"/>
          </a:xfrm>
          <a:prstGeom prst="straightConnector1">
            <a:avLst/>
          </a:prstGeom>
          <a:noFill/>
          <a:ln cap="flat" cmpd="sng" w="28575">
            <a:solidFill>
              <a:schemeClr val="dk2"/>
            </a:solidFill>
            <a:prstDash val="solid"/>
            <a:miter lim="8000"/>
            <a:headEnd len="sm" w="sm" type="none"/>
            <a:tailEnd len="med" w="med" type="triangle"/>
          </a:ln>
        </p:spPr>
      </p:cxnSp>
      <p:cxnSp>
        <p:nvCxnSpPr>
          <p:cNvPr id="2146" name="Google Shape;2146;p175"/>
          <p:cNvCxnSpPr/>
          <p:nvPr/>
        </p:nvCxnSpPr>
        <p:spPr>
          <a:xfrm flipH="1">
            <a:off x="4648200" y="2971800"/>
            <a:ext cx="152400" cy="566737"/>
          </a:xfrm>
          <a:prstGeom prst="straightConnector1">
            <a:avLst/>
          </a:prstGeom>
          <a:noFill/>
          <a:ln cap="flat" cmpd="sng" w="28575">
            <a:solidFill>
              <a:schemeClr val="dk2"/>
            </a:solidFill>
            <a:prstDash val="solid"/>
            <a:miter lim="8000"/>
            <a:headEnd len="sm" w="sm" type="none"/>
            <a:tailEnd len="med" w="med" type="triangle"/>
          </a:ln>
        </p:spPr>
      </p:cxnSp>
      <p:sp>
        <p:nvSpPr>
          <p:cNvPr id="2147" name="Google Shape;2147;p175"/>
          <p:cNvSpPr txBox="1"/>
          <p:nvPr/>
        </p:nvSpPr>
        <p:spPr>
          <a:xfrm>
            <a:off x="4114800" y="2330450"/>
            <a:ext cx="48768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Lookup function can be set within any transformation that supports expressions</a:t>
            </a:r>
            <a:endParaRPr/>
          </a:p>
        </p:txBody>
      </p:sp>
      <p:sp>
        <p:nvSpPr>
          <p:cNvPr id="2148" name="Google Shape;2148;p175"/>
          <p:cNvSpPr txBox="1"/>
          <p:nvPr/>
        </p:nvSpPr>
        <p:spPr>
          <a:xfrm>
            <a:off x="6858000" y="3352800"/>
            <a:ext cx="1905000" cy="14652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Lookup data is called from the point in the Mapping that needs it</a:t>
            </a:r>
            <a:endParaRPr/>
          </a:p>
        </p:txBody>
      </p:sp>
      <p:pic>
        <p:nvPicPr>
          <p:cNvPr id="2149" name="Google Shape;2149;p175"/>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pic>
        <p:nvPicPr>
          <p:cNvPr id="2150" name="Google Shape;2150;p175"/>
          <p:cNvPicPr preferRelativeResize="0"/>
          <p:nvPr/>
        </p:nvPicPr>
        <p:blipFill rotWithShape="1">
          <a:blip r:embed="rId4">
            <a:alphaModFix/>
          </a:blip>
          <a:srcRect b="0" l="0" r="0" t="0"/>
          <a:stretch/>
        </p:blipFill>
        <p:spPr>
          <a:xfrm>
            <a:off x="304800" y="2928937"/>
            <a:ext cx="5867400" cy="3471862"/>
          </a:xfrm>
          <a:prstGeom prst="rect">
            <a:avLst/>
          </a:prstGeom>
          <a:noFill/>
          <a:ln>
            <a:noFill/>
          </a:ln>
        </p:spPr>
      </p:pic>
    </p:spTree>
  </p:cSld>
  <p:clrMapOvr>
    <a:masterClrMapping/>
  </p:clrMapOvr>
  <p:transition spd="slow">
    <p:fade thruBlk="1"/>
  </p:transition>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4" name="Shape 2154"/>
        <p:cNvGrpSpPr/>
        <p:nvPr/>
      </p:nvGrpSpPr>
      <p:grpSpPr>
        <a:xfrm>
          <a:off x="0" y="0"/>
          <a:ext cx="0" cy="0"/>
          <a:chOff x="0" y="0"/>
          <a:chExt cx="0" cy="0"/>
        </a:xfrm>
      </p:grpSpPr>
      <p:sp>
        <p:nvSpPr>
          <p:cNvPr id="2155" name="Google Shape;2155;p17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156" name="Google Shape;2156;p176"/>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Conditional Lookup Technique</a:t>
            </a:r>
            <a:endParaRPr/>
          </a:p>
        </p:txBody>
      </p:sp>
      <p:sp>
        <p:nvSpPr>
          <p:cNvPr id="2157" name="Google Shape;2157;p176"/>
          <p:cNvSpPr txBox="1"/>
          <p:nvPr/>
        </p:nvSpPr>
        <p:spPr>
          <a:xfrm>
            <a:off x="457200" y="1219200"/>
            <a:ext cx="8077200" cy="129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Two requirements:</a:t>
            </a:r>
            <a:endParaRPr/>
          </a:p>
          <a:p>
            <a:pPr indent="-285750" lvl="1" marL="742950" marR="0" rtl="0" algn="l">
              <a:lnSpc>
                <a:spcPct val="85000"/>
              </a:lnSpc>
              <a:spcBef>
                <a:spcPts val="1300"/>
              </a:spcBef>
              <a:spcAft>
                <a:spcPts val="0"/>
              </a:spcAft>
              <a:buClr>
                <a:srgbClr val="5555C7"/>
              </a:buClr>
              <a:buSzPts val="2000"/>
              <a:buFont typeface="Noto Sans Symbols"/>
              <a:buChar char="▪"/>
            </a:pPr>
            <a:r>
              <a:rPr b="0" i="0" lang="en-US" sz="2000" u="none" cap="none" strike="noStrike">
                <a:solidFill>
                  <a:schemeClr val="dk1"/>
                </a:solidFill>
                <a:latin typeface="Arial"/>
                <a:ea typeface="Arial"/>
                <a:cs typeface="Arial"/>
                <a:sym typeface="Arial"/>
              </a:rPr>
              <a:t>Must be Unconnected (or “function mode”) Lookup</a:t>
            </a:r>
            <a:endParaRPr/>
          </a:p>
          <a:p>
            <a:pPr indent="-285750" lvl="1" marL="742950" marR="0" rtl="0" algn="l">
              <a:lnSpc>
                <a:spcPct val="85000"/>
              </a:lnSpc>
              <a:spcBef>
                <a:spcPts val="1300"/>
              </a:spcBef>
              <a:spcAft>
                <a:spcPts val="0"/>
              </a:spcAft>
              <a:buClr>
                <a:srgbClr val="5555C7"/>
              </a:buClr>
              <a:buSzPts val="2000"/>
              <a:buFont typeface="Noto Sans Symbols"/>
              <a:buChar char="▪"/>
            </a:pPr>
            <a:r>
              <a:rPr b="0" i="0" lang="en-US" sz="2000" u="none" cap="none" strike="noStrike">
                <a:solidFill>
                  <a:schemeClr val="dk1"/>
                </a:solidFill>
                <a:latin typeface="Arial"/>
                <a:ea typeface="Arial"/>
                <a:cs typeface="Arial"/>
                <a:sym typeface="Arial"/>
              </a:rPr>
              <a:t>Lookup function used within a conditional statement</a:t>
            </a:r>
            <a:endParaRPr/>
          </a:p>
        </p:txBody>
      </p:sp>
      <p:sp>
        <p:nvSpPr>
          <p:cNvPr id="2158" name="Google Shape;2158;p176"/>
          <p:cNvSpPr txBox="1"/>
          <p:nvPr/>
        </p:nvSpPr>
        <p:spPr>
          <a:xfrm>
            <a:off x="685800" y="5518150"/>
            <a:ext cx="7772400" cy="8064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Conditional statement is evaluated for each row</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Lookup function is called only under the pre-defined condition </a:t>
            </a:r>
            <a:endParaRPr/>
          </a:p>
        </p:txBody>
      </p:sp>
      <p:sp>
        <p:nvSpPr>
          <p:cNvPr id="2159" name="Google Shape;2159;p176"/>
          <p:cNvSpPr txBox="1"/>
          <p:nvPr/>
        </p:nvSpPr>
        <p:spPr>
          <a:xfrm>
            <a:off x="990600" y="4019550"/>
            <a:ext cx="692467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IIF ( ISNULL(customer_id),0,:lkp.MYLOOKUP(order_no))</a:t>
            </a:r>
            <a:endParaRPr/>
          </a:p>
        </p:txBody>
      </p:sp>
      <p:sp>
        <p:nvSpPr>
          <p:cNvPr id="2160" name="Google Shape;2160;p176"/>
          <p:cNvSpPr txBox="1"/>
          <p:nvPr/>
        </p:nvSpPr>
        <p:spPr>
          <a:xfrm>
            <a:off x="2230437" y="3017837"/>
            <a:ext cx="138747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1" lang="en-US" sz="1800" u="none">
                <a:solidFill>
                  <a:schemeClr val="dk1"/>
                </a:solidFill>
                <a:latin typeface="Arial"/>
                <a:ea typeface="Arial"/>
                <a:cs typeface="Arial"/>
                <a:sym typeface="Arial"/>
              </a:rPr>
              <a:t>Condition</a:t>
            </a:r>
            <a:endParaRPr/>
          </a:p>
        </p:txBody>
      </p:sp>
      <p:sp>
        <p:nvSpPr>
          <p:cNvPr id="2161" name="Google Shape;2161;p176"/>
          <p:cNvSpPr txBox="1"/>
          <p:nvPr/>
        </p:nvSpPr>
        <p:spPr>
          <a:xfrm>
            <a:off x="4395787" y="4922837"/>
            <a:ext cx="24225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1" lang="en-US" sz="1800" u="none">
                <a:solidFill>
                  <a:schemeClr val="dk1"/>
                </a:solidFill>
                <a:latin typeface="Arial"/>
                <a:ea typeface="Arial"/>
                <a:cs typeface="Arial"/>
                <a:sym typeface="Arial"/>
              </a:rPr>
              <a:t>Lookup function</a:t>
            </a:r>
            <a:endParaRPr/>
          </a:p>
        </p:txBody>
      </p:sp>
      <p:grpSp>
        <p:nvGrpSpPr>
          <p:cNvPr id="2162" name="Google Shape;2162;p176"/>
          <p:cNvGrpSpPr/>
          <p:nvPr/>
        </p:nvGrpSpPr>
        <p:grpSpPr>
          <a:xfrm>
            <a:off x="4303712" y="4389437"/>
            <a:ext cx="1905000" cy="533400"/>
            <a:chOff x="3962400" y="3962400"/>
            <a:chExt cx="3505200" cy="762000"/>
          </a:xfrm>
        </p:grpSpPr>
        <p:cxnSp>
          <p:nvCxnSpPr>
            <p:cNvPr id="2163" name="Google Shape;2163;p176"/>
            <p:cNvCxnSpPr/>
            <p:nvPr/>
          </p:nvCxnSpPr>
          <p:spPr>
            <a:xfrm rot="10800000">
              <a:off x="396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164" name="Google Shape;2164;p176"/>
            <p:cNvCxnSpPr/>
            <p:nvPr/>
          </p:nvCxnSpPr>
          <p:spPr>
            <a:xfrm rot="10800000">
              <a:off x="74676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165" name="Google Shape;2165;p176"/>
            <p:cNvCxnSpPr/>
            <p:nvPr/>
          </p:nvCxnSpPr>
          <p:spPr>
            <a:xfrm>
              <a:off x="39624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166" name="Google Shape;2166;p176"/>
            <p:cNvCxnSpPr/>
            <p:nvPr/>
          </p:nvCxnSpPr>
          <p:spPr>
            <a:xfrm>
              <a:off x="5715000" y="4343400"/>
              <a:ext cx="0" cy="381000"/>
            </a:xfrm>
            <a:prstGeom prst="straightConnector1">
              <a:avLst/>
            </a:prstGeom>
            <a:noFill/>
            <a:ln cap="flat" cmpd="sng" w="25400">
              <a:solidFill>
                <a:schemeClr val="dk2"/>
              </a:solidFill>
              <a:prstDash val="solid"/>
              <a:miter lim="8000"/>
              <a:headEnd len="sm" w="sm" type="none"/>
              <a:tailEnd len="sm" w="sm" type="none"/>
            </a:ln>
          </p:spPr>
        </p:cxnSp>
      </p:grpSp>
      <p:grpSp>
        <p:nvGrpSpPr>
          <p:cNvPr id="2167" name="Google Shape;2167;p176"/>
          <p:cNvGrpSpPr/>
          <p:nvPr/>
        </p:nvGrpSpPr>
        <p:grpSpPr>
          <a:xfrm flipH="1" rot="10800000">
            <a:off x="6361112" y="3398837"/>
            <a:ext cx="1066800" cy="609600"/>
            <a:chOff x="3962400" y="3962400"/>
            <a:chExt cx="3505200" cy="762000"/>
          </a:xfrm>
        </p:grpSpPr>
        <p:cxnSp>
          <p:nvCxnSpPr>
            <p:cNvPr id="2168" name="Google Shape;2168;p176"/>
            <p:cNvCxnSpPr/>
            <p:nvPr/>
          </p:nvCxnSpPr>
          <p:spPr>
            <a:xfrm rot="10800000">
              <a:off x="396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169" name="Google Shape;2169;p176"/>
            <p:cNvCxnSpPr/>
            <p:nvPr/>
          </p:nvCxnSpPr>
          <p:spPr>
            <a:xfrm rot="10800000">
              <a:off x="74676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170" name="Google Shape;2170;p176"/>
            <p:cNvCxnSpPr/>
            <p:nvPr/>
          </p:nvCxnSpPr>
          <p:spPr>
            <a:xfrm>
              <a:off x="39624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171" name="Google Shape;2171;p176"/>
            <p:cNvCxnSpPr/>
            <p:nvPr/>
          </p:nvCxnSpPr>
          <p:spPr>
            <a:xfrm>
              <a:off x="5715000" y="4343400"/>
              <a:ext cx="0" cy="381000"/>
            </a:xfrm>
            <a:prstGeom prst="straightConnector1">
              <a:avLst/>
            </a:prstGeom>
            <a:noFill/>
            <a:ln cap="flat" cmpd="sng" w="25400">
              <a:solidFill>
                <a:schemeClr val="dk2"/>
              </a:solidFill>
              <a:prstDash val="solid"/>
              <a:miter lim="8000"/>
              <a:headEnd len="sm" w="sm" type="none"/>
              <a:tailEnd len="sm" w="sm" type="none"/>
            </a:ln>
          </p:spPr>
        </p:cxnSp>
      </p:grpSp>
      <p:grpSp>
        <p:nvGrpSpPr>
          <p:cNvPr id="2172" name="Google Shape;2172;p176"/>
          <p:cNvGrpSpPr/>
          <p:nvPr/>
        </p:nvGrpSpPr>
        <p:grpSpPr>
          <a:xfrm flipH="1" rot="10800000">
            <a:off x="1600200" y="3398837"/>
            <a:ext cx="2551112" cy="609600"/>
            <a:chOff x="3962400" y="3962400"/>
            <a:chExt cx="3505200" cy="762000"/>
          </a:xfrm>
        </p:grpSpPr>
        <p:cxnSp>
          <p:nvCxnSpPr>
            <p:cNvPr id="2173" name="Google Shape;2173;p176"/>
            <p:cNvCxnSpPr/>
            <p:nvPr/>
          </p:nvCxnSpPr>
          <p:spPr>
            <a:xfrm rot="10800000">
              <a:off x="396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174" name="Google Shape;2174;p176"/>
            <p:cNvCxnSpPr/>
            <p:nvPr/>
          </p:nvCxnSpPr>
          <p:spPr>
            <a:xfrm rot="10800000">
              <a:off x="74676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175" name="Google Shape;2175;p176"/>
            <p:cNvCxnSpPr/>
            <p:nvPr/>
          </p:nvCxnSpPr>
          <p:spPr>
            <a:xfrm>
              <a:off x="39624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176" name="Google Shape;2176;p176"/>
            <p:cNvCxnSpPr/>
            <p:nvPr/>
          </p:nvCxnSpPr>
          <p:spPr>
            <a:xfrm>
              <a:off x="5715000" y="4343400"/>
              <a:ext cx="0" cy="381000"/>
            </a:xfrm>
            <a:prstGeom prst="straightConnector1">
              <a:avLst/>
            </a:prstGeom>
            <a:noFill/>
            <a:ln cap="flat" cmpd="sng" w="25400">
              <a:solidFill>
                <a:schemeClr val="dk2"/>
              </a:solidFill>
              <a:prstDash val="solid"/>
              <a:miter lim="8000"/>
              <a:headEnd len="sm" w="sm" type="none"/>
              <a:tailEnd len="sm" w="sm" type="none"/>
            </a:ln>
          </p:spPr>
        </p:cxnSp>
      </p:grpSp>
      <p:sp>
        <p:nvSpPr>
          <p:cNvPr id="2177" name="Google Shape;2177;p176"/>
          <p:cNvSpPr txBox="1"/>
          <p:nvPr/>
        </p:nvSpPr>
        <p:spPr>
          <a:xfrm>
            <a:off x="5691187" y="2819400"/>
            <a:ext cx="2422525"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1" lang="en-US" sz="1800" u="none">
                <a:solidFill>
                  <a:schemeClr val="dk1"/>
                </a:solidFill>
                <a:latin typeface="Arial"/>
                <a:ea typeface="Arial"/>
                <a:cs typeface="Arial"/>
                <a:sym typeface="Arial"/>
              </a:rPr>
              <a:t>         Row keys       (passed to Lookup)</a:t>
            </a:r>
            <a:endParaRPr/>
          </a:p>
        </p:txBody>
      </p:sp>
      <p:pic>
        <p:nvPicPr>
          <p:cNvPr id="2178" name="Google Shape;2178;p176"/>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2" name="Shape 2182"/>
        <p:cNvGrpSpPr/>
        <p:nvPr/>
      </p:nvGrpSpPr>
      <p:grpSpPr>
        <a:xfrm>
          <a:off x="0" y="0"/>
          <a:ext cx="0" cy="0"/>
          <a:chOff x="0" y="0"/>
          <a:chExt cx="0" cy="0"/>
        </a:xfrm>
      </p:grpSpPr>
      <p:sp>
        <p:nvSpPr>
          <p:cNvPr id="2183" name="Google Shape;2183;p17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184" name="Google Shape;2184;p177"/>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Conditional Lookup Advantage</a:t>
            </a:r>
            <a:endParaRPr/>
          </a:p>
        </p:txBody>
      </p:sp>
      <p:sp>
        <p:nvSpPr>
          <p:cNvPr id="2185" name="Google Shape;2185;p177"/>
          <p:cNvSpPr txBox="1"/>
          <p:nvPr/>
        </p:nvSpPr>
        <p:spPr>
          <a:xfrm>
            <a:off x="533400" y="1371600"/>
            <a:ext cx="7716837" cy="8223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Data lookup is performed only for those rows which require it.  Substantial performance can be gained</a:t>
            </a:r>
            <a:endParaRPr/>
          </a:p>
        </p:txBody>
      </p:sp>
      <p:sp>
        <p:nvSpPr>
          <p:cNvPr id="2186" name="Google Shape;2186;p177"/>
          <p:cNvSpPr txBox="1"/>
          <p:nvPr/>
        </p:nvSpPr>
        <p:spPr>
          <a:xfrm>
            <a:off x="1143000" y="2374900"/>
            <a:ext cx="6858000" cy="82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1" lang="en-US" sz="1600" u="none">
                <a:solidFill>
                  <a:schemeClr val="dk1"/>
                </a:solidFill>
                <a:latin typeface="Arial"/>
                <a:ea typeface="Arial"/>
                <a:cs typeface="Arial"/>
                <a:sym typeface="Arial"/>
              </a:rPr>
              <a:t>EXAMPLE:  </a:t>
            </a:r>
            <a:r>
              <a:rPr b="0" i="0" lang="en-US" sz="1600" u="none">
                <a:solidFill>
                  <a:schemeClr val="dk1"/>
                </a:solidFill>
                <a:latin typeface="Arial"/>
                <a:ea typeface="Arial"/>
                <a:cs typeface="Arial"/>
                <a:sym typeface="Arial"/>
              </a:rPr>
              <a:t>A Mapping will process 500,000 rows.  For two percent of those rows (10,000) the item_id value is NULL.  Item_ID can be derived from the SKU_NUMB.</a:t>
            </a:r>
            <a:endParaRPr/>
          </a:p>
        </p:txBody>
      </p:sp>
      <p:sp>
        <p:nvSpPr>
          <p:cNvPr id="2187" name="Google Shape;2187;p177"/>
          <p:cNvSpPr txBox="1"/>
          <p:nvPr/>
        </p:nvSpPr>
        <p:spPr>
          <a:xfrm>
            <a:off x="990600" y="3581400"/>
            <a:ext cx="6894512"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    IIF ( ISNULL(item_id), 0,:lkp.MYLOOKUP (sku_numb))</a:t>
            </a:r>
            <a:endParaRPr/>
          </a:p>
        </p:txBody>
      </p:sp>
      <p:sp>
        <p:nvSpPr>
          <p:cNvPr id="2188" name="Google Shape;2188;p177"/>
          <p:cNvSpPr txBox="1"/>
          <p:nvPr/>
        </p:nvSpPr>
        <p:spPr>
          <a:xfrm>
            <a:off x="838200" y="4724400"/>
            <a:ext cx="34290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1" lang="en-US" sz="1800" u="none">
                <a:solidFill>
                  <a:schemeClr val="dk1"/>
                </a:solidFill>
                <a:latin typeface="Arial"/>
                <a:ea typeface="Arial"/>
                <a:cs typeface="Arial"/>
                <a:sym typeface="Arial"/>
              </a:rPr>
              <a:t>                     Condition                  (true for </a:t>
            </a:r>
            <a:r>
              <a:rPr b="1" i="0" lang="en-US" sz="1800" u="none">
                <a:solidFill>
                  <a:schemeClr val="dk1"/>
                </a:solidFill>
                <a:latin typeface="Arial"/>
                <a:ea typeface="Arial"/>
                <a:cs typeface="Arial"/>
                <a:sym typeface="Arial"/>
              </a:rPr>
              <a:t>2 percent of all rows)</a:t>
            </a:r>
            <a:endParaRPr/>
          </a:p>
        </p:txBody>
      </p:sp>
      <p:sp>
        <p:nvSpPr>
          <p:cNvPr id="2189" name="Google Shape;2189;p177"/>
          <p:cNvSpPr txBox="1"/>
          <p:nvPr/>
        </p:nvSpPr>
        <p:spPr>
          <a:xfrm>
            <a:off x="4572000" y="4648200"/>
            <a:ext cx="43434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               </a:t>
            </a:r>
            <a:r>
              <a:rPr b="1" i="1" lang="en-US" sz="1800" u="none">
                <a:solidFill>
                  <a:schemeClr val="dk1"/>
                </a:solidFill>
                <a:latin typeface="Arial"/>
                <a:ea typeface="Arial"/>
                <a:cs typeface="Arial"/>
                <a:sym typeface="Arial"/>
              </a:rPr>
              <a:t>Lookup</a:t>
            </a:r>
            <a:r>
              <a:rPr b="1" i="0" lang="en-US" sz="1800" u="none">
                <a:solidFill>
                  <a:schemeClr val="dk1"/>
                </a:solidFill>
                <a:latin typeface="Arial"/>
                <a:ea typeface="Arial"/>
                <a:cs typeface="Arial"/>
                <a:sym typeface="Arial"/>
              </a:rPr>
              <a:t>                                            (called only when condition is true)</a:t>
            </a:r>
            <a:endParaRPr/>
          </a:p>
        </p:txBody>
      </p:sp>
      <p:sp>
        <p:nvSpPr>
          <p:cNvPr id="2190" name="Google Shape;2190;p177"/>
          <p:cNvSpPr txBox="1"/>
          <p:nvPr/>
        </p:nvSpPr>
        <p:spPr>
          <a:xfrm>
            <a:off x="2590800" y="5638800"/>
            <a:ext cx="39624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Net savings = 490,000 lookups</a:t>
            </a:r>
            <a:endParaRPr/>
          </a:p>
        </p:txBody>
      </p:sp>
      <p:cxnSp>
        <p:nvCxnSpPr>
          <p:cNvPr id="2191" name="Google Shape;2191;p177"/>
          <p:cNvCxnSpPr/>
          <p:nvPr/>
        </p:nvCxnSpPr>
        <p:spPr>
          <a:xfrm rot="10800000">
            <a:off x="42672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192" name="Google Shape;2192;p177"/>
          <p:cNvCxnSpPr/>
          <p:nvPr/>
        </p:nvCxnSpPr>
        <p:spPr>
          <a:xfrm rot="10800000">
            <a:off x="777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193" name="Google Shape;2193;p177"/>
          <p:cNvCxnSpPr/>
          <p:nvPr/>
        </p:nvCxnSpPr>
        <p:spPr>
          <a:xfrm>
            <a:off x="42672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194" name="Google Shape;2194;p177"/>
          <p:cNvCxnSpPr/>
          <p:nvPr/>
        </p:nvCxnSpPr>
        <p:spPr>
          <a:xfrm>
            <a:off x="6019800" y="4343400"/>
            <a:ext cx="0" cy="381000"/>
          </a:xfrm>
          <a:prstGeom prst="straightConnector1">
            <a:avLst/>
          </a:prstGeom>
          <a:noFill/>
          <a:ln cap="flat" cmpd="sng" w="25400">
            <a:solidFill>
              <a:schemeClr val="dk2"/>
            </a:solidFill>
            <a:prstDash val="solid"/>
            <a:miter lim="8000"/>
            <a:headEnd len="sm" w="sm" type="none"/>
            <a:tailEnd len="sm" w="sm" type="none"/>
          </a:ln>
        </p:spPr>
      </p:cxnSp>
      <p:grpSp>
        <p:nvGrpSpPr>
          <p:cNvPr id="2195" name="Google Shape;2195;p177"/>
          <p:cNvGrpSpPr/>
          <p:nvPr/>
        </p:nvGrpSpPr>
        <p:grpSpPr>
          <a:xfrm>
            <a:off x="1828800" y="3962400"/>
            <a:ext cx="1905000" cy="762000"/>
            <a:chOff x="3962400" y="3962400"/>
            <a:chExt cx="3505200" cy="762000"/>
          </a:xfrm>
        </p:grpSpPr>
        <p:cxnSp>
          <p:nvCxnSpPr>
            <p:cNvPr id="2196" name="Google Shape;2196;p177"/>
            <p:cNvCxnSpPr/>
            <p:nvPr/>
          </p:nvCxnSpPr>
          <p:spPr>
            <a:xfrm rot="10800000">
              <a:off x="396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197" name="Google Shape;2197;p177"/>
            <p:cNvCxnSpPr/>
            <p:nvPr/>
          </p:nvCxnSpPr>
          <p:spPr>
            <a:xfrm rot="10800000">
              <a:off x="74676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198" name="Google Shape;2198;p177"/>
            <p:cNvCxnSpPr/>
            <p:nvPr/>
          </p:nvCxnSpPr>
          <p:spPr>
            <a:xfrm>
              <a:off x="39624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199" name="Google Shape;2199;p177"/>
            <p:cNvCxnSpPr/>
            <p:nvPr/>
          </p:nvCxnSpPr>
          <p:spPr>
            <a:xfrm>
              <a:off x="5715000" y="4343400"/>
              <a:ext cx="0" cy="381000"/>
            </a:xfrm>
            <a:prstGeom prst="straightConnector1">
              <a:avLst/>
            </a:prstGeom>
            <a:noFill/>
            <a:ln cap="flat" cmpd="sng" w="25400">
              <a:solidFill>
                <a:schemeClr val="dk2"/>
              </a:solidFill>
              <a:prstDash val="solid"/>
              <a:miter lim="8000"/>
              <a:headEnd len="sm" w="sm" type="none"/>
              <a:tailEnd len="sm" w="sm" type="none"/>
            </a:ln>
          </p:spPr>
        </p:cxnSp>
      </p:grpSp>
      <p:pic>
        <p:nvPicPr>
          <p:cNvPr id="2200" name="Google Shape;2200;p177"/>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4" name="Shape 2204"/>
        <p:cNvGrpSpPr/>
        <p:nvPr/>
      </p:nvGrpSpPr>
      <p:grpSpPr>
        <a:xfrm>
          <a:off x="0" y="0"/>
          <a:ext cx="0" cy="0"/>
          <a:chOff x="0" y="0"/>
          <a:chExt cx="0" cy="0"/>
        </a:xfrm>
      </p:grpSpPr>
      <p:sp>
        <p:nvSpPr>
          <p:cNvPr id="2205" name="Google Shape;2205;p17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206" name="Google Shape;2206;p17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Unconnected Lookup - Return Port</a:t>
            </a:r>
            <a:endParaRPr/>
          </a:p>
        </p:txBody>
      </p:sp>
      <p:sp>
        <p:nvSpPr>
          <p:cNvPr id="2207" name="Google Shape;2207;p178"/>
          <p:cNvSpPr txBox="1"/>
          <p:nvPr>
            <p:ph idx="1" type="body"/>
          </p:nvPr>
        </p:nvSpPr>
        <p:spPr>
          <a:xfrm>
            <a:off x="609600" y="12954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The port designated as ‘R’ is the return port for the unconnected lookup</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There can be only one return port</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The look-up (L) / Output (O) port can e assigned as the Return (R) port</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The Unconnected Lookup can be called in any other transformation’s expression editor using the expression :LKP.Lookup_Tranformation(argument1, argument2,..)</a:t>
            </a:r>
            <a:endParaRPr/>
          </a:p>
          <a:p>
            <a:pPr indent="4762" lvl="0" marL="122237" marR="0" rtl="0" algn="l">
              <a:lnSpc>
                <a:spcPct val="105000"/>
              </a:lnSpc>
              <a:spcBef>
                <a:spcPts val="400"/>
              </a:spcBef>
              <a:spcAft>
                <a:spcPts val="0"/>
              </a:spcAft>
              <a:buClr>
                <a:srgbClr val="4E84C4"/>
              </a:buClr>
              <a:buSzPts val="2000"/>
              <a:buFont typeface="Arial"/>
              <a:buNone/>
            </a:pPr>
            <a:r>
              <a:t/>
            </a:r>
            <a:endParaRPr b="0" i="0" sz="2000" u="none">
              <a:solidFill>
                <a:schemeClr val="dk1"/>
              </a:solidFill>
              <a:latin typeface="Arial"/>
              <a:ea typeface="Arial"/>
              <a:cs typeface="Arial"/>
              <a:sym typeface="Arial"/>
            </a:endParaRPr>
          </a:p>
        </p:txBody>
      </p:sp>
      <p:pic>
        <p:nvPicPr>
          <p:cNvPr id="2208" name="Google Shape;2208;p178"/>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12" name="Shape 2212"/>
        <p:cNvGrpSpPr/>
        <p:nvPr/>
      </p:nvGrpSpPr>
      <p:grpSpPr>
        <a:xfrm>
          <a:off x="0" y="0"/>
          <a:ext cx="0" cy="0"/>
          <a:chOff x="0" y="0"/>
          <a:chExt cx="0" cy="0"/>
        </a:xfrm>
      </p:grpSpPr>
      <p:sp>
        <p:nvSpPr>
          <p:cNvPr id="2213" name="Google Shape;2213;p17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214" name="Google Shape;2214;p179"/>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Connected vs. Unconnected Lookups</a:t>
            </a:r>
            <a:endParaRPr/>
          </a:p>
        </p:txBody>
      </p:sp>
      <p:pic>
        <p:nvPicPr>
          <p:cNvPr id="2215" name="Google Shape;2215;p179"/>
          <p:cNvPicPr preferRelativeResize="0"/>
          <p:nvPr/>
        </p:nvPicPr>
        <p:blipFill rotWithShape="1">
          <a:blip r:embed="rId3">
            <a:alphaModFix/>
          </a:blip>
          <a:srcRect b="0" l="0" r="0" t="0"/>
          <a:stretch/>
        </p:blipFill>
        <p:spPr>
          <a:xfrm>
            <a:off x="604837" y="1219200"/>
            <a:ext cx="8315325" cy="4911725"/>
          </a:xfrm>
          <a:prstGeom prst="rect">
            <a:avLst/>
          </a:prstGeom>
          <a:noFill/>
          <a:ln>
            <a:noFill/>
          </a:ln>
        </p:spPr>
      </p:pic>
      <p:pic>
        <p:nvPicPr>
          <p:cNvPr id="2216" name="Google Shape;2216;p179"/>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0" name="Shape 2220"/>
        <p:cNvGrpSpPr/>
        <p:nvPr/>
      </p:nvGrpSpPr>
      <p:grpSpPr>
        <a:xfrm>
          <a:off x="0" y="0"/>
          <a:ext cx="0" cy="0"/>
          <a:chOff x="0" y="0"/>
          <a:chExt cx="0" cy="0"/>
        </a:xfrm>
      </p:grpSpPr>
      <p:sp>
        <p:nvSpPr>
          <p:cNvPr id="2221" name="Google Shape;2221;p18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222" name="Google Shape;2222;p180"/>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To Cache or not to Cache?</a:t>
            </a:r>
            <a:endParaRPr/>
          </a:p>
        </p:txBody>
      </p:sp>
      <p:sp>
        <p:nvSpPr>
          <p:cNvPr id="2223" name="Google Shape;2223;p180"/>
          <p:cNvSpPr txBox="1"/>
          <p:nvPr/>
        </p:nvSpPr>
        <p:spPr>
          <a:xfrm>
            <a:off x="609600" y="1143000"/>
            <a:ext cx="7924800" cy="5334000"/>
          </a:xfrm>
          <a:prstGeom prst="rect">
            <a:avLst/>
          </a:prstGeom>
          <a:noFill/>
          <a:ln>
            <a:noFill/>
          </a:ln>
        </p:spPr>
        <p:txBody>
          <a:bodyPr anchorCtr="0" anchor="t" bIns="45700" lIns="91425" spcFirstLastPara="1" rIns="91425" wrap="square" tIns="45700">
            <a:noAutofit/>
          </a:bodyPr>
          <a:lstStyle/>
          <a:p>
            <a:pPr indent="-288925" lvl="0" marL="288925"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Caching can significantly impact performance</a:t>
            </a:r>
            <a:endParaRPr/>
          </a:p>
          <a:p>
            <a:pPr indent="-288925" lvl="0" marL="288925" marR="0" rtl="0" algn="l">
              <a:lnSpc>
                <a:spcPct val="100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Cached</a:t>
            </a:r>
            <a:endParaRPr/>
          </a:p>
          <a:p>
            <a:pPr indent="-231775" lvl="1" marL="981075"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Lookup table data is cached locally on the machine</a:t>
            </a:r>
            <a:endParaRPr/>
          </a:p>
          <a:p>
            <a:pPr indent="-231775" lvl="1" marL="981075"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Mapping rows are looked up against the cache</a:t>
            </a:r>
            <a:endParaRPr/>
          </a:p>
          <a:p>
            <a:pPr indent="-231775" lvl="1" marL="981075"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Only one SQL SELECT is needed</a:t>
            </a:r>
            <a:endParaRPr/>
          </a:p>
          <a:p>
            <a:pPr indent="-288925" lvl="0" marL="288925" marR="0" rtl="0" algn="l">
              <a:lnSpc>
                <a:spcPct val="100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Uncached</a:t>
            </a:r>
            <a:endParaRPr/>
          </a:p>
          <a:p>
            <a:pPr indent="-231775" lvl="1" marL="981075"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Each Mapping row needs one SQL SELECT</a:t>
            </a:r>
            <a:endParaRPr/>
          </a:p>
          <a:p>
            <a:pPr indent="-288925" lvl="0" marL="288925" marR="0" rtl="0" algn="l">
              <a:lnSpc>
                <a:spcPct val="100000"/>
              </a:lnSpc>
              <a:spcBef>
                <a:spcPts val="1200"/>
              </a:spcBef>
              <a:spcAft>
                <a:spcPts val="0"/>
              </a:spcAft>
              <a:buClr>
                <a:srgbClr val="5555C7"/>
              </a:buClr>
              <a:buSzPts val="2400"/>
              <a:buFont typeface="Noto Sans Symbols"/>
              <a:buChar char="◼"/>
            </a:pPr>
            <a:r>
              <a:rPr b="0" i="0" lang="en-US" sz="2400" u="none">
                <a:solidFill>
                  <a:schemeClr val="dk2"/>
                </a:solidFill>
                <a:latin typeface="Arial"/>
                <a:ea typeface="Arial"/>
                <a:cs typeface="Arial"/>
                <a:sym typeface="Arial"/>
              </a:rPr>
              <a:t>Rule Of Thumb</a:t>
            </a:r>
            <a:r>
              <a:rPr b="0" i="0" lang="en-US" sz="2400" u="none">
                <a:solidFill>
                  <a:schemeClr val="dk1"/>
                </a:solidFill>
                <a:latin typeface="Arial"/>
                <a:ea typeface="Arial"/>
                <a:cs typeface="Arial"/>
                <a:sym typeface="Arial"/>
              </a:rPr>
              <a:t>:  Cache if the number (and size) of records in the Lookup table is small relative to the number of mapping rows requiring lookup or large cache memory is available for Integration Service</a:t>
            </a:r>
            <a:endParaRPr/>
          </a:p>
        </p:txBody>
      </p:sp>
      <p:pic>
        <p:nvPicPr>
          <p:cNvPr id="2224" name="Google Shape;2224;p180"/>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2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80" name="Google Shape;280;p2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Repository Manager Interface</a:t>
            </a:r>
            <a:endParaRPr/>
          </a:p>
        </p:txBody>
      </p:sp>
      <p:pic>
        <p:nvPicPr>
          <p:cNvPr id="281" name="Google Shape;281;p28"/>
          <p:cNvPicPr preferRelativeResize="0"/>
          <p:nvPr>
            <p:ph idx="1" type="body"/>
          </p:nvPr>
        </p:nvPicPr>
        <p:blipFill rotWithShape="1">
          <a:blip r:embed="rId3">
            <a:alphaModFix/>
          </a:blip>
          <a:srcRect b="0" l="0" r="0" t="0"/>
          <a:stretch/>
        </p:blipFill>
        <p:spPr>
          <a:xfrm>
            <a:off x="381000" y="1371600"/>
            <a:ext cx="8534400" cy="4735512"/>
          </a:xfrm>
          <a:prstGeom prst="rect">
            <a:avLst/>
          </a:prstGeom>
          <a:noFill/>
          <a:ln>
            <a:noFill/>
          </a:ln>
        </p:spPr>
      </p:pic>
      <p:sp>
        <p:nvSpPr>
          <p:cNvPr id="282" name="Google Shape;282;p28"/>
          <p:cNvSpPr txBox="1"/>
          <p:nvPr/>
        </p:nvSpPr>
        <p:spPr>
          <a:xfrm>
            <a:off x="381000" y="2971800"/>
            <a:ext cx="1219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Navigator Window</a:t>
            </a:r>
            <a:endParaRPr/>
          </a:p>
        </p:txBody>
      </p:sp>
      <p:sp>
        <p:nvSpPr>
          <p:cNvPr id="283" name="Google Shape;283;p28"/>
          <p:cNvSpPr txBox="1"/>
          <p:nvPr/>
        </p:nvSpPr>
        <p:spPr>
          <a:xfrm>
            <a:off x="4191000" y="2895600"/>
            <a:ext cx="1219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Main Window</a:t>
            </a:r>
            <a:endParaRPr/>
          </a:p>
        </p:txBody>
      </p:sp>
      <p:sp>
        <p:nvSpPr>
          <p:cNvPr id="284" name="Google Shape;284;p28"/>
          <p:cNvSpPr txBox="1"/>
          <p:nvPr/>
        </p:nvSpPr>
        <p:spPr>
          <a:xfrm>
            <a:off x="1066800" y="4495800"/>
            <a:ext cx="14478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Dependency Window</a:t>
            </a:r>
            <a:endParaRPr/>
          </a:p>
        </p:txBody>
      </p:sp>
      <p:sp>
        <p:nvSpPr>
          <p:cNvPr id="285" name="Google Shape;285;p28"/>
          <p:cNvSpPr txBox="1"/>
          <p:nvPr/>
        </p:nvSpPr>
        <p:spPr>
          <a:xfrm>
            <a:off x="2971800" y="5181600"/>
            <a:ext cx="1219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Output Window</a:t>
            </a:r>
            <a:endParaRPr/>
          </a:p>
        </p:txBody>
      </p:sp>
      <p:sp>
        <p:nvSpPr>
          <p:cNvPr id="286" name="Google Shape;286;p28"/>
          <p:cNvSpPr/>
          <p:nvPr/>
        </p:nvSpPr>
        <p:spPr>
          <a:xfrm>
            <a:off x="7010400" y="2895600"/>
            <a:ext cx="1600200" cy="838200"/>
          </a:xfrm>
          <a:prstGeom prst="wedgeEllipseCallout">
            <a:avLst>
              <a:gd fmla="val -74807" name="adj1"/>
              <a:gd fmla="val -28350" name="adj2"/>
            </a:avLst>
          </a:prstGeom>
          <a:noFill/>
          <a:ln cap="flat" cmpd="sng" w="25400">
            <a:solidFill>
              <a:srgbClr val="FF66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87" name="Google Shape;287;p28"/>
          <p:cNvSpPr txBox="1"/>
          <p:nvPr/>
        </p:nvSpPr>
        <p:spPr>
          <a:xfrm>
            <a:off x="7010400" y="2971800"/>
            <a:ext cx="1600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Shortcut Dependencies</a:t>
            </a:r>
            <a:endParaRPr/>
          </a:p>
        </p:txBody>
      </p:sp>
      <p:pic>
        <p:nvPicPr>
          <p:cNvPr id="288" name="Google Shape;288;p28"/>
          <p:cNvPicPr preferRelativeResize="0"/>
          <p:nvPr/>
        </p:nvPicPr>
        <p:blipFill rotWithShape="1">
          <a:blip r:embed="rId4">
            <a:alphaModFix/>
          </a:blip>
          <a:srcRect b="89929" l="26347" r="70977" t="6340"/>
          <a:stretch/>
        </p:blipFill>
        <p:spPr>
          <a:xfrm>
            <a:off x="8089900" y="0"/>
            <a:ext cx="901700" cy="890587"/>
          </a:xfrm>
          <a:prstGeom prst="rect">
            <a:avLst/>
          </a:prstGeom>
          <a:noFill/>
          <a:ln>
            <a:noFill/>
          </a:ln>
        </p:spPr>
      </p:pic>
    </p:spTree>
  </p:cSld>
  <p:clrMapOvr>
    <a:masterClrMapping/>
  </p:clrMapOvr>
  <p:transition spd="slow">
    <p:fade thruBlk="1"/>
  </p:transition>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8" name="Shape 2228"/>
        <p:cNvGrpSpPr/>
        <p:nvPr/>
      </p:nvGrpSpPr>
      <p:grpSpPr>
        <a:xfrm>
          <a:off x="0" y="0"/>
          <a:ext cx="0" cy="0"/>
          <a:chOff x="0" y="0"/>
          <a:chExt cx="0" cy="0"/>
        </a:xfrm>
      </p:grpSpPr>
      <p:sp>
        <p:nvSpPr>
          <p:cNvPr id="2229" name="Google Shape;2229;p18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230" name="Google Shape;2230;p181"/>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Additional Lookup Cache Options</a:t>
            </a:r>
            <a:endParaRPr/>
          </a:p>
        </p:txBody>
      </p:sp>
      <p:sp>
        <p:nvSpPr>
          <p:cNvPr id="2231" name="Google Shape;2231;p181"/>
          <p:cNvSpPr txBox="1"/>
          <p:nvPr/>
        </p:nvSpPr>
        <p:spPr>
          <a:xfrm>
            <a:off x="3505200" y="5410200"/>
            <a:ext cx="4038600" cy="1066800"/>
          </a:xfrm>
          <a:prstGeom prst="rect">
            <a:avLst/>
          </a:prstGeom>
          <a:noFill/>
          <a:ln>
            <a:noFill/>
          </a:ln>
        </p:spPr>
        <p:txBody>
          <a:bodyPr anchorCtr="0" anchor="t" bIns="45700" lIns="91425" spcFirstLastPara="1" rIns="91425" wrap="square" tIns="45700">
            <a:noAutofit/>
          </a:bodyPr>
          <a:lstStyle/>
          <a:p>
            <a:pPr indent="-288925" lvl="0" marL="288925"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Dynamic Lookup Cache</a:t>
            </a:r>
            <a:endParaRPr/>
          </a:p>
          <a:p>
            <a:pPr indent="-288925" lvl="0" marL="288925" marR="0" rtl="0" algn="l">
              <a:lnSpc>
                <a:spcPct val="100000"/>
              </a:lnSpc>
              <a:spcBef>
                <a:spcPts val="630"/>
              </a:spcBef>
              <a:spcAft>
                <a:spcPts val="0"/>
              </a:spcAft>
              <a:buClr>
                <a:srgbClr val="5555C7"/>
              </a:buClr>
              <a:buSzPts val="1800"/>
              <a:buFont typeface="Arial"/>
              <a:buChar char="•"/>
            </a:pPr>
            <a:r>
              <a:rPr b="1" i="0" lang="en-US" sz="1800" u="none">
                <a:solidFill>
                  <a:schemeClr val="dk1"/>
                </a:solidFill>
                <a:latin typeface="Arial"/>
                <a:ea typeface="Arial"/>
                <a:cs typeface="Arial"/>
                <a:sym typeface="Arial"/>
              </a:rPr>
              <a:t>Allows a row to know about the handling of a previous row </a:t>
            </a:r>
            <a:endParaRPr/>
          </a:p>
        </p:txBody>
      </p:sp>
      <p:sp>
        <p:nvSpPr>
          <p:cNvPr id="2232" name="Google Shape;2232;p181"/>
          <p:cNvSpPr txBox="1"/>
          <p:nvPr/>
        </p:nvSpPr>
        <p:spPr>
          <a:xfrm>
            <a:off x="381000" y="3048000"/>
            <a:ext cx="3124200" cy="3048000"/>
          </a:xfrm>
          <a:prstGeom prst="rect">
            <a:avLst/>
          </a:prstGeom>
          <a:noFill/>
          <a:ln>
            <a:noFill/>
          </a:ln>
        </p:spPr>
        <p:txBody>
          <a:bodyPr anchorCtr="0" anchor="t" bIns="45700" lIns="91425" spcFirstLastPara="1" rIns="91425" wrap="square" tIns="45700">
            <a:noAutofit/>
          </a:bodyPr>
          <a:lstStyle/>
          <a:p>
            <a:pPr indent="-288925" lvl="0" marL="288925"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Cache File Name Prefix</a:t>
            </a:r>
            <a:endParaRPr/>
          </a:p>
          <a:p>
            <a:pPr indent="-288925" lvl="0" marL="288925" marR="0" rtl="0" algn="l">
              <a:lnSpc>
                <a:spcPct val="100000"/>
              </a:lnSpc>
              <a:spcBef>
                <a:spcPts val="630"/>
              </a:spcBef>
              <a:spcAft>
                <a:spcPts val="0"/>
              </a:spcAft>
              <a:buClr>
                <a:srgbClr val="5555C7"/>
              </a:buClr>
              <a:buSzPts val="1800"/>
              <a:buFont typeface="Arial"/>
              <a:buChar char="•"/>
            </a:pPr>
            <a:r>
              <a:rPr b="1" i="0" lang="en-US" sz="1800" u="none">
                <a:solidFill>
                  <a:schemeClr val="dk1"/>
                </a:solidFill>
                <a:latin typeface="Arial"/>
                <a:ea typeface="Arial"/>
                <a:cs typeface="Arial"/>
                <a:sym typeface="Arial"/>
              </a:rPr>
              <a:t>Reuse cache by      name for another similar business purpose</a:t>
            </a:r>
            <a:endParaRPr/>
          </a:p>
          <a:p>
            <a:pPr indent="-288925" lvl="0" marL="288925" marR="0" rtl="0" algn="l">
              <a:lnSpc>
                <a:spcPct val="100000"/>
              </a:lnSpc>
              <a:spcBef>
                <a:spcPts val="1200"/>
              </a:spcBef>
              <a:spcAft>
                <a:spcPts val="0"/>
              </a:spcAft>
              <a:buClr>
                <a:schemeClr val="dk1"/>
              </a:buClr>
              <a:buFont typeface="Arial"/>
              <a:buNone/>
            </a:pPr>
            <a:r>
              <a:rPr b="1" i="0" lang="en-US" sz="2000" u="none">
                <a:solidFill>
                  <a:schemeClr val="dk1"/>
                </a:solidFill>
                <a:latin typeface="Arial"/>
                <a:ea typeface="Arial"/>
                <a:cs typeface="Arial"/>
                <a:sym typeface="Arial"/>
              </a:rPr>
              <a:t>Recache from Source</a:t>
            </a:r>
            <a:endParaRPr/>
          </a:p>
          <a:p>
            <a:pPr indent="-288925" lvl="0" marL="288925" marR="0" rtl="0" algn="l">
              <a:lnSpc>
                <a:spcPct val="100000"/>
              </a:lnSpc>
              <a:spcBef>
                <a:spcPts val="630"/>
              </a:spcBef>
              <a:spcAft>
                <a:spcPts val="0"/>
              </a:spcAft>
              <a:buClr>
                <a:srgbClr val="5555C7"/>
              </a:buClr>
              <a:buSzPts val="1800"/>
              <a:buFont typeface="Arial"/>
              <a:buChar char="•"/>
            </a:pPr>
            <a:r>
              <a:rPr b="1" i="0" lang="en-US" sz="1800" u="none">
                <a:solidFill>
                  <a:schemeClr val="dk1"/>
                </a:solidFill>
                <a:latin typeface="Arial"/>
                <a:ea typeface="Arial"/>
                <a:cs typeface="Arial"/>
                <a:sym typeface="Arial"/>
              </a:rPr>
              <a:t>Overrides other   settings and Lookup  data is refreshed</a:t>
            </a:r>
            <a:endParaRPr/>
          </a:p>
        </p:txBody>
      </p:sp>
      <p:sp>
        <p:nvSpPr>
          <p:cNvPr id="2233" name="Google Shape;2233;p181"/>
          <p:cNvSpPr txBox="1"/>
          <p:nvPr/>
        </p:nvSpPr>
        <p:spPr>
          <a:xfrm>
            <a:off x="381000" y="2117725"/>
            <a:ext cx="28956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Make cache persistent</a:t>
            </a:r>
            <a:endParaRPr/>
          </a:p>
        </p:txBody>
      </p:sp>
      <p:pic>
        <p:nvPicPr>
          <p:cNvPr id="2234" name="Google Shape;2234;p181"/>
          <p:cNvPicPr preferRelativeResize="0"/>
          <p:nvPr/>
        </p:nvPicPr>
        <p:blipFill rotWithShape="1">
          <a:blip r:embed="rId3">
            <a:alphaModFix/>
          </a:blip>
          <a:srcRect b="0" l="0" r="0" t="0"/>
          <a:stretch/>
        </p:blipFill>
        <p:spPr>
          <a:xfrm>
            <a:off x="3581400" y="1295400"/>
            <a:ext cx="4876800" cy="3886200"/>
          </a:xfrm>
          <a:prstGeom prst="rect">
            <a:avLst/>
          </a:prstGeom>
          <a:noFill/>
          <a:ln>
            <a:noFill/>
          </a:ln>
        </p:spPr>
      </p:pic>
      <p:cxnSp>
        <p:nvCxnSpPr>
          <p:cNvPr id="2235" name="Google Shape;2235;p181"/>
          <p:cNvCxnSpPr/>
          <p:nvPr/>
        </p:nvCxnSpPr>
        <p:spPr>
          <a:xfrm>
            <a:off x="2971800" y="2514600"/>
            <a:ext cx="1295400" cy="838200"/>
          </a:xfrm>
          <a:prstGeom prst="straightConnector1">
            <a:avLst/>
          </a:prstGeom>
          <a:noFill/>
          <a:ln cap="flat" cmpd="sng" w="25400">
            <a:solidFill>
              <a:srgbClr val="FF6600"/>
            </a:solidFill>
            <a:prstDash val="solid"/>
            <a:miter lim="8000"/>
            <a:headEnd len="sm" w="sm" type="none"/>
            <a:tailEnd len="med" w="med" type="triangle"/>
          </a:ln>
        </p:spPr>
      </p:cxnSp>
      <p:cxnSp>
        <p:nvCxnSpPr>
          <p:cNvPr id="2236" name="Google Shape;2236;p181"/>
          <p:cNvCxnSpPr/>
          <p:nvPr/>
        </p:nvCxnSpPr>
        <p:spPr>
          <a:xfrm>
            <a:off x="2895600" y="3962400"/>
            <a:ext cx="914400" cy="0"/>
          </a:xfrm>
          <a:prstGeom prst="straightConnector1">
            <a:avLst/>
          </a:prstGeom>
          <a:noFill/>
          <a:ln cap="flat" cmpd="sng" w="25400">
            <a:solidFill>
              <a:srgbClr val="FF6600"/>
            </a:solidFill>
            <a:prstDash val="solid"/>
            <a:miter lim="8000"/>
            <a:headEnd len="sm" w="sm" type="none"/>
            <a:tailEnd len="med" w="med" type="triangle"/>
          </a:ln>
        </p:spPr>
      </p:cxnSp>
      <p:cxnSp>
        <p:nvCxnSpPr>
          <p:cNvPr id="2237" name="Google Shape;2237;p181"/>
          <p:cNvCxnSpPr/>
          <p:nvPr/>
        </p:nvCxnSpPr>
        <p:spPr>
          <a:xfrm flipH="1" rot="10800000">
            <a:off x="3048000" y="4038600"/>
            <a:ext cx="838200" cy="1295400"/>
          </a:xfrm>
          <a:prstGeom prst="straightConnector1">
            <a:avLst/>
          </a:prstGeom>
          <a:noFill/>
          <a:ln cap="flat" cmpd="sng" w="25400">
            <a:solidFill>
              <a:srgbClr val="FF6600"/>
            </a:solidFill>
            <a:prstDash val="solid"/>
            <a:miter lim="8000"/>
            <a:headEnd len="sm" w="sm" type="none"/>
            <a:tailEnd len="med" w="med" type="triangle"/>
          </a:ln>
        </p:spPr>
      </p:cxnSp>
      <p:cxnSp>
        <p:nvCxnSpPr>
          <p:cNvPr id="2238" name="Google Shape;2238;p181"/>
          <p:cNvCxnSpPr/>
          <p:nvPr/>
        </p:nvCxnSpPr>
        <p:spPr>
          <a:xfrm rot="10800000">
            <a:off x="4724400" y="3657600"/>
            <a:ext cx="609600" cy="1752600"/>
          </a:xfrm>
          <a:prstGeom prst="straightConnector1">
            <a:avLst/>
          </a:prstGeom>
          <a:noFill/>
          <a:ln cap="flat" cmpd="sng" w="25400">
            <a:solidFill>
              <a:srgbClr val="FF6600"/>
            </a:solidFill>
            <a:prstDash val="solid"/>
            <a:miter lim="8000"/>
            <a:headEnd len="sm" w="sm" type="none"/>
            <a:tailEnd len="med" w="med" type="triangle"/>
          </a:ln>
        </p:spPr>
      </p:cxnSp>
      <p:pic>
        <p:nvPicPr>
          <p:cNvPr id="2239" name="Google Shape;2239;p181"/>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3" name="Shape 2243"/>
        <p:cNvGrpSpPr/>
        <p:nvPr/>
      </p:nvGrpSpPr>
      <p:grpSpPr>
        <a:xfrm>
          <a:off x="0" y="0"/>
          <a:ext cx="0" cy="0"/>
          <a:chOff x="0" y="0"/>
          <a:chExt cx="0" cy="0"/>
        </a:xfrm>
      </p:grpSpPr>
      <p:sp>
        <p:nvSpPr>
          <p:cNvPr id="2244" name="Google Shape;2244;p18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245" name="Google Shape;2245;p182"/>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Dynamic Lookup Cache Advantages</a:t>
            </a:r>
            <a:endParaRPr/>
          </a:p>
        </p:txBody>
      </p:sp>
      <p:sp>
        <p:nvSpPr>
          <p:cNvPr id="2246" name="Google Shape;2246;p182"/>
          <p:cNvSpPr txBox="1"/>
          <p:nvPr/>
        </p:nvSpPr>
        <p:spPr>
          <a:xfrm>
            <a:off x="609600" y="1423987"/>
            <a:ext cx="7391400" cy="4291012"/>
          </a:xfrm>
          <a:prstGeom prst="rect">
            <a:avLst/>
          </a:prstGeom>
          <a:noFill/>
          <a:ln>
            <a:noFill/>
          </a:ln>
        </p:spPr>
        <p:txBody>
          <a:bodyPr anchorCtr="0" anchor="t" bIns="45700" lIns="91425" spcFirstLastPara="1" rIns="91425" wrap="square" tIns="45700">
            <a:noAutofit/>
          </a:bodyPr>
          <a:lstStyle/>
          <a:p>
            <a:pPr indent="-288925" lvl="0" marL="288925"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When the target table is also the Lookup table, cache is changed dynamically as the target load rows are processed in the mapping</a:t>
            </a:r>
            <a:endParaRPr/>
          </a:p>
          <a:p>
            <a:pPr indent="-288925" lvl="0" marL="288925" marR="0" rtl="0" algn="l">
              <a:lnSpc>
                <a:spcPct val="100000"/>
              </a:lnSpc>
              <a:spcBef>
                <a:spcPts val="120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New rows to be inserted into the target or for update to the target will affect the dynamic Lookup cache as they are processed</a:t>
            </a:r>
            <a:endParaRPr/>
          </a:p>
          <a:p>
            <a:pPr indent="-288925" lvl="0" marL="288925" marR="0" rtl="0" algn="l">
              <a:lnSpc>
                <a:spcPct val="100000"/>
              </a:lnSpc>
              <a:spcBef>
                <a:spcPts val="120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Subsequent rows will know the handling of previous rows</a:t>
            </a:r>
            <a:endParaRPr/>
          </a:p>
          <a:p>
            <a:pPr indent="-288925" lvl="0" marL="288925" marR="0" rtl="0" algn="l">
              <a:lnSpc>
                <a:spcPct val="100000"/>
              </a:lnSpc>
              <a:spcBef>
                <a:spcPts val="120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Dynamic Lookup cache and target load rows remain synchronized throughout the Session run </a:t>
            </a:r>
            <a:endParaRPr/>
          </a:p>
        </p:txBody>
      </p:sp>
      <p:pic>
        <p:nvPicPr>
          <p:cNvPr id="2247" name="Google Shape;2247;p182"/>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1" name="Shape 2251"/>
        <p:cNvGrpSpPr/>
        <p:nvPr/>
      </p:nvGrpSpPr>
      <p:grpSpPr>
        <a:xfrm>
          <a:off x="0" y="0"/>
          <a:ext cx="0" cy="0"/>
          <a:chOff x="0" y="0"/>
          <a:chExt cx="0" cy="0"/>
        </a:xfrm>
      </p:grpSpPr>
      <p:sp>
        <p:nvSpPr>
          <p:cNvPr id="2252" name="Google Shape;2252;p18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253" name="Google Shape;2253;p18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Update Dynamic Lookup Cache </a:t>
            </a:r>
            <a:endParaRPr/>
          </a:p>
        </p:txBody>
      </p:sp>
      <p:sp>
        <p:nvSpPr>
          <p:cNvPr id="2254" name="Google Shape;2254;p183"/>
          <p:cNvSpPr txBox="1"/>
          <p:nvPr>
            <p:ph idx="1" type="body"/>
          </p:nvPr>
        </p:nvSpPr>
        <p:spPr>
          <a:xfrm>
            <a:off x="457200" y="990600"/>
            <a:ext cx="8293100" cy="5334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NewLookupRow port values</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0 – static lookup, cache is not changed</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1 – insert row to Lookup cache</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2 – update row in Lookup cache</a:t>
            </a:r>
            <a:endParaRPr/>
          </a:p>
          <a:p>
            <a:pPr indent="-122237" lvl="0" marL="122237" marR="0" rtl="0" algn="l">
              <a:lnSpc>
                <a:spcPct val="100000"/>
              </a:lnSpc>
              <a:spcBef>
                <a:spcPts val="120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Does NOT change row type</a:t>
            </a:r>
            <a:endParaRPr/>
          </a:p>
          <a:p>
            <a:pPr indent="-122237" lvl="0" marL="122237" marR="0" rtl="0" algn="l">
              <a:lnSpc>
                <a:spcPct val="100000"/>
              </a:lnSpc>
              <a:spcBef>
                <a:spcPts val="120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Use the Update Strategy transformation before or after Lookup, to flag rows for insert or update to the target</a:t>
            </a:r>
            <a:endParaRPr/>
          </a:p>
          <a:p>
            <a:pPr indent="-122237" lvl="0" marL="122237" marR="0" rtl="0" algn="l">
              <a:lnSpc>
                <a:spcPct val="100000"/>
              </a:lnSpc>
              <a:spcBef>
                <a:spcPts val="120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Ignore NULL Property</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Per port</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Ignore NULL values from input row and update the cache using only with non-NULL values from input</a:t>
            </a:r>
            <a:endParaRPr/>
          </a:p>
        </p:txBody>
      </p:sp>
      <p:pic>
        <p:nvPicPr>
          <p:cNvPr id="2255" name="Google Shape;2255;p183"/>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9" name="Shape 2259"/>
        <p:cNvGrpSpPr/>
        <p:nvPr/>
      </p:nvGrpSpPr>
      <p:grpSpPr>
        <a:xfrm>
          <a:off x="0" y="0"/>
          <a:ext cx="0" cy="0"/>
          <a:chOff x="0" y="0"/>
          <a:chExt cx="0" cy="0"/>
        </a:xfrm>
      </p:grpSpPr>
      <p:sp>
        <p:nvSpPr>
          <p:cNvPr id="2260" name="Google Shape;2260;p18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261" name="Google Shape;2261;p184"/>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Example:  Dynamic Lookup Configuration</a:t>
            </a:r>
            <a:endParaRPr/>
          </a:p>
        </p:txBody>
      </p:sp>
      <p:pic>
        <p:nvPicPr>
          <p:cNvPr id="2262" name="Google Shape;2262;p184"/>
          <p:cNvPicPr preferRelativeResize="0"/>
          <p:nvPr/>
        </p:nvPicPr>
        <p:blipFill rotWithShape="1">
          <a:blip r:embed="rId3">
            <a:alphaModFix/>
          </a:blip>
          <a:srcRect b="0" l="0" r="0" t="0"/>
          <a:stretch/>
        </p:blipFill>
        <p:spPr>
          <a:xfrm>
            <a:off x="1752600" y="2438400"/>
            <a:ext cx="5486400" cy="3276600"/>
          </a:xfrm>
          <a:prstGeom prst="rect">
            <a:avLst/>
          </a:prstGeom>
          <a:noFill/>
          <a:ln>
            <a:noFill/>
          </a:ln>
        </p:spPr>
      </p:pic>
      <p:sp>
        <p:nvSpPr>
          <p:cNvPr id="2263" name="Google Shape;2263;p184"/>
          <p:cNvSpPr txBox="1"/>
          <p:nvPr/>
        </p:nvSpPr>
        <p:spPr>
          <a:xfrm>
            <a:off x="1143000" y="1295400"/>
            <a:ext cx="6705600" cy="7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Router Group Filter Condition should be:   </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                        NewLookupRow = 1</a:t>
            </a:r>
            <a:r>
              <a:rPr b="1" i="0" lang="en-US" sz="2400" u="none">
                <a:solidFill>
                  <a:schemeClr val="dk1"/>
                </a:solidFill>
                <a:latin typeface="Arial"/>
                <a:ea typeface="Arial"/>
                <a:cs typeface="Arial"/>
                <a:sym typeface="Arial"/>
              </a:rPr>
              <a:t>                                </a:t>
            </a:r>
            <a:endParaRPr/>
          </a:p>
        </p:txBody>
      </p:sp>
      <p:sp>
        <p:nvSpPr>
          <p:cNvPr id="2264" name="Google Shape;2264;p184"/>
          <p:cNvSpPr txBox="1"/>
          <p:nvPr/>
        </p:nvSpPr>
        <p:spPr>
          <a:xfrm>
            <a:off x="1447800" y="5867400"/>
            <a:ext cx="70866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This allows isolation of insert rows from update rows </a:t>
            </a:r>
            <a:endParaRPr/>
          </a:p>
        </p:txBody>
      </p:sp>
      <p:pic>
        <p:nvPicPr>
          <p:cNvPr id="2265" name="Google Shape;2265;p184"/>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9" name="Shape 2269"/>
        <p:cNvGrpSpPr/>
        <p:nvPr/>
      </p:nvGrpSpPr>
      <p:grpSpPr>
        <a:xfrm>
          <a:off x="0" y="0"/>
          <a:ext cx="0" cy="0"/>
          <a:chOff x="0" y="0"/>
          <a:chExt cx="0" cy="0"/>
        </a:xfrm>
      </p:grpSpPr>
      <p:sp>
        <p:nvSpPr>
          <p:cNvPr id="2270" name="Google Shape;2270;p18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271" name="Google Shape;2271;p185"/>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Persistent Caches</a:t>
            </a:r>
            <a:endParaRPr/>
          </a:p>
        </p:txBody>
      </p:sp>
      <p:sp>
        <p:nvSpPr>
          <p:cNvPr id="2272" name="Google Shape;2272;p185"/>
          <p:cNvSpPr txBox="1"/>
          <p:nvPr/>
        </p:nvSpPr>
        <p:spPr>
          <a:xfrm>
            <a:off x="609600" y="1447800"/>
            <a:ext cx="7696200"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By default, Lookup caches are not persistent</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When Session completes, cache is erased</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Cache can be made persistent with the Lookup properties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When Session completes, the persistent cache is stored on the machine hard disk files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The next time Session runs, cached data is loaded fully or partially into RAM and reused</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Can improve performance, but “stale” data may pose a problem</a:t>
            </a:r>
            <a:endParaRPr/>
          </a:p>
        </p:txBody>
      </p:sp>
      <p:pic>
        <p:nvPicPr>
          <p:cNvPr id="2273" name="Google Shape;2273;p185"/>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7" name="Shape 2277"/>
        <p:cNvGrpSpPr/>
        <p:nvPr/>
      </p:nvGrpSpPr>
      <p:grpSpPr>
        <a:xfrm>
          <a:off x="0" y="0"/>
          <a:ext cx="0" cy="0"/>
          <a:chOff x="0" y="0"/>
          <a:chExt cx="0" cy="0"/>
        </a:xfrm>
      </p:grpSpPr>
      <p:sp>
        <p:nvSpPr>
          <p:cNvPr id="2278" name="Google Shape;2278;p18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279" name="Google Shape;2279;p186"/>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Update Strategy Transformation</a:t>
            </a:r>
            <a:endParaRPr/>
          </a:p>
        </p:txBody>
      </p:sp>
      <p:sp>
        <p:nvSpPr>
          <p:cNvPr id="2280" name="Google Shape;2280;p186"/>
          <p:cNvSpPr txBox="1"/>
          <p:nvPr/>
        </p:nvSpPr>
        <p:spPr>
          <a:xfrm>
            <a:off x="609600" y="1524000"/>
            <a:ext cx="799465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By the end of this section you will be familiar with:</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Update Strategy functionality</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Update Strategy expressions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Refresh strategies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Smart aggregation</a:t>
            </a:r>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Tree>
  </p:cSld>
  <p:clrMapOvr>
    <a:masterClrMapping/>
  </p:clrMapOvr>
  <p:transition spd="slow">
    <p:fade thruBlk="1"/>
  </p:transition>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18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286" name="Google Shape;2286;p187"/>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Target Refresh Strategies</a:t>
            </a:r>
            <a:endParaRPr/>
          </a:p>
        </p:txBody>
      </p:sp>
      <p:sp>
        <p:nvSpPr>
          <p:cNvPr id="2287" name="Google Shape;2287;p187"/>
          <p:cNvSpPr txBox="1"/>
          <p:nvPr/>
        </p:nvSpPr>
        <p:spPr>
          <a:xfrm>
            <a:off x="609600" y="1524000"/>
            <a:ext cx="769620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Single snapshot:  Target truncated, new records inserted</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Sequential snapshot:  new records inserted</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Incremental:  Only new records are inserted. Records already present in the target are ignored</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Incremental with Update:  Only new records are inserted. Records already present in the target are updated</a:t>
            </a:r>
            <a:endParaRPr/>
          </a:p>
        </p:txBody>
      </p:sp>
    </p:spTree>
  </p:cSld>
  <p:clrMapOvr>
    <a:masterClrMapping/>
  </p:clrMapOvr>
  <p:transition spd="slow">
    <p:fade thruBlk="1"/>
  </p:transition>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1" name="Shape 2291"/>
        <p:cNvGrpSpPr/>
        <p:nvPr/>
      </p:nvGrpSpPr>
      <p:grpSpPr>
        <a:xfrm>
          <a:off x="0" y="0"/>
          <a:ext cx="0" cy="0"/>
          <a:chOff x="0" y="0"/>
          <a:chExt cx="0" cy="0"/>
        </a:xfrm>
      </p:grpSpPr>
      <p:sp>
        <p:nvSpPr>
          <p:cNvPr id="2292" name="Google Shape;2292;p18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293" name="Google Shape;2293;p188"/>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Update Strategy Transformation</a:t>
            </a:r>
            <a:endParaRPr/>
          </a:p>
        </p:txBody>
      </p:sp>
      <p:sp>
        <p:nvSpPr>
          <p:cNvPr id="2294" name="Google Shape;2294;p188"/>
          <p:cNvSpPr txBox="1"/>
          <p:nvPr/>
        </p:nvSpPr>
        <p:spPr>
          <a:xfrm>
            <a:off x="1981200" y="1219200"/>
            <a:ext cx="6659562"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Used to specify how each individual row will be used to update target tables (insert, update, delete, reject)</a:t>
            </a:r>
            <a:endParaRPr/>
          </a:p>
        </p:txBody>
      </p:sp>
      <p:sp>
        <p:nvSpPr>
          <p:cNvPr id="2295" name="Google Shape;2295;p188"/>
          <p:cNvSpPr txBox="1"/>
          <p:nvPr/>
        </p:nvSpPr>
        <p:spPr>
          <a:xfrm>
            <a:off x="457200" y="2438400"/>
            <a:ext cx="2667000" cy="4191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Arial"/>
              <a:buChar char="•"/>
            </a:pPr>
            <a:r>
              <a:rPr b="0" i="0" lang="en-US" sz="1600" u="none">
                <a:solidFill>
                  <a:schemeClr val="dk1"/>
                </a:solidFill>
                <a:latin typeface="Arial"/>
                <a:ea typeface="Arial"/>
                <a:cs typeface="Arial"/>
                <a:sym typeface="Arial"/>
              </a:rPr>
              <a:t>Active Transformation</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a:solidFill>
                  <a:schemeClr val="dk1"/>
                </a:solidFill>
                <a:latin typeface="Arial"/>
                <a:ea typeface="Arial"/>
                <a:cs typeface="Arial"/>
                <a:sym typeface="Arial"/>
              </a:rPr>
              <a:t>Connected</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a:solidFill>
                  <a:schemeClr val="dk1"/>
                </a:solidFill>
                <a:latin typeface="Arial"/>
                <a:ea typeface="Arial"/>
                <a:cs typeface="Arial"/>
                <a:sym typeface="Arial"/>
              </a:rPr>
              <a:t>Ports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All input / output</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a:solidFill>
                  <a:schemeClr val="dk1"/>
                </a:solidFill>
                <a:latin typeface="Arial"/>
                <a:ea typeface="Arial"/>
                <a:cs typeface="Arial"/>
                <a:sym typeface="Arial"/>
              </a:rPr>
              <a:t>Specify the Update Strategy Expression</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a:solidFill>
                  <a:schemeClr val="dk1"/>
                </a:solidFill>
                <a:latin typeface="Arial"/>
                <a:ea typeface="Arial"/>
                <a:cs typeface="Arial"/>
                <a:sym typeface="Arial"/>
              </a:rPr>
              <a:t>Usage</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Updating Slowly Changing Dimensions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IIF or DECODE logic determines how to handle the record</a:t>
            </a:r>
            <a:endParaRPr/>
          </a:p>
        </p:txBody>
      </p:sp>
      <p:pic>
        <p:nvPicPr>
          <p:cNvPr id="2296" name="Google Shape;2296;p188"/>
          <p:cNvPicPr preferRelativeResize="0"/>
          <p:nvPr/>
        </p:nvPicPr>
        <p:blipFill rotWithShape="1">
          <a:blip r:embed="rId3">
            <a:alphaModFix/>
          </a:blip>
          <a:srcRect b="0" l="0" r="0" t="0"/>
          <a:stretch/>
        </p:blipFill>
        <p:spPr>
          <a:xfrm>
            <a:off x="3886200" y="2057400"/>
            <a:ext cx="4724400" cy="4205287"/>
          </a:xfrm>
          <a:prstGeom prst="rect">
            <a:avLst/>
          </a:prstGeom>
          <a:noFill/>
          <a:ln>
            <a:noFill/>
          </a:ln>
        </p:spPr>
      </p:pic>
      <p:cxnSp>
        <p:nvCxnSpPr>
          <p:cNvPr id="2297" name="Google Shape;2297;p188"/>
          <p:cNvCxnSpPr/>
          <p:nvPr/>
        </p:nvCxnSpPr>
        <p:spPr>
          <a:xfrm flipH="1" rot="10800000">
            <a:off x="2743200" y="3124200"/>
            <a:ext cx="2895600" cy="1219200"/>
          </a:xfrm>
          <a:prstGeom prst="straightConnector1">
            <a:avLst/>
          </a:prstGeom>
          <a:noFill/>
          <a:ln cap="flat" cmpd="sng" w="25400">
            <a:solidFill>
              <a:srgbClr val="FF6600"/>
            </a:solidFill>
            <a:prstDash val="solid"/>
            <a:miter lim="8000"/>
            <a:headEnd len="sm" w="sm" type="none"/>
            <a:tailEnd len="med" w="med" type="triangle"/>
          </a:ln>
        </p:spPr>
      </p:cxnSp>
      <p:pic>
        <p:nvPicPr>
          <p:cNvPr id="2298" name="Google Shape;2298;p188"/>
          <p:cNvPicPr preferRelativeResize="0"/>
          <p:nvPr/>
        </p:nvPicPr>
        <p:blipFill rotWithShape="1">
          <a:blip r:embed="rId4">
            <a:alphaModFix/>
          </a:blip>
          <a:srcRect b="61694" l="47300" r="49253" t="34442"/>
          <a:stretch/>
        </p:blipFill>
        <p:spPr>
          <a:xfrm>
            <a:off x="838200" y="1143000"/>
            <a:ext cx="838200" cy="762000"/>
          </a:xfrm>
          <a:prstGeom prst="rect">
            <a:avLst/>
          </a:prstGeom>
          <a:noFill/>
          <a:ln>
            <a:noFill/>
          </a:ln>
        </p:spPr>
      </p:pic>
      <p:pic>
        <p:nvPicPr>
          <p:cNvPr id="2299" name="Google Shape;2299;p188"/>
          <p:cNvPicPr preferRelativeResize="0"/>
          <p:nvPr/>
        </p:nvPicPr>
        <p:blipFill rotWithShape="1">
          <a:blip r:embed="rId4">
            <a:alphaModFix/>
          </a:blip>
          <a:srcRect b="61694" l="47300" r="49253" t="34442"/>
          <a:stretch/>
        </p:blipFill>
        <p:spPr>
          <a:xfrm>
            <a:off x="8077200" y="185737"/>
            <a:ext cx="685800" cy="623887"/>
          </a:xfrm>
          <a:prstGeom prst="rect">
            <a:avLst/>
          </a:prstGeom>
          <a:noFill/>
          <a:ln>
            <a:noFill/>
          </a:ln>
        </p:spPr>
      </p:pic>
    </p:spTree>
  </p:cSld>
  <p:clrMapOvr>
    <a:masterClrMapping/>
  </p:clrMapOvr>
  <p:transition spd="slow">
    <p:fade thruBlk="1"/>
  </p:transition>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3" name="Shape 2303"/>
        <p:cNvGrpSpPr/>
        <p:nvPr/>
      </p:nvGrpSpPr>
      <p:grpSpPr>
        <a:xfrm>
          <a:off x="0" y="0"/>
          <a:ext cx="0" cy="0"/>
          <a:chOff x="0" y="0"/>
          <a:chExt cx="0" cy="0"/>
        </a:xfrm>
      </p:grpSpPr>
      <p:sp>
        <p:nvSpPr>
          <p:cNvPr id="2304" name="Google Shape;2304;p18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305" name="Google Shape;2305;p189"/>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Sequence Generator Transformation</a:t>
            </a:r>
            <a:endParaRPr/>
          </a:p>
        </p:txBody>
      </p:sp>
      <p:sp>
        <p:nvSpPr>
          <p:cNvPr id="2306" name="Google Shape;2306;p189"/>
          <p:cNvSpPr txBox="1"/>
          <p:nvPr/>
        </p:nvSpPr>
        <p:spPr>
          <a:xfrm>
            <a:off x="1905000" y="1371600"/>
            <a:ext cx="6172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Generates unique keys for any port on a row  </a:t>
            </a:r>
            <a:endParaRPr/>
          </a:p>
        </p:txBody>
      </p:sp>
      <p:sp>
        <p:nvSpPr>
          <p:cNvPr id="2307" name="Google Shape;2307;p189"/>
          <p:cNvSpPr txBox="1"/>
          <p:nvPr/>
        </p:nvSpPr>
        <p:spPr>
          <a:xfrm>
            <a:off x="228600" y="2438400"/>
            <a:ext cx="3429000" cy="3581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Arial"/>
              <a:buChar char="•"/>
            </a:pPr>
            <a:r>
              <a:rPr b="0" i="0" lang="en-US" sz="1600" u="none">
                <a:solidFill>
                  <a:schemeClr val="dk1"/>
                </a:solidFill>
                <a:latin typeface="Arial"/>
                <a:ea typeface="Arial"/>
                <a:cs typeface="Arial"/>
                <a:sym typeface="Arial"/>
              </a:rPr>
              <a:t>Passive Transformation</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a:solidFill>
                  <a:schemeClr val="dk1"/>
                </a:solidFill>
                <a:latin typeface="Arial"/>
                <a:ea typeface="Arial"/>
                <a:cs typeface="Arial"/>
                <a:sym typeface="Arial"/>
              </a:rPr>
              <a:t>Connected</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a:solidFill>
                  <a:schemeClr val="dk1"/>
                </a:solidFill>
                <a:latin typeface="Arial"/>
                <a:ea typeface="Arial"/>
                <a:cs typeface="Arial"/>
                <a:sym typeface="Arial"/>
              </a:rPr>
              <a:t>Ports</a:t>
            </a:r>
            <a:endParaRPr/>
          </a:p>
          <a:p>
            <a:pPr indent="-342900" lvl="0" marL="342900" marR="0" rtl="0" algn="l">
              <a:lnSpc>
                <a:spcPct val="85000"/>
              </a:lnSpc>
              <a:spcBef>
                <a:spcPts val="975"/>
              </a:spcBef>
              <a:spcAft>
                <a:spcPts val="0"/>
              </a:spcAft>
              <a:buClr>
                <a:schemeClr val="dk1"/>
              </a:buClr>
              <a:buFont typeface="Arial"/>
              <a:buNone/>
            </a:pPr>
            <a:r>
              <a:rPr b="0" i="0" lang="en-US" sz="1500" u="none">
                <a:solidFill>
                  <a:schemeClr val="dk1"/>
                </a:solidFill>
                <a:latin typeface="Arial"/>
                <a:ea typeface="Arial"/>
                <a:cs typeface="Arial"/>
                <a:sym typeface="Arial"/>
              </a:rPr>
              <a:t>	Two predefined output ports, </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NEXTVAL</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CURRVAL</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No input ports allowed</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a:solidFill>
                  <a:schemeClr val="dk1"/>
                </a:solidFill>
                <a:latin typeface="Arial"/>
                <a:ea typeface="Arial"/>
                <a:cs typeface="Arial"/>
                <a:sym typeface="Arial"/>
              </a:rPr>
              <a:t>Usage</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Generate sequence numbers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Shareable across mappings</a:t>
            </a:r>
            <a:endParaRPr/>
          </a:p>
        </p:txBody>
      </p:sp>
      <p:pic>
        <p:nvPicPr>
          <p:cNvPr id="2308" name="Google Shape;2308;p189"/>
          <p:cNvPicPr preferRelativeResize="0"/>
          <p:nvPr/>
        </p:nvPicPr>
        <p:blipFill rotWithShape="1">
          <a:blip r:embed="rId3">
            <a:alphaModFix/>
          </a:blip>
          <a:srcRect b="63711" l="32577" r="64207" t="31961"/>
          <a:stretch/>
        </p:blipFill>
        <p:spPr>
          <a:xfrm>
            <a:off x="914400" y="1143000"/>
            <a:ext cx="762000" cy="914400"/>
          </a:xfrm>
          <a:prstGeom prst="rect">
            <a:avLst/>
          </a:prstGeom>
          <a:noFill/>
          <a:ln>
            <a:noFill/>
          </a:ln>
        </p:spPr>
      </p:pic>
      <p:pic>
        <p:nvPicPr>
          <p:cNvPr id="2309" name="Google Shape;2309;p189"/>
          <p:cNvPicPr preferRelativeResize="0"/>
          <p:nvPr/>
        </p:nvPicPr>
        <p:blipFill rotWithShape="1">
          <a:blip r:embed="rId4">
            <a:alphaModFix/>
          </a:blip>
          <a:srcRect b="0" l="0" r="0" t="0"/>
          <a:stretch/>
        </p:blipFill>
        <p:spPr>
          <a:xfrm>
            <a:off x="4038600" y="1981200"/>
            <a:ext cx="4667250" cy="3781425"/>
          </a:xfrm>
          <a:prstGeom prst="rect">
            <a:avLst/>
          </a:prstGeom>
          <a:noFill/>
          <a:ln>
            <a:noFill/>
          </a:ln>
        </p:spPr>
      </p:pic>
      <p:cxnSp>
        <p:nvCxnSpPr>
          <p:cNvPr id="2310" name="Google Shape;2310;p189"/>
          <p:cNvCxnSpPr/>
          <p:nvPr/>
        </p:nvCxnSpPr>
        <p:spPr>
          <a:xfrm flipH="1" rot="10800000">
            <a:off x="2438400" y="3352800"/>
            <a:ext cx="1828800" cy="1066800"/>
          </a:xfrm>
          <a:prstGeom prst="straightConnector1">
            <a:avLst/>
          </a:prstGeom>
          <a:noFill/>
          <a:ln cap="flat" cmpd="sng" w="25400">
            <a:solidFill>
              <a:srgbClr val="FF6600"/>
            </a:solidFill>
            <a:prstDash val="solid"/>
            <a:miter lim="8000"/>
            <a:headEnd len="sm" w="sm" type="none"/>
            <a:tailEnd len="med" w="med" type="triangle"/>
          </a:ln>
        </p:spPr>
      </p:cxnSp>
      <p:pic>
        <p:nvPicPr>
          <p:cNvPr id="2311" name="Google Shape;2311;p189"/>
          <p:cNvPicPr preferRelativeResize="0"/>
          <p:nvPr/>
        </p:nvPicPr>
        <p:blipFill rotWithShape="1">
          <a:blip r:embed="rId3">
            <a:alphaModFix/>
          </a:blip>
          <a:srcRect b="63711" l="32577" r="64207" t="31961"/>
          <a:stretch/>
        </p:blipFill>
        <p:spPr>
          <a:xfrm>
            <a:off x="8153400" y="152400"/>
            <a:ext cx="685800" cy="685800"/>
          </a:xfrm>
          <a:prstGeom prst="rect">
            <a:avLst/>
          </a:prstGeom>
          <a:noFill/>
          <a:ln>
            <a:noFill/>
          </a:ln>
        </p:spPr>
      </p:pic>
    </p:spTree>
  </p:cSld>
  <p:clrMapOvr>
    <a:masterClrMapping/>
  </p:clrMapOvr>
  <p:transition spd="slow">
    <p:fade thruBlk="1"/>
  </p:transition>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5" name="Shape 2315"/>
        <p:cNvGrpSpPr/>
        <p:nvPr/>
      </p:nvGrpSpPr>
      <p:grpSpPr>
        <a:xfrm>
          <a:off x="0" y="0"/>
          <a:ext cx="0" cy="0"/>
          <a:chOff x="0" y="0"/>
          <a:chExt cx="0" cy="0"/>
        </a:xfrm>
      </p:grpSpPr>
      <p:sp>
        <p:nvSpPr>
          <p:cNvPr id="2316" name="Google Shape;2316;p19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2317" name="Google Shape;2317;p190"/>
          <p:cNvPicPr preferRelativeResize="0"/>
          <p:nvPr/>
        </p:nvPicPr>
        <p:blipFill rotWithShape="1">
          <a:blip r:embed="rId3">
            <a:alphaModFix/>
          </a:blip>
          <a:srcRect b="0" l="0" r="0" t="0"/>
          <a:stretch/>
        </p:blipFill>
        <p:spPr>
          <a:xfrm>
            <a:off x="2667000" y="1371600"/>
            <a:ext cx="5943600" cy="4530725"/>
          </a:xfrm>
          <a:prstGeom prst="rect">
            <a:avLst/>
          </a:prstGeom>
          <a:noFill/>
          <a:ln>
            <a:noFill/>
          </a:ln>
        </p:spPr>
      </p:pic>
      <p:sp>
        <p:nvSpPr>
          <p:cNvPr id="2318" name="Google Shape;2318;p190"/>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Sequence Generator Properties</a:t>
            </a:r>
            <a:endParaRPr/>
          </a:p>
        </p:txBody>
      </p:sp>
      <p:sp>
        <p:nvSpPr>
          <p:cNvPr id="2319" name="Google Shape;2319;p190"/>
          <p:cNvSpPr txBox="1"/>
          <p:nvPr/>
        </p:nvSpPr>
        <p:spPr>
          <a:xfrm>
            <a:off x="228600" y="4114800"/>
            <a:ext cx="1143000" cy="1143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Number of Cached Values</a:t>
            </a:r>
            <a:endParaRPr/>
          </a:p>
        </p:txBody>
      </p:sp>
      <p:sp>
        <p:nvSpPr>
          <p:cNvPr id="2320" name="Google Shape;2320;p190"/>
          <p:cNvSpPr/>
          <p:nvPr/>
        </p:nvSpPr>
        <p:spPr>
          <a:xfrm>
            <a:off x="2019300" y="1571625"/>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2321" name="Google Shape;2321;p190"/>
          <p:cNvCxnSpPr/>
          <p:nvPr/>
        </p:nvCxnSpPr>
        <p:spPr>
          <a:xfrm flipH="1" rot="10800000">
            <a:off x="1143000" y="3733800"/>
            <a:ext cx="1752600" cy="762000"/>
          </a:xfrm>
          <a:prstGeom prst="straightConnector1">
            <a:avLst/>
          </a:prstGeom>
          <a:noFill/>
          <a:ln cap="flat" cmpd="sng" w="25400">
            <a:solidFill>
              <a:srgbClr val="FF6600"/>
            </a:solidFill>
            <a:prstDash val="solid"/>
            <a:miter lim="8000"/>
            <a:headEnd len="sm" w="sm" type="none"/>
            <a:tailEnd len="med" w="med" type="triangle"/>
          </a:ln>
        </p:spPr>
      </p:cxnSp>
      <p:sp>
        <p:nvSpPr>
          <p:cNvPr id="2322" name="Google Shape;2322;p190"/>
          <p:cNvSpPr/>
          <p:nvPr/>
        </p:nvSpPr>
        <p:spPr>
          <a:xfrm>
            <a:off x="4038600" y="1676400"/>
            <a:ext cx="838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323" name="Google Shape;2323;p190"/>
          <p:cNvSpPr txBox="1"/>
          <p:nvPr/>
        </p:nvSpPr>
        <p:spPr>
          <a:xfrm>
            <a:off x="228600" y="2590800"/>
            <a:ext cx="16637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Increment Value</a:t>
            </a:r>
            <a:endParaRPr/>
          </a:p>
        </p:txBody>
      </p:sp>
      <p:cxnSp>
        <p:nvCxnSpPr>
          <p:cNvPr id="2324" name="Google Shape;2324;p190"/>
          <p:cNvCxnSpPr/>
          <p:nvPr/>
        </p:nvCxnSpPr>
        <p:spPr>
          <a:xfrm>
            <a:off x="1828800" y="2819400"/>
            <a:ext cx="1066800" cy="152400"/>
          </a:xfrm>
          <a:prstGeom prst="straightConnector1">
            <a:avLst/>
          </a:prstGeom>
          <a:noFill/>
          <a:ln cap="flat" cmpd="sng" w="25400">
            <a:solidFill>
              <a:srgbClr val="FF6600"/>
            </a:solidFill>
            <a:prstDash val="solid"/>
            <a:miter lim="8000"/>
            <a:headEnd len="sm" w="sm" type="none"/>
            <a:tailEnd len="med" w="med" type="triangle"/>
          </a:ln>
        </p:spPr>
      </p:cxnSp>
      <p:sp>
        <p:nvSpPr>
          <p:cNvPr id="2325" name="Google Shape;2325;p190"/>
          <p:cNvSpPr txBox="1"/>
          <p:nvPr/>
        </p:nvSpPr>
        <p:spPr>
          <a:xfrm>
            <a:off x="381000" y="3429000"/>
            <a:ext cx="16970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To repeat values</a:t>
            </a:r>
            <a:endParaRPr/>
          </a:p>
        </p:txBody>
      </p:sp>
      <p:cxnSp>
        <p:nvCxnSpPr>
          <p:cNvPr id="2326" name="Google Shape;2326;p190"/>
          <p:cNvCxnSpPr/>
          <p:nvPr/>
        </p:nvCxnSpPr>
        <p:spPr>
          <a:xfrm>
            <a:off x="2057400" y="3581400"/>
            <a:ext cx="838200" cy="0"/>
          </a:xfrm>
          <a:prstGeom prst="straightConnector1">
            <a:avLst/>
          </a:prstGeom>
          <a:noFill/>
          <a:ln cap="flat" cmpd="sng" w="25400">
            <a:solidFill>
              <a:srgbClr val="FF6600"/>
            </a:solidFill>
            <a:prstDash val="solid"/>
            <a:miter lim="8000"/>
            <a:headEnd len="sm" w="sm" type="none"/>
            <a:tailEnd len="med" w="med" type="triangle"/>
          </a:ln>
        </p:spPr>
      </p:cxnSp>
      <p:pic>
        <p:nvPicPr>
          <p:cNvPr id="2327" name="Google Shape;2327;p190"/>
          <p:cNvPicPr preferRelativeResize="0"/>
          <p:nvPr/>
        </p:nvPicPr>
        <p:blipFill rotWithShape="1">
          <a:blip r:embed="rId4">
            <a:alphaModFix/>
          </a:blip>
          <a:srcRect b="63711" l="32577" r="64207" t="31961"/>
          <a:stretch/>
        </p:blipFill>
        <p:spPr>
          <a:xfrm>
            <a:off x="8153400" y="152400"/>
            <a:ext cx="685800" cy="685800"/>
          </a:xfrm>
          <a:prstGeom prst="rect">
            <a:avLst/>
          </a:prstGeom>
          <a:noFill/>
          <a:ln>
            <a:noFill/>
          </a:ln>
        </p:spPr>
      </p:pic>
    </p:spTree>
  </p:cSld>
  <p:clrMapOvr>
    <a:masterClrMapping/>
  </p:clrMapOvr>
  <p:transition spd="slow">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 name="Shape 292"/>
        <p:cNvGrpSpPr/>
        <p:nvPr/>
      </p:nvGrpSpPr>
      <p:grpSpPr>
        <a:xfrm>
          <a:off x="0" y="0"/>
          <a:ext cx="0" cy="0"/>
          <a:chOff x="0" y="0"/>
          <a:chExt cx="0" cy="0"/>
        </a:xfrm>
      </p:grpSpPr>
      <p:sp>
        <p:nvSpPr>
          <p:cNvPr id="293" name="Google Shape;293;p2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94" name="Google Shape;294;p2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Repository Manager</a:t>
            </a:r>
            <a:endParaRPr/>
          </a:p>
        </p:txBody>
      </p:sp>
      <p:sp>
        <p:nvSpPr>
          <p:cNvPr id="295" name="Google Shape;295;p29"/>
          <p:cNvSpPr txBox="1"/>
          <p:nvPr>
            <p:ph idx="1" type="body"/>
          </p:nvPr>
        </p:nvSpPr>
        <p:spPr>
          <a:xfrm>
            <a:off x="304800" y="1143000"/>
            <a:ext cx="8570912" cy="50530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800" u="none">
                <a:solidFill>
                  <a:schemeClr val="dk1"/>
                </a:solidFill>
                <a:latin typeface="Arial"/>
                <a:ea typeface="Arial"/>
                <a:cs typeface="Arial"/>
                <a:sym typeface="Arial"/>
              </a:rPr>
              <a:t>Use Repository manager to navigate through multiple folders and repositories. </a:t>
            </a:r>
            <a:endParaRPr/>
          </a:p>
          <a:p>
            <a:pPr indent="-122237" lvl="0" marL="122237" marR="0" rtl="0" algn="l">
              <a:lnSpc>
                <a:spcPct val="105000"/>
              </a:lnSpc>
              <a:spcBef>
                <a:spcPts val="1170"/>
              </a:spcBef>
              <a:spcAft>
                <a:spcPts val="0"/>
              </a:spcAft>
              <a:buClr>
                <a:srgbClr val="4E84C4"/>
              </a:buClr>
              <a:buFont typeface="Arial"/>
              <a:buNone/>
            </a:pPr>
            <a:r>
              <a:rPr b="0" i="0" lang="en-US" sz="1800" u="none">
                <a:solidFill>
                  <a:schemeClr val="dk1"/>
                </a:solidFill>
                <a:latin typeface="Arial"/>
                <a:ea typeface="Arial"/>
                <a:cs typeface="Arial"/>
                <a:sym typeface="Arial"/>
              </a:rPr>
              <a:t>Perform following tasks:</a:t>
            </a:r>
            <a:endParaRPr/>
          </a:p>
          <a:p>
            <a:pPr indent="-122237" lvl="0" marL="122237" marR="0" rtl="0" algn="l">
              <a:lnSpc>
                <a:spcPct val="10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Add/Edit Repository Connections</a:t>
            </a:r>
            <a:endParaRPr/>
          </a:p>
          <a:p>
            <a:pPr indent="-122237" lvl="0" marL="122237" marR="0" rtl="0" algn="l">
              <a:lnSpc>
                <a:spcPct val="10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Search for Repository Objects or Keywords</a:t>
            </a:r>
            <a:endParaRPr/>
          </a:p>
          <a:p>
            <a:pPr indent="-122237" lvl="0" marL="122237" marR="0" rtl="0" algn="l">
              <a:lnSpc>
                <a:spcPct val="10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Implement Repository Security(By changing the password only) </a:t>
            </a:r>
            <a:endParaRPr/>
          </a:p>
          <a:p>
            <a:pPr indent="-122237" lvl="0" marL="122237" marR="0" rtl="0" algn="l">
              <a:lnSpc>
                <a:spcPct val="10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Perform folder functions ( Create , Edit , Delete ,Compare)</a:t>
            </a:r>
            <a:endParaRPr/>
          </a:p>
          <a:p>
            <a:pPr indent="-122237" lvl="0" marL="122237" marR="0" rtl="0" algn="l">
              <a:lnSpc>
                <a:spcPct val="10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Compare Repository Objects</a:t>
            </a:r>
            <a:endParaRPr/>
          </a:p>
          <a:p>
            <a:pPr indent="-122237" lvl="0" marL="122237" marR="0" rtl="0" algn="l">
              <a:lnSpc>
                <a:spcPct val="10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Manage Workflow/Session Log Entries</a:t>
            </a:r>
            <a:endParaRPr/>
          </a:p>
          <a:p>
            <a:pPr indent="-122237" lvl="0" marL="122237" marR="0" rtl="0" algn="l">
              <a:lnSpc>
                <a:spcPct val="10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View Dependencies</a:t>
            </a:r>
            <a:endParaRPr/>
          </a:p>
          <a:p>
            <a:pPr indent="-122237" lvl="0" marL="122237" marR="0" rtl="0" algn="l">
              <a:lnSpc>
                <a:spcPct val="10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Exchange Metadata with other BI tools</a:t>
            </a:r>
            <a:endParaRPr/>
          </a:p>
        </p:txBody>
      </p:sp>
      <p:pic>
        <p:nvPicPr>
          <p:cNvPr id="296" name="Google Shape;296;p29"/>
          <p:cNvPicPr preferRelativeResize="0"/>
          <p:nvPr/>
        </p:nvPicPr>
        <p:blipFill rotWithShape="1">
          <a:blip r:embed="rId3">
            <a:alphaModFix/>
          </a:blip>
          <a:srcRect b="89929" l="26347" r="70977" t="6340"/>
          <a:stretch/>
        </p:blipFill>
        <p:spPr>
          <a:xfrm>
            <a:off x="8089900" y="0"/>
            <a:ext cx="901700" cy="890587"/>
          </a:xfrm>
          <a:prstGeom prst="rect">
            <a:avLst/>
          </a:prstGeom>
          <a:noFill/>
          <a:ln>
            <a:noFill/>
          </a:ln>
        </p:spPr>
      </p:pic>
    </p:spTree>
  </p:cSld>
  <p:clrMapOvr>
    <a:masterClrMapping/>
  </p:clrMapOvr>
  <p:transition spd="slow">
    <p:fade thruBlk="1"/>
  </p:transition>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1" name="Shape 2331"/>
        <p:cNvGrpSpPr/>
        <p:nvPr/>
      </p:nvGrpSpPr>
      <p:grpSpPr>
        <a:xfrm>
          <a:off x="0" y="0"/>
          <a:ext cx="0" cy="0"/>
          <a:chOff x="0" y="0"/>
          <a:chExt cx="0" cy="0"/>
        </a:xfrm>
      </p:grpSpPr>
      <p:sp>
        <p:nvSpPr>
          <p:cNvPr id="2332" name="Google Shape;2332;p19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333" name="Google Shape;2333;p191"/>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Rank Transformation</a:t>
            </a:r>
            <a:endParaRPr/>
          </a:p>
        </p:txBody>
      </p:sp>
      <p:sp>
        <p:nvSpPr>
          <p:cNvPr id="2334" name="Google Shape;2334;p191"/>
          <p:cNvSpPr txBox="1"/>
          <p:nvPr>
            <p:ph idx="1" type="body"/>
          </p:nvPr>
        </p:nvSpPr>
        <p:spPr>
          <a:xfrm>
            <a:off x="457200" y="1219200"/>
            <a:ext cx="8293100" cy="3048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Active </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Connected</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Selects the top and bottom rank of the data</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Different from MAX,MIN functions as we can choose a set of top or bottom values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String based ranking enabled</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a:solidFill>
                <a:schemeClr val="dk1"/>
              </a:solidFill>
              <a:latin typeface="Arial"/>
              <a:ea typeface="Arial"/>
              <a:cs typeface="Arial"/>
              <a:sym typeface="Arial"/>
            </a:endParaRPr>
          </a:p>
        </p:txBody>
      </p:sp>
      <p:pic>
        <p:nvPicPr>
          <p:cNvPr id="2335" name="Google Shape;2335;p191"/>
          <p:cNvPicPr preferRelativeResize="0"/>
          <p:nvPr/>
        </p:nvPicPr>
        <p:blipFill rotWithShape="1">
          <a:blip r:embed="rId3">
            <a:alphaModFix/>
          </a:blip>
          <a:srcRect b="17234" l="11926" r="8807" t="0"/>
          <a:stretch/>
        </p:blipFill>
        <p:spPr>
          <a:xfrm>
            <a:off x="8062912" y="128587"/>
            <a:ext cx="762000" cy="731837"/>
          </a:xfrm>
          <a:prstGeom prst="rect">
            <a:avLst/>
          </a:prstGeom>
          <a:noFill/>
          <a:ln>
            <a:noFill/>
          </a:ln>
        </p:spPr>
      </p:pic>
    </p:spTree>
  </p:cSld>
  <p:clrMapOvr>
    <a:masterClrMapping/>
  </p:clrMapOvr>
  <p:transition spd="slow">
    <p:fade thruBlk="1"/>
  </p:transition>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9" name="Shape 2339"/>
        <p:cNvGrpSpPr/>
        <p:nvPr/>
      </p:nvGrpSpPr>
      <p:grpSpPr>
        <a:xfrm>
          <a:off x="0" y="0"/>
          <a:ext cx="0" cy="0"/>
          <a:chOff x="0" y="0"/>
          <a:chExt cx="0" cy="0"/>
        </a:xfrm>
      </p:grpSpPr>
      <p:sp>
        <p:nvSpPr>
          <p:cNvPr id="2340" name="Google Shape;2340;p19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341" name="Google Shape;2341;p192"/>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Normalizer Transformation</a:t>
            </a:r>
            <a:endParaRPr/>
          </a:p>
        </p:txBody>
      </p:sp>
      <p:sp>
        <p:nvSpPr>
          <p:cNvPr id="2342" name="Google Shape;2342;p192"/>
          <p:cNvSpPr txBox="1"/>
          <p:nvPr>
            <p:ph idx="1" type="body"/>
          </p:nvPr>
        </p:nvSpPr>
        <p:spPr>
          <a:xfrm>
            <a:off x="304800" y="1219200"/>
            <a:ext cx="8293100" cy="2819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Active </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Connected</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Used to organize data to reduce redundancy primarily with the COBOL sources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 single long record with repeated data is converted into separate records.</a:t>
            </a:r>
            <a:endParaRPr/>
          </a:p>
        </p:txBody>
      </p:sp>
      <p:pic>
        <p:nvPicPr>
          <p:cNvPr id="2343" name="Google Shape;2343;p192"/>
          <p:cNvPicPr preferRelativeResize="0"/>
          <p:nvPr/>
        </p:nvPicPr>
        <p:blipFill rotWithShape="1">
          <a:blip r:embed="rId3">
            <a:alphaModFix/>
          </a:blip>
          <a:srcRect b="17234" l="18518" r="7408" t="0"/>
          <a:stretch/>
        </p:blipFill>
        <p:spPr>
          <a:xfrm>
            <a:off x="8120062" y="128587"/>
            <a:ext cx="762000" cy="731837"/>
          </a:xfrm>
          <a:prstGeom prst="rect">
            <a:avLst/>
          </a:prstGeom>
          <a:noFill/>
          <a:ln>
            <a:noFill/>
          </a:ln>
        </p:spPr>
      </p:pic>
    </p:spTree>
  </p:cSld>
  <p:clrMapOvr>
    <a:masterClrMapping/>
  </p:clrMapOvr>
  <p:transition spd="slow">
    <p:fade thruBlk="1"/>
  </p:transition>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7" name="Shape 2347"/>
        <p:cNvGrpSpPr/>
        <p:nvPr/>
      </p:nvGrpSpPr>
      <p:grpSpPr>
        <a:xfrm>
          <a:off x="0" y="0"/>
          <a:ext cx="0" cy="0"/>
          <a:chOff x="0" y="0"/>
          <a:chExt cx="0" cy="0"/>
        </a:xfrm>
      </p:grpSpPr>
      <p:sp>
        <p:nvSpPr>
          <p:cNvPr id="2348" name="Google Shape;2348;p19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349" name="Google Shape;2349;p19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Stored Procedure</a:t>
            </a:r>
            <a:endParaRPr/>
          </a:p>
        </p:txBody>
      </p:sp>
      <p:sp>
        <p:nvSpPr>
          <p:cNvPr id="2350" name="Google Shape;2350;p193"/>
          <p:cNvSpPr txBox="1"/>
          <p:nvPr>
            <p:ph idx="1" type="body"/>
          </p:nvPr>
        </p:nvSpPr>
        <p:spPr>
          <a:xfrm>
            <a:off x="533400" y="1219200"/>
            <a:ext cx="8293100" cy="3200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Passive </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Connected/ Unconnected</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Used to run the Stored Procedures already present in the database</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 valid relational connection should be there for the Stored Procedure transformation to connect to the database and run the stored procedure</a:t>
            </a:r>
            <a:endParaRPr/>
          </a:p>
        </p:txBody>
      </p:sp>
      <p:pic>
        <p:nvPicPr>
          <p:cNvPr id="2351" name="Google Shape;2351;p193"/>
          <p:cNvPicPr preferRelativeResize="0"/>
          <p:nvPr/>
        </p:nvPicPr>
        <p:blipFill rotWithShape="1">
          <a:blip r:embed="rId3">
            <a:alphaModFix/>
          </a:blip>
          <a:srcRect b="30769" l="26666" r="19999" t="0"/>
          <a:stretch/>
        </p:blipFill>
        <p:spPr>
          <a:xfrm>
            <a:off x="8081962" y="157162"/>
            <a:ext cx="685800" cy="685800"/>
          </a:xfrm>
          <a:prstGeom prst="rect">
            <a:avLst/>
          </a:prstGeom>
          <a:noFill/>
          <a:ln>
            <a:noFill/>
          </a:ln>
        </p:spPr>
      </p:pic>
    </p:spTree>
  </p:cSld>
  <p:clrMapOvr>
    <a:masterClrMapping/>
  </p:clrMapOvr>
  <p:transition spd="slow">
    <p:fade thruBlk="1"/>
  </p:transition>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5" name="Shape 2355"/>
        <p:cNvGrpSpPr/>
        <p:nvPr/>
      </p:nvGrpSpPr>
      <p:grpSpPr>
        <a:xfrm>
          <a:off x="0" y="0"/>
          <a:ext cx="0" cy="0"/>
          <a:chOff x="0" y="0"/>
          <a:chExt cx="0" cy="0"/>
        </a:xfrm>
      </p:grpSpPr>
      <p:sp>
        <p:nvSpPr>
          <p:cNvPr id="2356" name="Google Shape;2356;p19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357" name="Google Shape;2357;p19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External Procedure</a:t>
            </a:r>
            <a:endParaRPr/>
          </a:p>
        </p:txBody>
      </p:sp>
      <p:sp>
        <p:nvSpPr>
          <p:cNvPr id="2358" name="Google Shape;2358;p194"/>
          <p:cNvSpPr txBox="1"/>
          <p:nvPr>
            <p:ph idx="1" type="body"/>
          </p:nvPr>
        </p:nvSpPr>
        <p:spPr>
          <a:xfrm>
            <a:off x="381000" y="1219200"/>
            <a:ext cx="8293100" cy="2971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Passive </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Connected/ Unconnected</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Used to run the procedures created outside of the Designer Interface in other programming languages like c , c++ , visual basic etc.</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Using this transformation we can extend the functionality of the transformations present in the Designer</a:t>
            </a:r>
            <a:endParaRPr/>
          </a:p>
        </p:txBody>
      </p:sp>
    </p:spTree>
  </p:cSld>
  <p:clrMapOvr>
    <a:masterClrMapping/>
  </p:clrMapOvr>
  <p:transition spd="slow">
    <p:fade thruBlk="1"/>
  </p:transition>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2" name="Shape 2362"/>
        <p:cNvGrpSpPr/>
        <p:nvPr/>
      </p:nvGrpSpPr>
      <p:grpSpPr>
        <a:xfrm>
          <a:off x="0" y="0"/>
          <a:ext cx="0" cy="0"/>
          <a:chOff x="0" y="0"/>
          <a:chExt cx="0" cy="0"/>
        </a:xfrm>
      </p:grpSpPr>
      <p:sp>
        <p:nvSpPr>
          <p:cNvPr id="2363" name="Google Shape;2363;p19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364" name="Google Shape;2364;p19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Custom Transformation</a:t>
            </a:r>
            <a:endParaRPr/>
          </a:p>
        </p:txBody>
      </p:sp>
      <p:sp>
        <p:nvSpPr>
          <p:cNvPr id="2365" name="Google Shape;2365;p195"/>
          <p:cNvSpPr txBox="1"/>
          <p:nvPr>
            <p:ph idx="1" type="body"/>
          </p:nvPr>
        </p:nvSpPr>
        <p:spPr>
          <a:xfrm>
            <a:off x="457200" y="1219200"/>
            <a:ext cx="8293100" cy="2819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9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Active/Passive </a:t>
            </a:r>
            <a:endParaRPr/>
          </a:p>
          <a:p>
            <a:pPr indent="-122237" lvl="0" marL="122237" marR="0" rtl="0" algn="l">
              <a:lnSpc>
                <a:spcPct val="9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Connected</a:t>
            </a:r>
            <a:endParaRPr/>
          </a:p>
          <a:p>
            <a:pPr indent="-122237" lvl="0" marL="122237" marR="0" rtl="0" algn="l">
              <a:lnSpc>
                <a:spcPct val="9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Can be bound to a procedure that is developed using the functions described under custom transformations functions</a:t>
            </a:r>
            <a:endParaRPr/>
          </a:p>
          <a:p>
            <a:pPr indent="-122237" lvl="0" marL="122237" marR="0" rtl="0" algn="l">
              <a:lnSpc>
                <a:spcPct val="9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Using this we can create user required transformations which are not available in the PowerCenter like we can create a transformation that requires multiple input groups, multiple output groups, or both.</a:t>
            </a:r>
            <a:endParaRPr/>
          </a:p>
        </p:txBody>
      </p:sp>
    </p:spTree>
  </p:cSld>
  <p:clrMapOvr>
    <a:masterClrMapping/>
  </p:clrMapOvr>
  <p:transition spd="slow">
    <p:fade thruBlk="1"/>
  </p:transition>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9" name="Shape 2369"/>
        <p:cNvGrpSpPr/>
        <p:nvPr/>
      </p:nvGrpSpPr>
      <p:grpSpPr>
        <a:xfrm>
          <a:off x="0" y="0"/>
          <a:ext cx="0" cy="0"/>
          <a:chOff x="0" y="0"/>
          <a:chExt cx="0" cy="0"/>
        </a:xfrm>
      </p:grpSpPr>
      <p:sp>
        <p:nvSpPr>
          <p:cNvPr id="2370" name="Google Shape;2370;p19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371" name="Google Shape;2371;p19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Transaction Control</a:t>
            </a:r>
            <a:endParaRPr/>
          </a:p>
        </p:txBody>
      </p:sp>
      <p:sp>
        <p:nvSpPr>
          <p:cNvPr id="2372" name="Google Shape;2372;p196"/>
          <p:cNvSpPr txBox="1"/>
          <p:nvPr>
            <p:ph idx="1" type="body"/>
          </p:nvPr>
        </p:nvSpPr>
        <p:spPr>
          <a:xfrm>
            <a:off x="533400" y="1219200"/>
            <a:ext cx="8293100" cy="3124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Active</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Connected</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Used to control commit and rollback transactions based on a set of rows that pass through the transformation</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Can be defined at the mapping as well as the session level</a:t>
            </a:r>
            <a:endParaRPr/>
          </a:p>
        </p:txBody>
      </p:sp>
      <p:pic>
        <p:nvPicPr>
          <p:cNvPr id="2373" name="Google Shape;2373;p196"/>
          <p:cNvPicPr preferRelativeResize="0"/>
          <p:nvPr/>
        </p:nvPicPr>
        <p:blipFill rotWithShape="1">
          <a:blip r:embed="rId3">
            <a:alphaModFix/>
          </a:blip>
          <a:srcRect b="5206" l="21429" r="14285" t="0"/>
          <a:stretch/>
        </p:blipFill>
        <p:spPr>
          <a:xfrm>
            <a:off x="8024812" y="71437"/>
            <a:ext cx="762000" cy="838200"/>
          </a:xfrm>
          <a:prstGeom prst="rect">
            <a:avLst/>
          </a:prstGeom>
          <a:noFill/>
          <a:ln>
            <a:noFill/>
          </a:ln>
        </p:spPr>
      </p:pic>
    </p:spTree>
  </p:cSld>
  <p:clrMapOvr>
    <a:masterClrMapping/>
  </p:clrMapOvr>
  <p:transition spd="slow">
    <p:fade thruBlk="1"/>
  </p:transition>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2377" name="Shape 2377"/>
        <p:cNvGrpSpPr/>
        <p:nvPr/>
      </p:nvGrpSpPr>
      <p:grpSpPr>
        <a:xfrm>
          <a:off x="0" y="0"/>
          <a:ext cx="0" cy="0"/>
          <a:chOff x="0" y="0"/>
          <a:chExt cx="0" cy="0"/>
        </a:xfrm>
      </p:grpSpPr>
      <p:sp>
        <p:nvSpPr>
          <p:cNvPr id="2378" name="Google Shape;2378;p197"/>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Reusability</a:t>
            </a:r>
            <a:endParaRPr/>
          </a:p>
        </p:txBody>
      </p:sp>
    </p:spTree>
  </p:cSld>
  <p:clrMapOvr>
    <a:masterClrMapping/>
  </p:clrMapOvr>
  <p:transition spd="slow">
    <p:fade thruBlk="1"/>
  </p:transition>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2" name="Shape 2382"/>
        <p:cNvGrpSpPr/>
        <p:nvPr/>
      </p:nvGrpSpPr>
      <p:grpSpPr>
        <a:xfrm>
          <a:off x="0" y="0"/>
          <a:ext cx="0" cy="0"/>
          <a:chOff x="0" y="0"/>
          <a:chExt cx="0" cy="0"/>
        </a:xfrm>
      </p:grpSpPr>
      <p:sp>
        <p:nvSpPr>
          <p:cNvPr id="2383" name="Google Shape;2383;p198"/>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384" name="Google Shape;2384;p19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discusses - </a:t>
            </a:r>
            <a:endParaRPr/>
          </a:p>
        </p:txBody>
      </p:sp>
      <p:sp>
        <p:nvSpPr>
          <p:cNvPr id="2385" name="Google Shape;2385;p198"/>
          <p:cNvSpPr txBox="1"/>
          <p:nvPr>
            <p:ph idx="1" type="body"/>
          </p:nvPr>
        </p:nvSpPr>
        <p:spPr>
          <a:xfrm>
            <a:off x="533400" y="1219200"/>
            <a:ext cx="8293100" cy="3124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Parameters and Variables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Transformations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Mapplets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Tasks</a:t>
            </a:r>
            <a:endParaRPr/>
          </a:p>
          <a:p>
            <a:pPr indent="30162" lvl="0" marL="122237" marR="0" rtl="0" algn="l">
              <a:lnSpc>
                <a:spcPct val="100000"/>
              </a:lnSpc>
              <a:spcBef>
                <a:spcPts val="480"/>
              </a:spcBef>
              <a:spcAft>
                <a:spcPts val="0"/>
              </a:spcAft>
              <a:buClr>
                <a:srgbClr val="4E84C4"/>
              </a:buClr>
              <a:buSzPts val="2400"/>
              <a:buFont typeface="Arial"/>
              <a:buNone/>
            </a:pPr>
            <a:r>
              <a:t/>
            </a:r>
            <a:endParaRPr b="0" i="0" sz="2400" u="none">
              <a:solidFill>
                <a:schemeClr val="dk1"/>
              </a:solidFill>
              <a:latin typeface="Arial"/>
              <a:ea typeface="Arial"/>
              <a:cs typeface="Arial"/>
              <a:sym typeface="Arial"/>
            </a:endParaRPr>
          </a:p>
        </p:txBody>
      </p:sp>
    </p:spTree>
  </p:cSld>
  <p:clrMapOvr>
    <a:masterClrMapping/>
  </p:clrMapOvr>
  <p:transition spd="slow">
    <p:fade thruBlk="1"/>
  </p:transition>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9" name="Shape 2389"/>
        <p:cNvGrpSpPr/>
        <p:nvPr/>
      </p:nvGrpSpPr>
      <p:grpSpPr>
        <a:xfrm>
          <a:off x="0" y="0"/>
          <a:ext cx="0" cy="0"/>
          <a:chOff x="0" y="0"/>
          <a:chExt cx="0" cy="0"/>
        </a:xfrm>
      </p:grpSpPr>
      <p:sp>
        <p:nvSpPr>
          <p:cNvPr id="2390" name="Google Shape;2390;p19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391" name="Google Shape;2391;p199"/>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Parameters and Variables</a:t>
            </a:r>
            <a:endParaRPr/>
          </a:p>
        </p:txBody>
      </p:sp>
      <p:sp>
        <p:nvSpPr>
          <p:cNvPr id="2392" name="Google Shape;2392;p199"/>
          <p:cNvSpPr txBox="1"/>
          <p:nvPr/>
        </p:nvSpPr>
        <p:spPr>
          <a:xfrm>
            <a:off x="381000" y="1524000"/>
            <a:ext cx="8229600" cy="2514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System Variables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Creating Parameters and Variables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Features and advantages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Establishing values for Parameters and Variables</a:t>
            </a:r>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Tree>
  </p:cSld>
  <p:clrMapOvr>
    <a:masterClrMapping/>
  </p:clrMapOvr>
  <p:transition spd="slow">
    <p:fade thruBlk="1"/>
  </p:transition>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6" name="Shape 2396"/>
        <p:cNvGrpSpPr/>
        <p:nvPr/>
      </p:nvGrpSpPr>
      <p:grpSpPr>
        <a:xfrm>
          <a:off x="0" y="0"/>
          <a:ext cx="0" cy="0"/>
          <a:chOff x="0" y="0"/>
          <a:chExt cx="0" cy="0"/>
        </a:xfrm>
      </p:grpSpPr>
      <p:sp>
        <p:nvSpPr>
          <p:cNvPr id="2397" name="Google Shape;2397;p20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398" name="Google Shape;2398;p200"/>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System Variables</a:t>
            </a:r>
            <a:endParaRPr/>
          </a:p>
        </p:txBody>
      </p:sp>
      <p:sp>
        <p:nvSpPr>
          <p:cNvPr id="2399" name="Google Shape;2399;p200"/>
          <p:cNvSpPr txBox="1"/>
          <p:nvPr/>
        </p:nvSpPr>
        <p:spPr>
          <a:xfrm>
            <a:off x="533400" y="4772025"/>
            <a:ext cx="2362200" cy="40957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SESSSTARTTIME</a:t>
            </a:r>
            <a:endParaRPr/>
          </a:p>
        </p:txBody>
      </p:sp>
      <p:sp>
        <p:nvSpPr>
          <p:cNvPr id="2400" name="Google Shape;2400;p200"/>
          <p:cNvSpPr txBox="1"/>
          <p:nvPr/>
        </p:nvSpPr>
        <p:spPr>
          <a:xfrm>
            <a:off x="381000" y="2286000"/>
            <a:ext cx="2514600" cy="40957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$$$SessStartTime</a:t>
            </a:r>
            <a:r>
              <a:rPr b="1" i="0" lang="en-US" sz="1800" u="none">
                <a:solidFill>
                  <a:schemeClr val="dk1"/>
                </a:solidFill>
                <a:latin typeface="Arial"/>
                <a:ea typeface="Arial"/>
                <a:cs typeface="Arial"/>
                <a:sym typeface="Arial"/>
              </a:rPr>
              <a:t> </a:t>
            </a:r>
            <a:endParaRPr/>
          </a:p>
        </p:txBody>
      </p:sp>
      <p:sp>
        <p:nvSpPr>
          <p:cNvPr id="2401" name="Google Shape;2401;p200"/>
          <p:cNvSpPr txBox="1"/>
          <p:nvPr/>
        </p:nvSpPr>
        <p:spPr>
          <a:xfrm>
            <a:off x="2971800" y="2362200"/>
            <a:ext cx="5867400" cy="3810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75000"/>
              </a:lnSpc>
              <a:spcBef>
                <a:spcPts val="0"/>
              </a:spcBef>
              <a:spcAft>
                <a:spcPts val="0"/>
              </a:spcAft>
              <a:buClr>
                <a:schemeClr val="dk2"/>
              </a:buClr>
              <a:buSzPts val="2400"/>
              <a:buFont typeface="Noto Sans Symbols"/>
              <a:buChar char="◼"/>
            </a:pPr>
            <a:r>
              <a:rPr b="0" i="0" lang="en-US" sz="2400" u="none">
                <a:solidFill>
                  <a:schemeClr val="dk1"/>
                </a:solidFill>
                <a:latin typeface="Arial"/>
                <a:ea typeface="Arial"/>
                <a:cs typeface="Arial"/>
                <a:sym typeface="Arial"/>
              </a:rPr>
              <a:t>Returns the system date value </a:t>
            </a:r>
            <a:r>
              <a:rPr b="0" i="1" lang="en-US" sz="2400" u="none">
                <a:solidFill>
                  <a:schemeClr val="dk1"/>
                </a:solidFill>
                <a:latin typeface="Arial"/>
                <a:ea typeface="Arial"/>
                <a:cs typeface="Arial"/>
                <a:sym typeface="Arial"/>
              </a:rPr>
              <a:t>as a string when a session is initialized.</a:t>
            </a:r>
            <a:r>
              <a:rPr b="0" i="0" lang="en-US" sz="2400" u="none">
                <a:solidFill>
                  <a:schemeClr val="dk1"/>
                </a:solidFill>
                <a:latin typeface="Arial"/>
                <a:ea typeface="Arial"/>
                <a:cs typeface="Arial"/>
                <a:sym typeface="Arial"/>
              </a:rPr>
              <a:t>  Uses system clock on machine hosting Integration Service</a:t>
            </a:r>
            <a:endParaRPr b="0" i="0" sz="2600" u="none">
              <a:solidFill>
                <a:schemeClr val="dk1"/>
              </a:solidFill>
              <a:latin typeface="Arial"/>
              <a:ea typeface="Arial"/>
              <a:cs typeface="Arial"/>
              <a:sym typeface="Arial"/>
            </a:endParaRPr>
          </a:p>
          <a:p>
            <a:pPr indent="-285750" lvl="1" marL="742950" marR="0" rtl="0" algn="l">
              <a:lnSpc>
                <a:spcPct val="90000"/>
              </a:lnSpc>
              <a:spcBef>
                <a:spcPts val="20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format of the string is database type dependent</a:t>
            </a:r>
            <a:endParaRPr/>
          </a:p>
          <a:p>
            <a:pPr indent="-285750" lvl="1" marL="742950" marR="0" rtl="0" algn="l">
              <a:lnSpc>
                <a:spcPct val="90000"/>
              </a:lnSpc>
              <a:spcBef>
                <a:spcPts val="20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Used in SQL override </a:t>
            </a:r>
            <a:endParaRPr/>
          </a:p>
          <a:p>
            <a:pPr indent="-285750" lvl="1" marL="742950" marR="0" rtl="0" algn="l">
              <a:lnSpc>
                <a:spcPct val="90000"/>
              </a:lnSpc>
              <a:spcBef>
                <a:spcPts val="20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Has a constant value</a:t>
            </a:r>
            <a:endParaRPr/>
          </a:p>
          <a:p>
            <a:pPr indent="-285750" lvl="1" marL="742950" marR="0" rtl="0" algn="l">
              <a:lnSpc>
                <a:spcPct val="90000"/>
              </a:lnSpc>
              <a:spcBef>
                <a:spcPts val="100"/>
              </a:spcBef>
              <a:spcAft>
                <a:spcPts val="0"/>
              </a:spcAft>
              <a:buClr>
                <a:schemeClr val="dk1"/>
              </a:buClr>
              <a:buFont typeface="Times New Roman"/>
              <a:buNone/>
            </a:pPr>
            <a:r>
              <a:t/>
            </a:r>
            <a:endParaRPr b="0" i="0" sz="1000" u="none" cap="none" strike="noStrike">
              <a:solidFill>
                <a:schemeClr val="dk1"/>
              </a:solidFill>
              <a:latin typeface="Arial"/>
              <a:ea typeface="Arial"/>
              <a:cs typeface="Arial"/>
              <a:sym typeface="Arial"/>
            </a:endParaRPr>
          </a:p>
          <a:p>
            <a:pPr indent="-342900" lvl="0" marL="342900" marR="0" rtl="0" algn="l">
              <a:lnSpc>
                <a:spcPct val="75000"/>
              </a:lnSpc>
              <a:spcBef>
                <a:spcPts val="240"/>
              </a:spcBef>
              <a:spcAft>
                <a:spcPts val="0"/>
              </a:spcAft>
              <a:buClr>
                <a:schemeClr val="dk2"/>
              </a:buClr>
              <a:buSzPts val="2400"/>
              <a:buFont typeface="Noto Sans Symbols"/>
              <a:buChar char="◼"/>
            </a:pPr>
            <a:r>
              <a:rPr b="0" i="0" lang="en-US" sz="2400" u="none">
                <a:solidFill>
                  <a:schemeClr val="dk1"/>
                </a:solidFill>
                <a:latin typeface="Arial"/>
                <a:ea typeface="Arial"/>
                <a:cs typeface="Arial"/>
                <a:sym typeface="Arial"/>
              </a:rPr>
              <a:t>Returns the system date value on the Informatica Server</a:t>
            </a:r>
            <a:endParaRPr/>
          </a:p>
          <a:p>
            <a:pPr indent="-285750" lvl="1" marL="742950" marR="0" rtl="0" algn="l">
              <a:lnSpc>
                <a:spcPct val="90000"/>
              </a:lnSpc>
              <a:spcBef>
                <a:spcPts val="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Used with any function that accepts transformation date/time data types  </a:t>
            </a:r>
            <a:endParaRPr/>
          </a:p>
          <a:p>
            <a:pPr indent="-285750" lvl="1" marL="742950" marR="0" rtl="0" algn="l">
              <a:lnSpc>
                <a:spcPct val="90000"/>
              </a:lnSpc>
              <a:spcBef>
                <a:spcPts val="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Not to be used in a SQL override</a:t>
            </a:r>
            <a:endParaRPr/>
          </a:p>
          <a:p>
            <a:pPr indent="-285750" lvl="1" marL="742950" marR="0" rtl="0" algn="l">
              <a:lnSpc>
                <a:spcPct val="90000"/>
              </a:lnSpc>
              <a:spcBef>
                <a:spcPts val="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Has a constant value</a:t>
            </a:r>
            <a:endParaRPr/>
          </a:p>
        </p:txBody>
      </p:sp>
      <p:sp>
        <p:nvSpPr>
          <p:cNvPr id="2402" name="Google Shape;2402;p200"/>
          <p:cNvSpPr txBox="1"/>
          <p:nvPr/>
        </p:nvSpPr>
        <p:spPr>
          <a:xfrm>
            <a:off x="1371600" y="1371600"/>
            <a:ext cx="1524000" cy="40957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SYSDATE</a:t>
            </a:r>
            <a:endParaRPr/>
          </a:p>
        </p:txBody>
      </p:sp>
      <p:sp>
        <p:nvSpPr>
          <p:cNvPr id="2403" name="Google Shape;2403;p200"/>
          <p:cNvSpPr txBox="1"/>
          <p:nvPr/>
        </p:nvSpPr>
        <p:spPr>
          <a:xfrm>
            <a:off x="2971800" y="1219200"/>
            <a:ext cx="5715000" cy="114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2"/>
              </a:buClr>
              <a:buSzPts val="2400"/>
              <a:buFont typeface="Noto Sans Symbols"/>
              <a:buChar char="◼"/>
            </a:pPr>
            <a:r>
              <a:rPr b="0" i="0" lang="en-US" sz="2400" u="none">
                <a:solidFill>
                  <a:schemeClr val="dk1"/>
                </a:solidFill>
                <a:latin typeface="Arial"/>
                <a:ea typeface="Arial"/>
                <a:cs typeface="Arial"/>
                <a:sym typeface="Arial"/>
              </a:rPr>
              <a:t>Provides current datetime on the Integration Service machine</a:t>
            </a:r>
            <a:endParaRPr/>
          </a:p>
          <a:p>
            <a:pPr indent="-285750" lvl="1" marL="742950" marR="0" rtl="0" algn="l">
              <a:lnSpc>
                <a:spcPct val="85000"/>
              </a:lnSpc>
              <a:spcBef>
                <a:spcPts val="60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Not a static value</a:t>
            </a:r>
            <a:endParaRPr/>
          </a:p>
        </p:txBody>
      </p:sp>
    </p:spTree>
  </p:cSld>
  <p:clrMapOvr>
    <a:masterClrMapping/>
  </p:clrMapOvr>
  <p:transition spd="slow">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0" name="Shape 300"/>
        <p:cNvGrpSpPr/>
        <p:nvPr/>
      </p:nvGrpSpPr>
      <p:grpSpPr>
        <a:xfrm>
          <a:off x="0" y="0"/>
          <a:ext cx="0" cy="0"/>
          <a:chOff x="0" y="0"/>
          <a:chExt cx="0" cy="0"/>
        </a:xfrm>
      </p:grpSpPr>
      <p:sp>
        <p:nvSpPr>
          <p:cNvPr id="301" name="Google Shape;301;p3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302" name="Google Shape;302;p30"/>
          <p:cNvPicPr preferRelativeResize="0"/>
          <p:nvPr>
            <p:ph idx="4294967295" type="body"/>
          </p:nvPr>
        </p:nvPicPr>
        <p:blipFill rotWithShape="1">
          <a:blip r:embed="rId3">
            <a:alphaModFix/>
          </a:blip>
          <a:srcRect b="58151" l="0" r="44929" t="3326"/>
          <a:stretch/>
        </p:blipFill>
        <p:spPr>
          <a:xfrm>
            <a:off x="4419600" y="1295400"/>
            <a:ext cx="4070350" cy="2209800"/>
          </a:xfrm>
          <a:prstGeom prst="rect">
            <a:avLst/>
          </a:prstGeom>
          <a:noFill/>
          <a:ln>
            <a:noFill/>
          </a:ln>
        </p:spPr>
      </p:pic>
      <p:sp>
        <p:nvSpPr>
          <p:cNvPr id="303" name="Google Shape;303;p30"/>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Add Repository</a:t>
            </a:r>
            <a:endParaRPr/>
          </a:p>
        </p:txBody>
      </p:sp>
      <p:pic>
        <p:nvPicPr>
          <p:cNvPr id="304" name="Google Shape;304;p30"/>
          <p:cNvPicPr preferRelativeResize="0"/>
          <p:nvPr>
            <p:ph idx="4294967295" type="body"/>
          </p:nvPr>
        </p:nvPicPr>
        <p:blipFill rotWithShape="1">
          <a:blip r:embed="rId4">
            <a:alphaModFix/>
          </a:blip>
          <a:srcRect b="60621" l="0" r="76704" t="-1822"/>
          <a:stretch/>
        </p:blipFill>
        <p:spPr>
          <a:xfrm>
            <a:off x="533400" y="1371600"/>
            <a:ext cx="1931987" cy="1828800"/>
          </a:xfrm>
          <a:prstGeom prst="rect">
            <a:avLst/>
          </a:prstGeom>
          <a:noFill/>
          <a:ln>
            <a:noFill/>
          </a:ln>
        </p:spPr>
      </p:pic>
      <p:pic>
        <p:nvPicPr>
          <p:cNvPr id="305" name="Google Shape;305;p30"/>
          <p:cNvPicPr preferRelativeResize="0"/>
          <p:nvPr>
            <p:ph idx="4294967295" type="body"/>
          </p:nvPr>
        </p:nvPicPr>
        <p:blipFill rotWithShape="1">
          <a:blip r:embed="rId5">
            <a:alphaModFix/>
          </a:blip>
          <a:srcRect b="22620" l="0" r="779" t="0"/>
          <a:stretch/>
        </p:blipFill>
        <p:spPr>
          <a:xfrm>
            <a:off x="304800" y="3581400"/>
            <a:ext cx="4038600" cy="2362200"/>
          </a:xfrm>
          <a:prstGeom prst="rect">
            <a:avLst/>
          </a:prstGeom>
          <a:noFill/>
          <a:ln>
            <a:noFill/>
          </a:ln>
        </p:spPr>
      </p:pic>
      <p:sp>
        <p:nvSpPr>
          <p:cNvPr id="306" name="Google Shape;306;p30"/>
          <p:cNvSpPr txBox="1"/>
          <p:nvPr/>
        </p:nvSpPr>
        <p:spPr>
          <a:xfrm>
            <a:off x="2819400" y="1676400"/>
            <a:ext cx="1387475"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STEP 1: Add Repository</a:t>
            </a:r>
            <a:endParaRPr/>
          </a:p>
        </p:txBody>
      </p:sp>
      <p:cxnSp>
        <p:nvCxnSpPr>
          <p:cNvPr id="307" name="Google Shape;307;p30"/>
          <p:cNvCxnSpPr/>
          <p:nvPr/>
        </p:nvCxnSpPr>
        <p:spPr>
          <a:xfrm flipH="1">
            <a:off x="1752600" y="2057400"/>
            <a:ext cx="990600" cy="1587"/>
          </a:xfrm>
          <a:prstGeom prst="straightConnector1">
            <a:avLst/>
          </a:prstGeom>
          <a:noFill/>
          <a:ln cap="flat" cmpd="sng" w="25400">
            <a:solidFill>
              <a:srgbClr val="FF6600"/>
            </a:solidFill>
            <a:prstDash val="solid"/>
            <a:miter lim="8000"/>
            <a:headEnd len="sm" w="sm" type="none"/>
            <a:tailEnd len="med" w="med" type="triangle"/>
          </a:ln>
        </p:spPr>
      </p:cxnSp>
      <p:sp>
        <p:nvSpPr>
          <p:cNvPr id="308" name="Google Shape;308;p30"/>
          <p:cNvSpPr txBox="1"/>
          <p:nvPr/>
        </p:nvSpPr>
        <p:spPr>
          <a:xfrm>
            <a:off x="5334000" y="3733800"/>
            <a:ext cx="2895600" cy="82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STEP 2: Mention the Repository Name and Username</a:t>
            </a:r>
            <a:endParaRPr/>
          </a:p>
        </p:txBody>
      </p:sp>
      <p:cxnSp>
        <p:nvCxnSpPr>
          <p:cNvPr id="309" name="Google Shape;309;p30"/>
          <p:cNvCxnSpPr/>
          <p:nvPr/>
        </p:nvCxnSpPr>
        <p:spPr>
          <a:xfrm flipH="1" rot="10800000">
            <a:off x="6477000" y="3200400"/>
            <a:ext cx="1587" cy="533400"/>
          </a:xfrm>
          <a:prstGeom prst="straightConnector1">
            <a:avLst/>
          </a:prstGeom>
          <a:noFill/>
          <a:ln cap="flat" cmpd="sng" w="25400">
            <a:solidFill>
              <a:srgbClr val="FF6600"/>
            </a:solidFill>
            <a:prstDash val="solid"/>
            <a:miter lim="8000"/>
            <a:headEnd len="sm" w="sm" type="none"/>
            <a:tailEnd len="med" w="med" type="triangle"/>
          </a:ln>
        </p:spPr>
      </p:cxnSp>
      <p:sp>
        <p:nvSpPr>
          <p:cNvPr id="310" name="Google Shape;310;p30"/>
          <p:cNvSpPr txBox="1"/>
          <p:nvPr/>
        </p:nvSpPr>
        <p:spPr>
          <a:xfrm>
            <a:off x="5165725" y="4637087"/>
            <a:ext cx="2225675"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11" name="Google Shape;311;p30"/>
          <p:cNvSpPr txBox="1"/>
          <p:nvPr/>
        </p:nvSpPr>
        <p:spPr>
          <a:xfrm>
            <a:off x="4419600" y="4876800"/>
            <a:ext cx="4111625"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STEP 3: Add Domain &amp; Its Settings</a:t>
            </a:r>
            <a:endParaRPr/>
          </a:p>
        </p:txBody>
      </p:sp>
      <p:cxnSp>
        <p:nvCxnSpPr>
          <p:cNvPr id="312" name="Google Shape;312;p30"/>
          <p:cNvCxnSpPr/>
          <p:nvPr/>
        </p:nvCxnSpPr>
        <p:spPr>
          <a:xfrm rot="10800000">
            <a:off x="2590800" y="5029200"/>
            <a:ext cx="2209800" cy="0"/>
          </a:xfrm>
          <a:prstGeom prst="straightConnector1">
            <a:avLst/>
          </a:prstGeom>
          <a:noFill/>
          <a:ln cap="flat" cmpd="sng" w="25400">
            <a:solidFill>
              <a:srgbClr val="FF6600"/>
            </a:solidFill>
            <a:prstDash val="solid"/>
            <a:miter lim="8000"/>
            <a:headEnd len="sm" w="sm" type="none"/>
            <a:tailEnd len="med" w="med" type="triangle"/>
          </a:ln>
        </p:spPr>
      </p:cxnSp>
      <p:pic>
        <p:nvPicPr>
          <p:cNvPr id="313" name="Google Shape;313;p30"/>
          <p:cNvPicPr preferRelativeResize="0"/>
          <p:nvPr/>
        </p:nvPicPr>
        <p:blipFill rotWithShape="1">
          <a:blip r:embed="rId6">
            <a:alphaModFix/>
          </a:blip>
          <a:srcRect b="89929" l="26347" r="70977" t="6340"/>
          <a:stretch/>
        </p:blipFill>
        <p:spPr>
          <a:xfrm>
            <a:off x="8089900" y="0"/>
            <a:ext cx="901700" cy="890587"/>
          </a:xfrm>
          <a:prstGeom prst="rect">
            <a:avLst/>
          </a:prstGeom>
          <a:noFill/>
          <a:ln>
            <a:noFill/>
          </a:ln>
        </p:spPr>
      </p:pic>
    </p:spTree>
  </p:cSld>
  <p:clrMapOvr>
    <a:masterClrMapping/>
  </p:clrMapOvr>
  <p:transition spd="slow">
    <p:fade thruBlk="1"/>
  </p:transition>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7" name="Shape 2407"/>
        <p:cNvGrpSpPr/>
        <p:nvPr/>
      </p:nvGrpSpPr>
      <p:grpSpPr>
        <a:xfrm>
          <a:off x="0" y="0"/>
          <a:ext cx="0" cy="0"/>
          <a:chOff x="0" y="0"/>
          <a:chExt cx="0" cy="0"/>
        </a:xfrm>
      </p:grpSpPr>
      <p:sp>
        <p:nvSpPr>
          <p:cNvPr id="2408" name="Google Shape;2408;p20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409" name="Google Shape;2409;p201"/>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Mapping Parameters and Variables</a:t>
            </a:r>
            <a:endParaRPr/>
          </a:p>
        </p:txBody>
      </p:sp>
      <p:sp>
        <p:nvSpPr>
          <p:cNvPr id="2410" name="Google Shape;2410;p201"/>
          <p:cNvSpPr txBox="1"/>
          <p:nvPr/>
        </p:nvSpPr>
        <p:spPr>
          <a:xfrm>
            <a:off x="609600" y="1524000"/>
            <a:ext cx="7467600" cy="3810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Apply to all transformations within one Mapping</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Represent declared values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Variables can change in value during run-time</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Parameters remain constant during run-time</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Provide increased development flexibility</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Defined in Mapping menu</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Format is $$VariableName or $$ParameterName </a:t>
            </a:r>
            <a:endParaRPr/>
          </a:p>
        </p:txBody>
      </p:sp>
    </p:spTree>
  </p:cSld>
  <p:clrMapOvr>
    <a:masterClrMapping/>
  </p:clrMapOvr>
  <p:transition spd="slow">
    <p:fade thruBlk="1"/>
  </p:transition>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4" name="Shape 2414"/>
        <p:cNvGrpSpPr/>
        <p:nvPr/>
      </p:nvGrpSpPr>
      <p:grpSpPr>
        <a:xfrm>
          <a:off x="0" y="0"/>
          <a:ext cx="0" cy="0"/>
          <a:chOff x="0" y="0"/>
          <a:chExt cx="0" cy="0"/>
        </a:xfrm>
      </p:grpSpPr>
      <p:sp>
        <p:nvSpPr>
          <p:cNvPr id="2415" name="Google Shape;2415;p20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2416" name="Google Shape;2416;p202"/>
          <p:cNvPicPr preferRelativeResize="0"/>
          <p:nvPr/>
        </p:nvPicPr>
        <p:blipFill rotWithShape="1">
          <a:blip r:embed="rId3">
            <a:alphaModFix/>
          </a:blip>
          <a:srcRect b="0" l="0" r="0" t="0"/>
          <a:stretch/>
        </p:blipFill>
        <p:spPr>
          <a:xfrm>
            <a:off x="1752600" y="1739900"/>
            <a:ext cx="5322887" cy="3898900"/>
          </a:xfrm>
          <a:prstGeom prst="rect">
            <a:avLst/>
          </a:prstGeom>
          <a:noFill/>
          <a:ln>
            <a:noFill/>
          </a:ln>
        </p:spPr>
      </p:pic>
      <p:sp>
        <p:nvSpPr>
          <p:cNvPr id="2417" name="Google Shape;2417;p202"/>
          <p:cNvSpPr txBox="1"/>
          <p:nvPr>
            <p:ph type="title"/>
          </p:nvPr>
        </p:nvSpPr>
        <p:spPr>
          <a:xfrm>
            <a:off x="609600" y="285750"/>
            <a:ext cx="78486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Mapping Parameters and Variables</a:t>
            </a:r>
            <a:endParaRPr/>
          </a:p>
        </p:txBody>
      </p:sp>
      <p:sp>
        <p:nvSpPr>
          <p:cNvPr id="2418" name="Google Shape;2418;p202"/>
          <p:cNvSpPr txBox="1"/>
          <p:nvPr>
            <p:ph idx="1" type="body"/>
          </p:nvPr>
        </p:nvSpPr>
        <p:spPr>
          <a:xfrm>
            <a:off x="609600" y="1295400"/>
            <a:ext cx="8297862" cy="4953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600" u="none">
                <a:solidFill>
                  <a:schemeClr val="dk1"/>
                </a:solidFill>
                <a:latin typeface="Arial"/>
                <a:ea typeface="Arial"/>
                <a:cs typeface="Arial"/>
                <a:sym typeface="Arial"/>
              </a:rPr>
              <a:t>Sample declarations</a:t>
            </a:r>
            <a:endParaRPr/>
          </a:p>
        </p:txBody>
      </p:sp>
      <p:sp>
        <p:nvSpPr>
          <p:cNvPr id="2419" name="Google Shape;2419;p202"/>
          <p:cNvSpPr txBox="1"/>
          <p:nvPr/>
        </p:nvSpPr>
        <p:spPr>
          <a:xfrm>
            <a:off x="381000" y="5943600"/>
            <a:ext cx="83820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Declare Variables and Parameters in the Designer Mappings menu</a:t>
            </a:r>
            <a:endParaRPr/>
          </a:p>
        </p:txBody>
      </p:sp>
      <p:sp>
        <p:nvSpPr>
          <p:cNvPr id="2420" name="Google Shape;2420;p202"/>
          <p:cNvSpPr txBox="1"/>
          <p:nvPr/>
        </p:nvSpPr>
        <p:spPr>
          <a:xfrm>
            <a:off x="7239000" y="1981200"/>
            <a:ext cx="1752600"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Set the appropriate</a:t>
            </a:r>
            <a:endParaRPr/>
          </a:p>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aggregation type </a:t>
            </a:r>
            <a:endParaRPr/>
          </a:p>
        </p:txBody>
      </p:sp>
      <p:cxnSp>
        <p:nvCxnSpPr>
          <p:cNvPr id="2421" name="Google Shape;2421;p202"/>
          <p:cNvCxnSpPr/>
          <p:nvPr/>
        </p:nvCxnSpPr>
        <p:spPr>
          <a:xfrm flipH="1">
            <a:off x="6324600" y="2819400"/>
            <a:ext cx="838200" cy="457200"/>
          </a:xfrm>
          <a:prstGeom prst="straightConnector1">
            <a:avLst/>
          </a:prstGeom>
          <a:noFill/>
          <a:ln cap="flat" cmpd="sng" w="28575">
            <a:solidFill>
              <a:srgbClr val="FF9900"/>
            </a:solidFill>
            <a:prstDash val="solid"/>
            <a:miter lim="8000"/>
            <a:headEnd len="sm" w="sm" type="none"/>
            <a:tailEnd len="med" w="med" type="triangle"/>
          </a:ln>
        </p:spPr>
      </p:cxnSp>
      <p:sp>
        <p:nvSpPr>
          <p:cNvPr id="2422" name="Google Shape;2422;p202"/>
          <p:cNvSpPr txBox="1"/>
          <p:nvPr/>
        </p:nvSpPr>
        <p:spPr>
          <a:xfrm>
            <a:off x="7239000" y="4114800"/>
            <a:ext cx="16764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Set optional Initial Value</a:t>
            </a:r>
            <a:endParaRPr/>
          </a:p>
        </p:txBody>
      </p:sp>
      <p:cxnSp>
        <p:nvCxnSpPr>
          <p:cNvPr id="2423" name="Google Shape;2423;p202"/>
          <p:cNvCxnSpPr/>
          <p:nvPr/>
        </p:nvCxnSpPr>
        <p:spPr>
          <a:xfrm rot="10800000">
            <a:off x="5562600" y="4572000"/>
            <a:ext cx="1600200" cy="0"/>
          </a:xfrm>
          <a:prstGeom prst="straightConnector1">
            <a:avLst/>
          </a:prstGeom>
          <a:noFill/>
          <a:ln cap="flat" cmpd="sng" w="28575">
            <a:solidFill>
              <a:srgbClr val="FF9900"/>
            </a:solidFill>
            <a:prstDash val="solid"/>
            <a:miter lim="8000"/>
            <a:headEnd len="sm" w="sm" type="none"/>
            <a:tailEnd len="med" w="med" type="triangle"/>
          </a:ln>
        </p:spPr>
      </p:cxnSp>
      <p:sp>
        <p:nvSpPr>
          <p:cNvPr id="2424" name="Google Shape;2424;p202"/>
          <p:cNvSpPr txBox="1"/>
          <p:nvPr/>
        </p:nvSpPr>
        <p:spPr>
          <a:xfrm>
            <a:off x="457200" y="2286000"/>
            <a:ext cx="1219200" cy="1006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User-defined names</a:t>
            </a:r>
            <a:endParaRPr/>
          </a:p>
        </p:txBody>
      </p:sp>
      <p:cxnSp>
        <p:nvCxnSpPr>
          <p:cNvPr id="2425" name="Google Shape;2425;p202"/>
          <p:cNvCxnSpPr/>
          <p:nvPr/>
        </p:nvCxnSpPr>
        <p:spPr>
          <a:xfrm>
            <a:off x="762000" y="3352800"/>
            <a:ext cx="1066800" cy="0"/>
          </a:xfrm>
          <a:prstGeom prst="straightConnector1">
            <a:avLst/>
          </a:prstGeom>
          <a:noFill/>
          <a:ln cap="flat" cmpd="sng" w="28575">
            <a:solidFill>
              <a:srgbClr val="FF9900"/>
            </a:solidFill>
            <a:prstDash val="solid"/>
            <a:miter lim="8000"/>
            <a:headEnd len="sm" w="sm" type="none"/>
            <a:tailEnd len="med" w="med" type="triangle"/>
          </a:ln>
        </p:spPr>
      </p:cxnSp>
    </p:spTree>
  </p:cSld>
  <p:clrMapOvr>
    <a:masterClrMapping/>
  </p:clrMapOvr>
  <p:transition spd="slow">
    <p:fade thruBlk="1"/>
  </p:transition>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9" name="Shape 2429"/>
        <p:cNvGrpSpPr/>
        <p:nvPr/>
      </p:nvGrpSpPr>
      <p:grpSpPr>
        <a:xfrm>
          <a:off x="0" y="0"/>
          <a:ext cx="0" cy="0"/>
          <a:chOff x="0" y="0"/>
          <a:chExt cx="0" cy="0"/>
        </a:xfrm>
      </p:grpSpPr>
      <p:sp>
        <p:nvSpPr>
          <p:cNvPr id="2430" name="Google Shape;2430;p20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431" name="Google Shape;2431;p203"/>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Functions to Set Mapping Variables</a:t>
            </a:r>
            <a:endParaRPr/>
          </a:p>
        </p:txBody>
      </p:sp>
      <p:sp>
        <p:nvSpPr>
          <p:cNvPr id="2432" name="Google Shape;2432;p203"/>
          <p:cNvSpPr txBox="1"/>
          <p:nvPr/>
        </p:nvSpPr>
        <p:spPr>
          <a:xfrm>
            <a:off x="609600" y="1219200"/>
            <a:ext cx="7772400" cy="4495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ans Symbols"/>
              <a:buChar char="▪"/>
            </a:pPr>
            <a:r>
              <a:rPr b="1" i="0" lang="en-US" sz="2400" u="none">
                <a:solidFill>
                  <a:schemeClr val="dk1"/>
                </a:solidFill>
                <a:latin typeface="Arial"/>
                <a:ea typeface="Arial"/>
                <a:cs typeface="Arial"/>
                <a:sym typeface="Arial"/>
              </a:rPr>
              <a:t>SetCountVariable</a:t>
            </a:r>
            <a:r>
              <a:rPr b="0" i="0" lang="en-US" sz="2400" u="none">
                <a:solidFill>
                  <a:schemeClr val="dk1"/>
                </a:solidFill>
                <a:latin typeface="Arial"/>
                <a:ea typeface="Arial"/>
                <a:cs typeface="Arial"/>
                <a:sym typeface="Arial"/>
              </a:rPr>
              <a:t>  -- Counts the number of evaluated rows and increments or decrements a mapping variable for each row</a:t>
            </a:r>
            <a:endParaRPr/>
          </a:p>
          <a:p>
            <a:pPr indent="-342900" lvl="0" marL="342900" marR="0" rtl="0" algn="l">
              <a:lnSpc>
                <a:spcPct val="85000"/>
              </a:lnSpc>
              <a:spcBef>
                <a:spcPts val="1560"/>
              </a:spcBef>
              <a:spcAft>
                <a:spcPts val="0"/>
              </a:spcAft>
              <a:buClr>
                <a:srgbClr val="5555C7"/>
              </a:buClr>
              <a:buSzPts val="2400"/>
              <a:buFont typeface="Noto Sans Symbols"/>
              <a:buChar char="▪"/>
            </a:pPr>
            <a:r>
              <a:rPr b="1" i="0" lang="en-US" sz="2400" u="none">
                <a:solidFill>
                  <a:schemeClr val="dk1"/>
                </a:solidFill>
                <a:latin typeface="Arial"/>
                <a:ea typeface="Arial"/>
                <a:cs typeface="Arial"/>
                <a:sym typeface="Arial"/>
              </a:rPr>
              <a:t>SetMaxVariable</a:t>
            </a:r>
            <a:r>
              <a:rPr b="0" i="0" lang="en-US" sz="2400" u="none">
                <a:solidFill>
                  <a:schemeClr val="dk1"/>
                </a:solidFill>
                <a:latin typeface="Arial"/>
                <a:ea typeface="Arial"/>
                <a:cs typeface="Arial"/>
                <a:sym typeface="Arial"/>
              </a:rPr>
              <a:t>  -- Evaluates the value of a mapping variable to the higher of two values (compared against the value specified)</a:t>
            </a:r>
            <a:endParaRPr/>
          </a:p>
          <a:p>
            <a:pPr indent="-342900" lvl="0" marL="342900" marR="0" rtl="0" algn="l">
              <a:lnSpc>
                <a:spcPct val="85000"/>
              </a:lnSpc>
              <a:spcBef>
                <a:spcPts val="1560"/>
              </a:spcBef>
              <a:spcAft>
                <a:spcPts val="0"/>
              </a:spcAft>
              <a:buClr>
                <a:srgbClr val="5555C7"/>
              </a:buClr>
              <a:buSzPts val="2400"/>
              <a:buFont typeface="Noto Sans Symbols"/>
              <a:buChar char="▪"/>
            </a:pPr>
            <a:r>
              <a:rPr b="1" i="0" lang="en-US" sz="2400" u="none">
                <a:solidFill>
                  <a:schemeClr val="dk1"/>
                </a:solidFill>
                <a:latin typeface="Arial"/>
                <a:ea typeface="Arial"/>
                <a:cs typeface="Arial"/>
                <a:sym typeface="Arial"/>
              </a:rPr>
              <a:t>SetMinVariable</a:t>
            </a:r>
            <a:r>
              <a:rPr b="0" i="0" lang="en-US" sz="2400" u="none">
                <a:solidFill>
                  <a:schemeClr val="dk1"/>
                </a:solidFill>
                <a:latin typeface="Arial"/>
                <a:ea typeface="Arial"/>
                <a:cs typeface="Arial"/>
                <a:sym typeface="Arial"/>
              </a:rPr>
              <a:t>  -- Evaluates the value of a mapping variable to the lower of two values (compared against the value specified) </a:t>
            </a:r>
            <a:endParaRPr/>
          </a:p>
          <a:p>
            <a:pPr indent="-342900" lvl="0" marL="342900" marR="0" rtl="0" algn="l">
              <a:lnSpc>
                <a:spcPct val="85000"/>
              </a:lnSpc>
              <a:spcBef>
                <a:spcPts val="1560"/>
              </a:spcBef>
              <a:spcAft>
                <a:spcPts val="0"/>
              </a:spcAft>
              <a:buClr>
                <a:srgbClr val="5555C7"/>
              </a:buClr>
              <a:buSzPts val="2400"/>
              <a:buFont typeface="Noto Sans Symbols"/>
              <a:buChar char="▪"/>
            </a:pPr>
            <a:r>
              <a:rPr b="1" i="0" lang="en-US" sz="2400" u="none">
                <a:solidFill>
                  <a:schemeClr val="dk1"/>
                </a:solidFill>
                <a:latin typeface="Arial"/>
                <a:ea typeface="Arial"/>
                <a:cs typeface="Arial"/>
                <a:sym typeface="Arial"/>
              </a:rPr>
              <a:t>SetVariable</a:t>
            </a:r>
            <a:r>
              <a:rPr b="0" i="0" lang="en-US" sz="2400" u="none">
                <a:solidFill>
                  <a:schemeClr val="dk1"/>
                </a:solidFill>
                <a:latin typeface="Arial"/>
                <a:ea typeface="Arial"/>
                <a:cs typeface="Arial"/>
                <a:sym typeface="Arial"/>
              </a:rPr>
              <a:t>  -- Sets the value of a mapping variable to a specified value</a:t>
            </a:r>
            <a:endParaRPr/>
          </a:p>
        </p:txBody>
      </p:sp>
    </p:spTree>
  </p:cSld>
  <p:clrMapOvr>
    <a:masterClrMapping/>
  </p:clrMapOvr>
  <p:transition spd="slow">
    <p:fade thruBlk="1"/>
  </p:transition>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6" name="Shape 2436"/>
        <p:cNvGrpSpPr/>
        <p:nvPr/>
      </p:nvGrpSpPr>
      <p:grpSpPr>
        <a:xfrm>
          <a:off x="0" y="0"/>
          <a:ext cx="0" cy="0"/>
          <a:chOff x="0" y="0"/>
          <a:chExt cx="0" cy="0"/>
        </a:xfrm>
      </p:grpSpPr>
      <p:sp>
        <p:nvSpPr>
          <p:cNvPr id="2437" name="Google Shape;2437;p20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438" name="Google Shape;2438;p20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Developer</a:t>
            </a:r>
            <a:endParaRPr/>
          </a:p>
        </p:txBody>
      </p:sp>
      <p:sp>
        <p:nvSpPr>
          <p:cNvPr id="2439" name="Google Shape;2439;p204"/>
          <p:cNvSpPr txBox="1"/>
          <p:nvPr>
            <p:ph idx="1" type="body"/>
          </p:nvPr>
        </p:nvSpPr>
        <p:spPr>
          <a:xfrm>
            <a:off x="457200" y="1219200"/>
            <a:ext cx="8293100" cy="5029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Transformations used in multiple mappings are called Reusable Transformations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Two ways of building reusable transformations</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Using the Transformation developer</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Making the transformation reusable by checking the reusable option in the mapping designer</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Changes made to the reusable transformation are inherited by all the instances ( Validate in all the mappings that use the instances )</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Most transformations can be made non-reusable /reusable. </a:t>
            </a:r>
            <a:endParaRPr/>
          </a:p>
          <a:p>
            <a:pPr indent="-122237" lvl="0" marL="122237" marR="0" rtl="0" algn="l">
              <a:lnSpc>
                <a:spcPct val="85000"/>
              </a:lnSpc>
              <a:spcBef>
                <a:spcPts val="1040"/>
              </a:spcBef>
              <a:spcAft>
                <a:spcPts val="0"/>
              </a:spcAft>
              <a:buClr>
                <a:srgbClr val="4E84C4"/>
              </a:buClr>
              <a:buFont typeface="Arial"/>
              <a:buNone/>
            </a:pPr>
            <a:r>
              <a:rPr b="0" i="0" lang="en-US" sz="1600" u="none">
                <a:solidFill>
                  <a:schemeClr val="dk1"/>
                </a:solidFill>
                <a:latin typeface="Arial"/>
                <a:ea typeface="Arial"/>
                <a:cs typeface="Arial"/>
                <a:sym typeface="Arial"/>
              </a:rPr>
              <a:t>***External Procedure transformation can be created as a reusable transformation only</a:t>
            </a:r>
            <a:endParaRPr/>
          </a:p>
        </p:txBody>
      </p:sp>
    </p:spTree>
  </p:cSld>
  <p:clrMapOvr>
    <a:masterClrMapping/>
  </p:clrMapOvr>
  <p:transition spd="slow">
    <p:fade thruBlk="1"/>
  </p:transition>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3" name="Shape 2443"/>
        <p:cNvGrpSpPr/>
        <p:nvPr/>
      </p:nvGrpSpPr>
      <p:grpSpPr>
        <a:xfrm>
          <a:off x="0" y="0"/>
          <a:ext cx="0" cy="0"/>
          <a:chOff x="0" y="0"/>
          <a:chExt cx="0" cy="0"/>
        </a:xfrm>
      </p:grpSpPr>
      <p:sp>
        <p:nvSpPr>
          <p:cNvPr id="2444" name="Google Shape;2444;p20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445" name="Google Shape;2445;p20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Mapplet Developer</a:t>
            </a:r>
            <a:endParaRPr/>
          </a:p>
        </p:txBody>
      </p:sp>
      <p:sp>
        <p:nvSpPr>
          <p:cNvPr id="2446" name="Google Shape;2446;p205"/>
          <p:cNvSpPr txBox="1"/>
          <p:nvPr>
            <p:ph idx="1" type="body"/>
          </p:nvPr>
        </p:nvSpPr>
        <p:spPr>
          <a:xfrm>
            <a:off x="457200" y="12954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When a group of transformation are to be reused in multiple mappings then we develop mapplets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Input and/ Output can be defined for the mapplet</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Editing the mapplet changes the instances of the mapplet used</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a:solidFill>
                <a:schemeClr val="dk1"/>
              </a:solidFill>
              <a:latin typeface="Arial"/>
              <a:ea typeface="Arial"/>
              <a:cs typeface="Arial"/>
              <a:sym typeface="Arial"/>
            </a:endParaRPr>
          </a:p>
        </p:txBody>
      </p:sp>
    </p:spTree>
  </p:cSld>
  <p:clrMapOvr>
    <a:masterClrMapping/>
  </p:clrMapOvr>
  <p:transition spd="slow">
    <p:fade thruBlk="1"/>
  </p:transition>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0" name="Shape 2450"/>
        <p:cNvGrpSpPr/>
        <p:nvPr/>
      </p:nvGrpSpPr>
      <p:grpSpPr>
        <a:xfrm>
          <a:off x="0" y="0"/>
          <a:ext cx="0" cy="0"/>
          <a:chOff x="0" y="0"/>
          <a:chExt cx="0" cy="0"/>
        </a:xfrm>
      </p:grpSpPr>
      <p:sp>
        <p:nvSpPr>
          <p:cNvPr id="2451" name="Google Shape;2451;p20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452" name="Google Shape;2452;p20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Reusable Tasks</a:t>
            </a:r>
            <a:endParaRPr/>
          </a:p>
        </p:txBody>
      </p:sp>
      <p:sp>
        <p:nvSpPr>
          <p:cNvPr id="2453" name="Google Shape;2453;p206"/>
          <p:cNvSpPr txBox="1"/>
          <p:nvPr>
            <p:ph idx="1" type="body"/>
          </p:nvPr>
        </p:nvSpPr>
        <p:spPr>
          <a:xfrm>
            <a:off x="457200" y="1066800"/>
            <a:ext cx="8293100" cy="5181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Tasks can be created in </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Task Developer (Reusable)</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Workflow Designer (Non-reusable)</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Tasks can be made reusable my checking the ‘Make Reusable’ checkbox in the general tab of sessions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Following tasks can be made reusable: </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Session </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Email </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Command</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When a group of tasks are to be reused then use a worklet (in worklet designer )</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a:solidFill>
                <a:schemeClr val="dk1"/>
              </a:solidFill>
              <a:latin typeface="Arial"/>
              <a:ea typeface="Arial"/>
              <a:cs typeface="Arial"/>
              <a:sym typeface="Arial"/>
            </a:endParaRPr>
          </a:p>
        </p:txBody>
      </p:sp>
    </p:spTree>
  </p:cSld>
  <p:clrMapOvr>
    <a:masterClrMapping/>
  </p:clrMapOvr>
  <p:transition spd="slow">
    <p:fade thruBlk="1"/>
  </p:transition>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2457" name="Shape 2457"/>
        <p:cNvGrpSpPr/>
        <p:nvPr/>
      </p:nvGrpSpPr>
      <p:grpSpPr>
        <a:xfrm>
          <a:off x="0" y="0"/>
          <a:ext cx="0" cy="0"/>
          <a:chOff x="0" y="0"/>
          <a:chExt cx="0" cy="0"/>
        </a:xfrm>
      </p:grpSpPr>
      <p:sp>
        <p:nvSpPr>
          <p:cNvPr id="2458" name="Google Shape;2458;p207"/>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Queries???</a:t>
            </a:r>
            <a:endParaRPr/>
          </a:p>
        </p:txBody>
      </p:sp>
    </p:spTree>
  </p:cSld>
  <p:clrMapOvr>
    <a:masterClrMapping/>
  </p:clrMapOvr>
  <p:transition spd="slow">
    <p:fade thruBlk="1"/>
  </p:transition>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E84C4"/>
        </a:solidFill>
      </p:bgPr>
    </p:bg>
    <p:spTree>
      <p:nvGrpSpPr>
        <p:cNvPr id="2462" name="Shape 2462"/>
        <p:cNvGrpSpPr/>
        <p:nvPr/>
      </p:nvGrpSpPr>
      <p:grpSpPr>
        <a:xfrm>
          <a:off x="0" y="0"/>
          <a:ext cx="0" cy="0"/>
          <a:chOff x="0" y="0"/>
          <a:chExt cx="0" cy="0"/>
        </a:xfrm>
      </p:grpSpPr>
      <p:sp>
        <p:nvSpPr>
          <p:cNvPr id="2463" name="Google Shape;2463;p208"/>
          <p:cNvSpPr txBox="1"/>
          <p:nvPr>
            <p:ph type="ctrTitle"/>
          </p:nvPr>
        </p:nvSpPr>
        <p:spPr>
          <a:xfrm>
            <a:off x="838200" y="2971800"/>
            <a:ext cx="7772400" cy="5413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3400" u="none" cap="none" strike="noStrike">
                <a:solidFill>
                  <a:schemeClr val="lt1"/>
                </a:solidFill>
                <a:latin typeface="PT Sans"/>
                <a:ea typeface="PT Sans"/>
                <a:cs typeface="PT Sans"/>
                <a:sym typeface="PT Sans"/>
              </a:rPr>
              <a:t>Thank You!!!</a:t>
            </a:r>
            <a:endParaRPr/>
          </a:p>
        </p:txBody>
      </p:sp>
      <p:sp>
        <p:nvSpPr>
          <p:cNvPr id="2464" name="Google Shape;2464;p208"/>
          <p:cNvSpPr txBox="1"/>
          <p:nvPr>
            <p:ph idx="1" type="subTitle"/>
          </p:nvPr>
        </p:nvSpPr>
        <p:spPr>
          <a:xfrm>
            <a:off x="279400" y="4519612"/>
            <a:ext cx="7620000" cy="558800"/>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rgbClr val="4E84C4"/>
              </a:buClr>
              <a:buFont typeface="PT Sans"/>
              <a:buNone/>
            </a:pPr>
            <a:r>
              <a:rPr b="0" i="0" lang="en-US" sz="2000" u="none">
                <a:solidFill>
                  <a:schemeClr val="lt1"/>
                </a:solidFill>
                <a:latin typeface="PT Sans"/>
                <a:ea typeface="PT Sans"/>
                <a:cs typeface="PT Sans"/>
                <a:sym typeface="PT Sans"/>
              </a:rPr>
              <a:t>Informatica.coe@tcs.com</a:t>
            </a:r>
            <a:endParaRPr/>
          </a:p>
        </p:txBody>
      </p:sp>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86" name="Google Shape;86;p13"/>
          <p:cNvSpPr txBox="1"/>
          <p:nvPr/>
        </p:nvSpPr>
        <p:spPr>
          <a:xfrm>
            <a:off x="609600" y="1219200"/>
            <a:ext cx="8001000" cy="4876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5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At the end of this course you will - </a:t>
            </a:r>
            <a:endParaRPr/>
          </a:p>
          <a:p>
            <a:pPr indent="-342900" lvl="0" marL="342900" marR="0" rtl="0" algn="l">
              <a:lnSpc>
                <a:spcPct val="105000"/>
              </a:lnSpc>
              <a:spcBef>
                <a:spcPts val="24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Understand how to use all major PowerCenter 8.6 components</a:t>
            </a:r>
            <a:endParaRPr/>
          </a:p>
          <a:p>
            <a:pPr indent="-342900" lvl="0" marL="342900" marR="0" rtl="0" algn="l">
              <a:lnSpc>
                <a:spcPct val="105000"/>
              </a:lnSpc>
              <a:spcBef>
                <a:spcPts val="24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Be able to perform basic administration tasks</a:t>
            </a:r>
            <a:endParaRPr/>
          </a:p>
          <a:p>
            <a:pPr indent="-342900" lvl="0" marL="342900" marR="0" rtl="0" algn="l">
              <a:lnSpc>
                <a:spcPct val="105000"/>
              </a:lnSpc>
              <a:spcBef>
                <a:spcPts val="24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Be able to build basic ETL Mappings and Mapplets</a:t>
            </a:r>
            <a:endParaRPr/>
          </a:p>
          <a:p>
            <a:pPr indent="-342900" lvl="0" marL="342900" marR="0" rtl="0" algn="l">
              <a:lnSpc>
                <a:spcPct val="105000"/>
              </a:lnSpc>
              <a:spcBef>
                <a:spcPts val="24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Understand the different Transformations and their basic attributes in PowerCenter 8.6</a:t>
            </a:r>
            <a:endParaRPr/>
          </a:p>
          <a:p>
            <a:pPr indent="-342900" lvl="0" marL="342900" marR="0" rtl="0" algn="l">
              <a:lnSpc>
                <a:spcPct val="105000"/>
              </a:lnSpc>
              <a:spcBef>
                <a:spcPts val="24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Be able to create, run and monitor Workflows</a:t>
            </a:r>
            <a:endParaRPr/>
          </a:p>
          <a:p>
            <a:pPr indent="-342900" lvl="0" marL="342900" marR="0" rtl="0" algn="l">
              <a:lnSpc>
                <a:spcPct val="105000"/>
              </a:lnSpc>
              <a:spcBef>
                <a:spcPts val="24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Understand available options for loading target data</a:t>
            </a:r>
            <a:endParaRPr/>
          </a:p>
          <a:p>
            <a:pPr indent="-342900" lvl="0" marL="342900" marR="0" rtl="0" algn="l">
              <a:lnSpc>
                <a:spcPct val="105000"/>
              </a:lnSpc>
              <a:spcBef>
                <a:spcPts val="24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Be able to troubleshoot common development problems</a:t>
            </a:r>
            <a:endParaRPr/>
          </a:p>
        </p:txBody>
      </p:sp>
      <p:sp>
        <p:nvSpPr>
          <p:cNvPr id="87" name="Google Shape;87;p13"/>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Introduction</a:t>
            </a:r>
            <a:endParaRPr/>
          </a:p>
        </p:txBody>
      </p:sp>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sp>
        <p:nvSpPr>
          <p:cNvPr id="318" name="Google Shape;318;p3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319" name="Google Shape;319;p31"/>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Users &amp; Groups </a:t>
            </a:r>
            <a:endParaRPr/>
          </a:p>
        </p:txBody>
      </p:sp>
      <p:sp>
        <p:nvSpPr>
          <p:cNvPr id="320" name="Google Shape;320;p31"/>
          <p:cNvSpPr txBox="1"/>
          <p:nvPr/>
        </p:nvSpPr>
        <p:spPr>
          <a:xfrm>
            <a:off x="593725" y="2351087"/>
            <a:ext cx="184150"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21" name="Google Shape;321;p31"/>
          <p:cNvSpPr txBox="1"/>
          <p:nvPr/>
        </p:nvSpPr>
        <p:spPr>
          <a:xfrm>
            <a:off x="228600" y="1524000"/>
            <a:ext cx="1981200" cy="4419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5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Steps:</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Create groups</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Create users</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Assign users to groups</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Assign privileges  to groups</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Assign additional privileges to users (optional)</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322" name="Google Shape;322;p31"/>
          <p:cNvGrpSpPr/>
          <p:nvPr/>
        </p:nvGrpSpPr>
        <p:grpSpPr>
          <a:xfrm>
            <a:off x="2133600" y="990600"/>
            <a:ext cx="6781800" cy="5410200"/>
            <a:chOff x="2057400" y="914400"/>
            <a:chExt cx="6781800" cy="5410200"/>
          </a:xfrm>
        </p:grpSpPr>
        <p:pic>
          <p:nvPicPr>
            <p:cNvPr id="323" name="Google Shape;323;p31"/>
            <p:cNvPicPr preferRelativeResize="0"/>
            <p:nvPr/>
          </p:nvPicPr>
          <p:blipFill rotWithShape="1">
            <a:blip r:embed="rId3">
              <a:alphaModFix/>
            </a:blip>
            <a:srcRect b="9891" l="0" r="781" t="14227"/>
            <a:stretch/>
          </p:blipFill>
          <p:spPr>
            <a:xfrm>
              <a:off x="2057400" y="990600"/>
              <a:ext cx="6781800" cy="5334000"/>
            </a:xfrm>
            <a:prstGeom prst="rect">
              <a:avLst/>
            </a:prstGeom>
            <a:noFill/>
            <a:ln>
              <a:noFill/>
            </a:ln>
          </p:spPr>
        </p:pic>
        <p:sp>
          <p:nvSpPr>
            <p:cNvPr id="324" name="Google Shape;324;p31"/>
            <p:cNvSpPr/>
            <p:nvPr/>
          </p:nvSpPr>
          <p:spPr>
            <a:xfrm>
              <a:off x="3124200" y="1295400"/>
              <a:ext cx="685800" cy="2286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25" name="Google Shape;325;p31"/>
            <p:cNvSpPr/>
            <p:nvPr/>
          </p:nvSpPr>
          <p:spPr>
            <a:xfrm>
              <a:off x="8534400" y="914400"/>
              <a:ext cx="304800" cy="3810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pic>
        <p:nvPicPr>
          <p:cNvPr id="326" name="Google Shape;326;p31"/>
          <p:cNvPicPr preferRelativeResize="0"/>
          <p:nvPr>
            <p:ph idx="1" type="body"/>
          </p:nvPr>
        </p:nvPicPr>
        <p:blipFill rotWithShape="1">
          <a:blip r:embed="rId4">
            <a:alphaModFix/>
          </a:blip>
          <a:srcRect b="0" l="0" r="0" t="0"/>
          <a:stretch/>
        </p:blipFill>
        <p:spPr>
          <a:xfrm>
            <a:off x="3962400" y="1981200"/>
            <a:ext cx="4572000" cy="4191000"/>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6"/>
                                        </p:tgtEl>
                                        <p:attrNameLst>
                                          <p:attrName>style.visibility</p:attrName>
                                        </p:attrNameLst>
                                      </p:cBhvr>
                                      <p:to>
                                        <p:strVal val="visible"/>
                                      </p:to>
                                    </p:set>
                                    <p:anim calcmode="lin" valueType="num">
                                      <p:cBhvr additive="base">
                                        <p:cTn dur="500"/>
                                        <p:tgtEl>
                                          <p:spTgt spid="32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0" name="Shape 330"/>
        <p:cNvGrpSpPr/>
        <p:nvPr/>
      </p:nvGrpSpPr>
      <p:grpSpPr>
        <a:xfrm>
          <a:off x="0" y="0"/>
          <a:ext cx="0" cy="0"/>
          <a:chOff x="0" y="0"/>
          <a:chExt cx="0" cy="0"/>
        </a:xfrm>
      </p:grpSpPr>
      <p:sp>
        <p:nvSpPr>
          <p:cNvPr id="331" name="Google Shape;331;p3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grpSp>
        <p:nvGrpSpPr>
          <p:cNvPr id="332" name="Google Shape;332;p32"/>
          <p:cNvGrpSpPr/>
          <p:nvPr/>
        </p:nvGrpSpPr>
        <p:grpSpPr>
          <a:xfrm>
            <a:off x="609600" y="914400"/>
            <a:ext cx="6248400" cy="5410200"/>
            <a:chOff x="2209800" y="838200"/>
            <a:chExt cx="6248400" cy="5410200"/>
          </a:xfrm>
        </p:grpSpPr>
        <p:pic>
          <p:nvPicPr>
            <p:cNvPr id="333" name="Google Shape;333;p32"/>
            <p:cNvPicPr preferRelativeResize="0"/>
            <p:nvPr/>
          </p:nvPicPr>
          <p:blipFill rotWithShape="1">
            <a:blip r:embed="rId3">
              <a:alphaModFix/>
            </a:blip>
            <a:srcRect b="0" l="0" r="0" t="0"/>
            <a:stretch/>
          </p:blipFill>
          <p:spPr>
            <a:xfrm>
              <a:off x="2209800" y="838200"/>
              <a:ext cx="6248400" cy="5410200"/>
            </a:xfrm>
            <a:prstGeom prst="rect">
              <a:avLst/>
            </a:prstGeom>
            <a:noFill/>
            <a:ln>
              <a:noFill/>
            </a:ln>
          </p:spPr>
        </p:pic>
        <p:sp>
          <p:nvSpPr>
            <p:cNvPr id="334" name="Google Shape;334;p32"/>
            <p:cNvSpPr/>
            <p:nvPr/>
          </p:nvSpPr>
          <p:spPr>
            <a:xfrm>
              <a:off x="2286000" y="1219200"/>
              <a:ext cx="914400" cy="2286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pic>
        <p:nvPicPr>
          <p:cNvPr id="335" name="Google Shape;335;p32"/>
          <p:cNvPicPr preferRelativeResize="0"/>
          <p:nvPr/>
        </p:nvPicPr>
        <p:blipFill rotWithShape="1">
          <a:blip r:embed="rId4">
            <a:alphaModFix/>
          </a:blip>
          <a:srcRect b="0" l="0" r="0" t="0"/>
          <a:stretch/>
        </p:blipFill>
        <p:spPr>
          <a:xfrm>
            <a:off x="2590800" y="1295400"/>
            <a:ext cx="6096000" cy="5029200"/>
          </a:xfrm>
          <a:prstGeom prst="rect">
            <a:avLst/>
          </a:prstGeom>
          <a:noFill/>
          <a:ln>
            <a:noFill/>
          </a:ln>
        </p:spPr>
      </p:pic>
      <p:sp>
        <p:nvSpPr>
          <p:cNvPr id="336" name="Google Shape;336;p32"/>
          <p:cNvSpPr txBox="1"/>
          <p:nvPr/>
        </p:nvSpPr>
        <p:spPr>
          <a:xfrm>
            <a:off x="685800" y="228600"/>
            <a:ext cx="2716212"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Arial"/>
              <a:buNone/>
            </a:pPr>
            <a:r>
              <a:rPr b="0" i="0" lang="en-US" sz="2800" u="none">
                <a:solidFill>
                  <a:srgbClr val="4E84C4"/>
                </a:solidFill>
                <a:latin typeface="Arial"/>
                <a:ea typeface="Arial"/>
                <a:cs typeface="Arial"/>
                <a:sym typeface="Arial"/>
              </a:rPr>
              <a:t>Users &amp; Groups</a:t>
            </a:r>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500"/>
                                        <p:tgtEl>
                                          <p:spTgt spid="3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sp>
        <p:nvSpPr>
          <p:cNvPr id="341" name="Google Shape;341;p3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342" name="Google Shape;342;p3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Managing Privileges</a:t>
            </a:r>
            <a:endParaRPr/>
          </a:p>
        </p:txBody>
      </p:sp>
      <p:sp>
        <p:nvSpPr>
          <p:cNvPr id="343" name="Google Shape;343;p33"/>
          <p:cNvSpPr txBox="1"/>
          <p:nvPr/>
        </p:nvSpPr>
        <p:spPr>
          <a:xfrm>
            <a:off x="533400" y="1066800"/>
            <a:ext cx="8077200" cy="60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Check box assignment of privileges</a:t>
            </a:r>
            <a:endParaRPr/>
          </a:p>
        </p:txBody>
      </p:sp>
      <p:pic>
        <p:nvPicPr>
          <p:cNvPr id="344" name="Google Shape;344;p33"/>
          <p:cNvPicPr preferRelativeResize="0"/>
          <p:nvPr>
            <p:ph idx="1" type="body"/>
          </p:nvPr>
        </p:nvPicPr>
        <p:blipFill rotWithShape="1">
          <a:blip r:embed="rId3">
            <a:alphaModFix/>
          </a:blip>
          <a:srcRect b="0" l="0" r="0" t="0"/>
          <a:stretch/>
        </p:blipFill>
        <p:spPr>
          <a:xfrm>
            <a:off x="381000" y="1447800"/>
            <a:ext cx="8442325" cy="4525962"/>
          </a:xfrm>
          <a:prstGeom prst="rect">
            <a:avLst/>
          </a:prstGeom>
          <a:noFill/>
          <a:ln>
            <a:noFill/>
          </a:ln>
        </p:spPr>
      </p:pic>
    </p:spTree>
  </p:cSld>
  <p:clrMapOvr>
    <a:masterClrMapping/>
  </p:clrMapOvr>
  <p:transition spd="slow">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8" name="Shape 348"/>
        <p:cNvGrpSpPr/>
        <p:nvPr/>
      </p:nvGrpSpPr>
      <p:grpSpPr>
        <a:xfrm>
          <a:off x="0" y="0"/>
          <a:ext cx="0" cy="0"/>
          <a:chOff x="0" y="0"/>
          <a:chExt cx="0" cy="0"/>
        </a:xfrm>
      </p:grpSpPr>
      <p:sp>
        <p:nvSpPr>
          <p:cNvPr id="349" name="Google Shape;349;p3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350" name="Google Shape;350;p34"/>
          <p:cNvPicPr preferRelativeResize="0"/>
          <p:nvPr/>
        </p:nvPicPr>
        <p:blipFill rotWithShape="1">
          <a:blip r:embed="rId3">
            <a:alphaModFix/>
          </a:blip>
          <a:srcRect b="0" l="0" r="0" t="0"/>
          <a:stretch/>
        </p:blipFill>
        <p:spPr>
          <a:xfrm>
            <a:off x="5181600" y="1371600"/>
            <a:ext cx="3619500" cy="4981575"/>
          </a:xfrm>
          <a:prstGeom prst="rect">
            <a:avLst/>
          </a:prstGeom>
          <a:noFill/>
          <a:ln>
            <a:noFill/>
          </a:ln>
        </p:spPr>
      </p:pic>
      <p:sp>
        <p:nvSpPr>
          <p:cNvPr id="351" name="Google Shape;351;p34"/>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Folder Permissions</a:t>
            </a:r>
            <a:endParaRPr/>
          </a:p>
        </p:txBody>
      </p:sp>
      <p:sp>
        <p:nvSpPr>
          <p:cNvPr id="352" name="Google Shape;352;p34"/>
          <p:cNvSpPr txBox="1"/>
          <p:nvPr/>
        </p:nvSpPr>
        <p:spPr>
          <a:xfrm>
            <a:off x="533400" y="1600200"/>
            <a:ext cx="4191000" cy="4267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7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Assign one user as the folder owner for </a:t>
            </a:r>
            <a:r>
              <a:rPr b="0" i="1" lang="en-US" sz="2400" u="none">
                <a:solidFill>
                  <a:schemeClr val="dk1"/>
                </a:solidFill>
                <a:latin typeface="Arial"/>
                <a:ea typeface="Arial"/>
                <a:cs typeface="Arial"/>
                <a:sym typeface="Arial"/>
              </a:rPr>
              <a:t>first tier</a:t>
            </a:r>
            <a:r>
              <a:rPr b="0" i="0" lang="en-US" sz="2400" u="none">
                <a:solidFill>
                  <a:schemeClr val="dk1"/>
                </a:solidFill>
                <a:latin typeface="Arial"/>
                <a:ea typeface="Arial"/>
                <a:cs typeface="Arial"/>
                <a:sym typeface="Arial"/>
              </a:rPr>
              <a:t> permissions</a:t>
            </a:r>
            <a:endParaRPr/>
          </a:p>
          <a:p>
            <a:pPr indent="-190500" lvl="0" marL="342900" marR="0" rtl="0" algn="l">
              <a:lnSpc>
                <a:spcPct val="75000"/>
              </a:lnSpc>
              <a:spcBef>
                <a:spcPts val="1560"/>
              </a:spcBef>
              <a:spcAft>
                <a:spcPts val="0"/>
              </a:spcAft>
              <a:buClr>
                <a:srgbClr val="5555C7"/>
              </a:buClr>
              <a:buSzPts val="2400"/>
              <a:buFont typeface="Noto Sans Symbols"/>
              <a:buNone/>
            </a:pPr>
            <a:r>
              <a:t/>
            </a:r>
            <a:endParaRPr b="0" i="0" sz="2400" u="none">
              <a:solidFill>
                <a:schemeClr val="dk1"/>
              </a:solidFill>
              <a:latin typeface="Arial"/>
              <a:ea typeface="Arial"/>
              <a:cs typeface="Arial"/>
              <a:sym typeface="Arial"/>
            </a:endParaRPr>
          </a:p>
          <a:p>
            <a:pPr indent="-342900" lvl="0" marL="342900" marR="0" rtl="0" algn="l">
              <a:lnSpc>
                <a:spcPct val="7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Select one of the owner’s groups for </a:t>
            </a:r>
            <a:r>
              <a:rPr b="0" i="1" lang="en-US" sz="2400" u="none">
                <a:solidFill>
                  <a:schemeClr val="dk1"/>
                </a:solidFill>
                <a:latin typeface="Arial"/>
                <a:ea typeface="Arial"/>
                <a:cs typeface="Arial"/>
                <a:sym typeface="Arial"/>
              </a:rPr>
              <a:t>second tier</a:t>
            </a:r>
            <a:r>
              <a:rPr b="0" i="0" lang="en-US" sz="2400" u="none">
                <a:solidFill>
                  <a:schemeClr val="dk1"/>
                </a:solidFill>
                <a:latin typeface="Arial"/>
                <a:ea typeface="Arial"/>
                <a:cs typeface="Arial"/>
                <a:sym typeface="Arial"/>
              </a:rPr>
              <a:t> permissions</a:t>
            </a:r>
            <a:endParaRPr/>
          </a:p>
          <a:p>
            <a:pPr indent="-190500" lvl="0" marL="342900" marR="0" rtl="0" algn="l">
              <a:lnSpc>
                <a:spcPct val="75000"/>
              </a:lnSpc>
              <a:spcBef>
                <a:spcPts val="1560"/>
              </a:spcBef>
              <a:spcAft>
                <a:spcPts val="0"/>
              </a:spcAft>
              <a:buClr>
                <a:srgbClr val="5555C7"/>
              </a:buClr>
              <a:buSzPts val="2400"/>
              <a:buFont typeface="Noto Sans Symbols"/>
              <a:buNone/>
            </a:pPr>
            <a:r>
              <a:t/>
            </a:r>
            <a:endParaRPr b="0" i="0" sz="2400" u="none">
              <a:solidFill>
                <a:schemeClr val="dk1"/>
              </a:solidFill>
              <a:latin typeface="Arial"/>
              <a:ea typeface="Arial"/>
              <a:cs typeface="Arial"/>
              <a:sym typeface="Arial"/>
            </a:endParaRPr>
          </a:p>
          <a:p>
            <a:pPr indent="-342900" lvl="0" marL="342900" marR="0" rtl="0" algn="l">
              <a:lnSpc>
                <a:spcPct val="7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All users and groups in  the Repository will be assigned the </a:t>
            </a:r>
            <a:r>
              <a:rPr b="0" i="1" lang="en-US" sz="2400" u="none">
                <a:solidFill>
                  <a:schemeClr val="dk1"/>
                </a:solidFill>
                <a:latin typeface="Arial"/>
                <a:ea typeface="Arial"/>
                <a:cs typeface="Arial"/>
                <a:sym typeface="Arial"/>
              </a:rPr>
              <a:t>third tier</a:t>
            </a:r>
            <a:r>
              <a:rPr b="0" i="0" lang="en-US" sz="2400" u="none">
                <a:solidFill>
                  <a:schemeClr val="dk1"/>
                </a:solidFill>
                <a:latin typeface="Arial"/>
                <a:ea typeface="Arial"/>
                <a:cs typeface="Arial"/>
                <a:sym typeface="Arial"/>
              </a:rPr>
              <a:t> permissions</a:t>
            </a:r>
            <a:endParaRPr/>
          </a:p>
        </p:txBody>
      </p:sp>
      <p:cxnSp>
        <p:nvCxnSpPr>
          <p:cNvPr id="353" name="Google Shape;353;p34"/>
          <p:cNvCxnSpPr/>
          <p:nvPr/>
        </p:nvCxnSpPr>
        <p:spPr>
          <a:xfrm>
            <a:off x="3810000" y="2286000"/>
            <a:ext cx="2362200" cy="838200"/>
          </a:xfrm>
          <a:prstGeom prst="straightConnector1">
            <a:avLst/>
          </a:prstGeom>
          <a:noFill/>
          <a:ln cap="flat" cmpd="sng" w="22225">
            <a:solidFill>
              <a:srgbClr val="FF6600"/>
            </a:solidFill>
            <a:prstDash val="solid"/>
            <a:miter lim="8000"/>
            <a:headEnd len="sm" w="sm" type="none"/>
            <a:tailEnd len="med" w="med" type="triangle"/>
          </a:ln>
          <a:effectLst>
            <a:outerShdw blurRad="63500" dir="2700000" dist="35921">
              <a:srgbClr val="808080"/>
            </a:outerShdw>
          </a:effectLst>
        </p:spPr>
      </p:cxnSp>
      <p:cxnSp>
        <p:nvCxnSpPr>
          <p:cNvPr id="354" name="Google Shape;354;p34"/>
          <p:cNvCxnSpPr/>
          <p:nvPr/>
        </p:nvCxnSpPr>
        <p:spPr>
          <a:xfrm flipH="1" rot="10800000">
            <a:off x="4191000" y="3429000"/>
            <a:ext cx="1828800" cy="152400"/>
          </a:xfrm>
          <a:prstGeom prst="straightConnector1">
            <a:avLst/>
          </a:prstGeom>
          <a:noFill/>
          <a:ln cap="flat" cmpd="sng" w="22225">
            <a:solidFill>
              <a:srgbClr val="FF6600"/>
            </a:solidFill>
            <a:prstDash val="solid"/>
            <a:miter lim="8000"/>
            <a:headEnd len="sm" w="sm" type="none"/>
            <a:tailEnd len="med" w="med" type="triangle"/>
          </a:ln>
          <a:effectLst>
            <a:outerShdw blurRad="63500" dir="2700000" dist="35921">
              <a:srgbClr val="808080"/>
            </a:outerShdw>
          </a:effectLst>
        </p:spPr>
      </p:cxnSp>
      <p:cxnSp>
        <p:nvCxnSpPr>
          <p:cNvPr id="355" name="Google Shape;355;p34"/>
          <p:cNvCxnSpPr/>
          <p:nvPr/>
        </p:nvCxnSpPr>
        <p:spPr>
          <a:xfrm>
            <a:off x="4343400" y="5334000"/>
            <a:ext cx="2362200" cy="0"/>
          </a:xfrm>
          <a:prstGeom prst="straightConnector1">
            <a:avLst/>
          </a:prstGeom>
          <a:noFill/>
          <a:ln cap="flat" cmpd="sng" w="22225">
            <a:solidFill>
              <a:srgbClr val="FF6600"/>
            </a:solidFill>
            <a:prstDash val="solid"/>
            <a:miter lim="8000"/>
            <a:headEnd len="sm" w="sm" type="none"/>
            <a:tailEnd len="med" w="med" type="triangle"/>
          </a:ln>
          <a:effectLst>
            <a:outerShdw blurRad="63500" dir="2700000" dist="35921">
              <a:srgbClr val="808080"/>
            </a:outerShdw>
          </a:effectLst>
        </p:spPr>
      </p:cxnSp>
      <p:pic>
        <p:nvPicPr>
          <p:cNvPr id="356" name="Google Shape;356;p34"/>
          <p:cNvPicPr preferRelativeResize="0"/>
          <p:nvPr/>
        </p:nvPicPr>
        <p:blipFill rotWithShape="1">
          <a:blip r:embed="rId4">
            <a:alphaModFix/>
          </a:blip>
          <a:srcRect b="89929" l="26347" r="70977" t="6340"/>
          <a:stretch/>
        </p:blipFill>
        <p:spPr>
          <a:xfrm>
            <a:off x="8089900" y="0"/>
            <a:ext cx="901700" cy="890587"/>
          </a:xfrm>
          <a:prstGeom prst="rect">
            <a:avLst/>
          </a:prstGeom>
          <a:noFill/>
          <a:ln>
            <a:noFill/>
          </a:ln>
        </p:spPr>
      </p:pic>
    </p:spTree>
  </p:cSld>
  <p:clrMapOvr>
    <a:masterClrMapping/>
  </p:clrMapOvr>
  <p:transition spd="slow">
    <p:fade thruBlk="1"/>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 name="Shape 360"/>
        <p:cNvGrpSpPr/>
        <p:nvPr/>
      </p:nvGrpSpPr>
      <p:grpSpPr>
        <a:xfrm>
          <a:off x="0" y="0"/>
          <a:ext cx="0" cy="0"/>
          <a:chOff x="0" y="0"/>
          <a:chExt cx="0" cy="0"/>
        </a:xfrm>
      </p:grpSpPr>
      <p:sp>
        <p:nvSpPr>
          <p:cNvPr id="361" name="Google Shape;361;p3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362" name="Google Shape;362;p35"/>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Object Locking</a:t>
            </a:r>
            <a:endParaRPr/>
          </a:p>
        </p:txBody>
      </p:sp>
      <p:sp>
        <p:nvSpPr>
          <p:cNvPr id="363" name="Google Shape;363;p35"/>
          <p:cNvSpPr txBox="1"/>
          <p:nvPr/>
        </p:nvSpPr>
        <p:spPr>
          <a:xfrm>
            <a:off x="457200" y="1219200"/>
            <a:ext cx="7772400" cy="114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7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Object Locks preserve Repository integrity</a:t>
            </a:r>
            <a:endParaRPr/>
          </a:p>
          <a:p>
            <a:pPr indent="-342900" lvl="0" marL="342900" marR="0" rtl="0" algn="l">
              <a:lnSpc>
                <a:spcPct val="7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Use the Edit menu for Viewing Locks and Unlocking Objects</a:t>
            </a:r>
            <a:endParaRPr/>
          </a:p>
        </p:txBody>
      </p:sp>
      <p:pic>
        <p:nvPicPr>
          <p:cNvPr id="364" name="Google Shape;364;p35"/>
          <p:cNvPicPr preferRelativeResize="0"/>
          <p:nvPr/>
        </p:nvPicPr>
        <p:blipFill rotWithShape="1">
          <a:blip r:embed="rId3">
            <a:alphaModFix/>
          </a:blip>
          <a:srcRect b="0" l="0" r="0" t="0"/>
          <a:stretch/>
        </p:blipFill>
        <p:spPr>
          <a:xfrm>
            <a:off x="685800" y="2514600"/>
            <a:ext cx="7924800" cy="3657600"/>
          </a:xfrm>
          <a:prstGeom prst="rect">
            <a:avLst/>
          </a:prstGeom>
          <a:noFill/>
          <a:ln>
            <a:noFill/>
          </a:ln>
        </p:spPr>
      </p:pic>
      <p:sp>
        <p:nvSpPr>
          <p:cNvPr id="365" name="Google Shape;365;p35"/>
          <p:cNvSpPr/>
          <p:nvPr/>
        </p:nvSpPr>
        <p:spPr>
          <a:xfrm>
            <a:off x="5638800" y="3657600"/>
            <a:ext cx="457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slow">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3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371" name="Google Shape;371;p36"/>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3200" u="none" cap="none" strike="noStrike">
                <a:solidFill>
                  <a:srgbClr val="4E84C4"/>
                </a:solidFill>
                <a:latin typeface="PT Sans"/>
                <a:ea typeface="PT Sans"/>
                <a:cs typeface="PT Sans"/>
                <a:sym typeface="PT Sans"/>
              </a:rPr>
              <a:t>Object Searching</a:t>
            </a:r>
            <a:endParaRPr/>
          </a:p>
        </p:txBody>
      </p:sp>
      <p:sp>
        <p:nvSpPr>
          <p:cNvPr id="372" name="Google Shape;372;p36"/>
          <p:cNvSpPr txBox="1"/>
          <p:nvPr/>
        </p:nvSpPr>
        <p:spPr>
          <a:xfrm>
            <a:off x="533400" y="1676400"/>
            <a:ext cx="3124200" cy="1676400"/>
          </a:xfrm>
          <a:prstGeom prst="rect">
            <a:avLst/>
          </a:prstGeom>
          <a:noFill/>
          <a:ln>
            <a:noFill/>
          </a:ln>
        </p:spPr>
        <p:txBody>
          <a:bodyPr anchorCtr="0" anchor="t" bIns="45700" lIns="91425" spcFirstLastPara="1" rIns="91425" wrap="square" tIns="45700">
            <a:noAutofit/>
          </a:bodyPr>
          <a:lstStyle/>
          <a:p>
            <a:pPr indent="-173037" lvl="0" marL="173037"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 Keyword search </a:t>
            </a:r>
            <a:endParaRPr b="0" i="0" sz="2000" u="none">
              <a:solidFill>
                <a:schemeClr val="dk1"/>
              </a:solidFill>
              <a:latin typeface="Arial"/>
              <a:ea typeface="Arial"/>
              <a:cs typeface="Arial"/>
              <a:sym typeface="Arial"/>
            </a:endParaRPr>
          </a:p>
          <a:p>
            <a:pPr indent="-247650" lvl="1" marL="577850"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Used when a keyword is associated with a target definition</a:t>
            </a:r>
            <a:endParaRPr/>
          </a:p>
        </p:txBody>
      </p:sp>
      <p:sp>
        <p:nvSpPr>
          <p:cNvPr id="373" name="Google Shape;373;p36"/>
          <p:cNvSpPr txBox="1"/>
          <p:nvPr/>
        </p:nvSpPr>
        <p:spPr>
          <a:xfrm>
            <a:off x="457200" y="4419600"/>
            <a:ext cx="2743200" cy="1066800"/>
          </a:xfrm>
          <a:prstGeom prst="rect">
            <a:avLst/>
          </a:prstGeom>
          <a:noFill/>
          <a:ln>
            <a:noFill/>
          </a:ln>
        </p:spPr>
        <p:txBody>
          <a:bodyPr anchorCtr="0" anchor="t" bIns="45700" lIns="91425" spcFirstLastPara="1" rIns="91425" wrap="square" tIns="45700">
            <a:noAutofit/>
          </a:bodyPr>
          <a:lstStyle/>
          <a:p>
            <a:pPr indent="-173037" lvl="0" marL="173037"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 Search all</a:t>
            </a:r>
            <a:endParaRPr/>
          </a:p>
          <a:p>
            <a:pPr indent="-234950" lvl="1" marL="577850"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Filter and search objects</a:t>
            </a:r>
            <a:endParaRPr/>
          </a:p>
        </p:txBody>
      </p:sp>
      <p:pic>
        <p:nvPicPr>
          <p:cNvPr id="374" name="Google Shape;374;p36"/>
          <p:cNvPicPr preferRelativeResize="0"/>
          <p:nvPr/>
        </p:nvPicPr>
        <p:blipFill rotWithShape="1">
          <a:blip r:embed="rId3">
            <a:alphaModFix/>
          </a:blip>
          <a:srcRect b="0" l="0" r="0" t="0"/>
          <a:stretch/>
        </p:blipFill>
        <p:spPr>
          <a:xfrm>
            <a:off x="4038600" y="3810000"/>
            <a:ext cx="4648200" cy="2286000"/>
          </a:xfrm>
          <a:prstGeom prst="rect">
            <a:avLst/>
          </a:prstGeom>
          <a:noFill/>
          <a:ln>
            <a:noFill/>
          </a:ln>
        </p:spPr>
      </p:pic>
      <p:pic>
        <p:nvPicPr>
          <p:cNvPr id="375" name="Google Shape;375;p36"/>
          <p:cNvPicPr preferRelativeResize="0"/>
          <p:nvPr/>
        </p:nvPicPr>
        <p:blipFill rotWithShape="1">
          <a:blip r:embed="rId4">
            <a:alphaModFix/>
          </a:blip>
          <a:srcRect b="0" l="0" r="0" t="0"/>
          <a:stretch/>
        </p:blipFill>
        <p:spPr>
          <a:xfrm>
            <a:off x="4267200" y="1676400"/>
            <a:ext cx="3800475" cy="1524000"/>
          </a:xfrm>
          <a:prstGeom prst="rect">
            <a:avLst/>
          </a:prstGeom>
          <a:noFill/>
          <a:ln>
            <a:noFill/>
          </a:ln>
        </p:spPr>
      </p:pic>
      <p:pic>
        <p:nvPicPr>
          <p:cNvPr id="376" name="Google Shape;376;p36"/>
          <p:cNvPicPr preferRelativeResize="0"/>
          <p:nvPr/>
        </p:nvPicPr>
        <p:blipFill rotWithShape="1">
          <a:blip r:embed="rId5">
            <a:alphaModFix/>
          </a:blip>
          <a:srcRect b="89929" l="26347" r="70977" t="6340"/>
          <a:stretch/>
        </p:blipFill>
        <p:spPr>
          <a:xfrm>
            <a:off x="8089900" y="0"/>
            <a:ext cx="901700" cy="890587"/>
          </a:xfrm>
          <a:prstGeom prst="rect">
            <a:avLst/>
          </a:prstGeom>
          <a:noFill/>
          <a:ln>
            <a:noFill/>
          </a:ln>
        </p:spPr>
      </p:pic>
      <p:sp>
        <p:nvSpPr>
          <p:cNvPr id="377" name="Google Shape;377;p36"/>
          <p:cNvSpPr txBox="1"/>
          <p:nvPr/>
        </p:nvSpPr>
        <p:spPr>
          <a:xfrm>
            <a:off x="533400" y="1041400"/>
            <a:ext cx="3963987"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Menu -&gt; Analyze –&gt; Search</a:t>
            </a:r>
            <a:endParaRPr/>
          </a:p>
        </p:txBody>
      </p:sp>
    </p:spTree>
  </p:cSld>
  <p:clrMapOvr>
    <a:masterClrMapping/>
  </p:clrMapOvr>
  <p:transition spd="slow">
    <p:fade thruBlk="1"/>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1" name="Shape 381"/>
        <p:cNvGrpSpPr/>
        <p:nvPr/>
      </p:nvGrpSpPr>
      <p:grpSpPr>
        <a:xfrm>
          <a:off x="0" y="0"/>
          <a:ext cx="0" cy="0"/>
          <a:chOff x="0" y="0"/>
          <a:chExt cx="0" cy="0"/>
        </a:xfrm>
      </p:grpSpPr>
      <p:sp>
        <p:nvSpPr>
          <p:cNvPr id="382" name="Google Shape;382;p3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383" name="Google Shape;383;p37"/>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Object Sharing</a:t>
            </a:r>
            <a:endParaRPr/>
          </a:p>
        </p:txBody>
      </p:sp>
      <p:sp>
        <p:nvSpPr>
          <p:cNvPr id="384" name="Google Shape;384;p37"/>
          <p:cNvSpPr txBox="1"/>
          <p:nvPr/>
        </p:nvSpPr>
        <p:spPr>
          <a:xfrm>
            <a:off x="609600" y="1066800"/>
            <a:ext cx="7848600" cy="5105400"/>
          </a:xfrm>
          <a:prstGeom prst="rect">
            <a:avLst/>
          </a:prstGeom>
          <a:noFill/>
          <a:ln>
            <a:noFill/>
          </a:ln>
        </p:spPr>
        <p:txBody>
          <a:bodyPr anchorCtr="0" anchor="t" bIns="46025" lIns="92075" spcFirstLastPara="1" rIns="92075" wrap="square" tIns="46025">
            <a:noAutofit/>
          </a:bodyPr>
          <a:lstStyle/>
          <a:p>
            <a:pPr indent="-230186" lvl="0" marL="230186"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Reuse existing objects</a:t>
            </a:r>
            <a:endParaRPr/>
          </a:p>
          <a:p>
            <a:pPr indent="-230186" lvl="0" marL="230186"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Enforces consistency</a:t>
            </a:r>
            <a:endParaRPr/>
          </a:p>
          <a:p>
            <a:pPr indent="-230186" lvl="0" marL="230186"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Decreases development time </a:t>
            </a:r>
            <a:endParaRPr/>
          </a:p>
          <a:p>
            <a:pPr indent="-230186" lvl="0" marL="230186"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Share objects by using copies and shortcuts</a:t>
            </a:r>
            <a:endParaRPr/>
          </a:p>
          <a:p>
            <a:pPr indent="-230186" lvl="0" marL="230186" marR="0" rtl="0" algn="l">
              <a:lnSpc>
                <a:spcPct val="80000"/>
              </a:lnSpc>
              <a:spcBef>
                <a:spcPts val="0"/>
              </a:spcBef>
              <a:spcAft>
                <a:spcPts val="0"/>
              </a:spcAft>
              <a:buClr>
                <a:schemeClr val="dk1"/>
              </a:buClr>
              <a:buFont typeface="Times New Roman"/>
              <a:buNone/>
            </a:pPr>
            <a:r>
              <a:t/>
            </a:r>
            <a:endParaRPr b="0" i="0" sz="2000" u="non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1800" u="non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800" u="non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Required security settings for sharing objects</a:t>
            </a:r>
            <a:r>
              <a:rPr b="0" i="0" lang="en-US" sz="2000" u="none">
                <a:solidFill>
                  <a:schemeClr val="dk1"/>
                </a:solidFill>
                <a:latin typeface="Arial"/>
                <a:ea typeface="Arial"/>
                <a:cs typeface="Arial"/>
                <a:sym typeface="Arial"/>
              </a:rPr>
              <a:t>:</a:t>
            </a:r>
            <a:endParaRPr/>
          </a:p>
          <a:p>
            <a:pPr indent="-230186" lvl="0" marL="230186" marR="0" rtl="0" algn="l">
              <a:lnSpc>
                <a:spcPct val="80000"/>
              </a:lnSpc>
              <a:spcBef>
                <a:spcPts val="0"/>
              </a:spcBef>
              <a:spcAft>
                <a:spcPts val="0"/>
              </a:spcAft>
              <a:buClr>
                <a:schemeClr val="dk1"/>
              </a:buClr>
              <a:buFont typeface="Times New Roman"/>
              <a:buNone/>
            </a:pPr>
            <a:r>
              <a:t/>
            </a:r>
            <a:endParaRPr b="0" i="0" sz="1000" u="none">
              <a:solidFill>
                <a:schemeClr val="dk1"/>
              </a:solidFill>
              <a:latin typeface="Arial"/>
              <a:ea typeface="Arial"/>
              <a:cs typeface="Arial"/>
              <a:sym typeface="Arial"/>
            </a:endParaRPr>
          </a:p>
          <a:p>
            <a:pPr indent="0" lvl="1" marL="457200" marR="0" rtl="0" algn="l">
              <a:lnSpc>
                <a:spcPct val="9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  Repository Privilege:  		Use Designer</a:t>
            </a:r>
            <a:endParaRPr/>
          </a:p>
          <a:p>
            <a:pPr indent="0" lvl="1" marL="457200" marR="0" rtl="0" algn="l">
              <a:lnSpc>
                <a:spcPct val="9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  Originating Folder Permission:  	Read</a:t>
            </a:r>
            <a:endParaRPr/>
          </a:p>
          <a:p>
            <a:pPr indent="0" lvl="1" marL="457200" marR="0" rtl="0" algn="l">
              <a:lnSpc>
                <a:spcPct val="9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  Destination Folder Permissions:  	Read/Write</a:t>
            </a:r>
            <a:endParaRPr/>
          </a:p>
        </p:txBody>
      </p:sp>
      <p:graphicFrame>
        <p:nvGraphicFramePr>
          <p:cNvPr id="385" name="Google Shape;385;p37"/>
          <p:cNvGraphicFramePr/>
          <p:nvPr/>
        </p:nvGraphicFramePr>
        <p:xfrm>
          <a:off x="914400" y="2819400"/>
          <a:ext cx="3000000" cy="3000000"/>
        </p:xfrm>
        <a:graphic>
          <a:graphicData uri="http://schemas.openxmlformats.org/drawingml/2006/table">
            <a:tbl>
              <a:tblPr>
                <a:noFill/>
                <a:tableStyleId>{652AA8D0-B048-4F6C-B26E-019EFC800C24}</a:tableStyleId>
              </a:tblPr>
              <a:tblGrid>
                <a:gridCol w="3619500"/>
                <a:gridCol w="3619500"/>
              </a:tblGrid>
              <a:tr h="307975">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COPY</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SHORTCUT</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307975">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Copy object to another folder</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Link to an object in another folder or repository</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9575">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Changes to original object not captured</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Dynamically reflects changes to original object</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9075">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Duplicates space</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Preserves space</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7975">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Copy from shared or unshared folder</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Created from a shared folder </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386" name="Google Shape;386;p37"/>
          <p:cNvPicPr preferRelativeResize="0"/>
          <p:nvPr/>
        </p:nvPicPr>
        <p:blipFill rotWithShape="1">
          <a:blip r:embed="rId3">
            <a:alphaModFix/>
          </a:blip>
          <a:srcRect b="89929" l="26347" r="70977" t="6340"/>
          <a:stretch/>
        </p:blipFill>
        <p:spPr>
          <a:xfrm>
            <a:off x="8089900" y="0"/>
            <a:ext cx="901700" cy="890587"/>
          </a:xfrm>
          <a:prstGeom prst="rect">
            <a:avLst/>
          </a:prstGeom>
          <a:noFill/>
          <a:ln>
            <a:noFill/>
          </a:ln>
        </p:spPr>
      </p:pic>
    </p:spTree>
  </p:cSld>
  <p:clrMapOvr>
    <a:masterClrMapping/>
  </p:clrMapOvr>
  <p:transition spd="slow">
    <p:fade thruBlk="1"/>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0" name="Shape 390"/>
        <p:cNvGrpSpPr/>
        <p:nvPr/>
      </p:nvGrpSpPr>
      <p:grpSpPr>
        <a:xfrm>
          <a:off x="0" y="0"/>
          <a:ext cx="0" cy="0"/>
          <a:chOff x="0" y="0"/>
          <a:chExt cx="0" cy="0"/>
        </a:xfrm>
      </p:grpSpPr>
      <p:sp>
        <p:nvSpPr>
          <p:cNvPr id="391" name="Google Shape;391;p3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392" name="Google Shape;392;p3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Adding Metadata Extensions</a:t>
            </a:r>
            <a:endParaRPr/>
          </a:p>
        </p:txBody>
      </p:sp>
      <p:sp>
        <p:nvSpPr>
          <p:cNvPr id="393" name="Google Shape;393;p38"/>
          <p:cNvSpPr txBox="1"/>
          <p:nvPr>
            <p:ph idx="1" type="body"/>
          </p:nvPr>
        </p:nvSpPr>
        <p:spPr>
          <a:xfrm>
            <a:off x="457200" y="1143000"/>
            <a:ext cx="8001000" cy="5029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Allows developers and partners to extend the metadata stored in the Repository</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Accommodates the following metadata types:</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Vendor-defined - Third-party application vendor-created metadata lists </a:t>
            </a:r>
            <a:endParaRPr/>
          </a:p>
          <a:p>
            <a:pPr indent="-122237" lvl="2" marL="808037"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For example, Applications such as Ariba or PowerConnect for Siebel can add information such as contacts, version, etc. </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User-defined - PowerCenter users can define and create their own metadata</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Must have Administrator Repository or Super User Repository privileges</a:t>
            </a:r>
            <a:endParaRPr/>
          </a:p>
        </p:txBody>
      </p:sp>
      <p:pic>
        <p:nvPicPr>
          <p:cNvPr id="394" name="Google Shape;394;p38"/>
          <p:cNvPicPr preferRelativeResize="0"/>
          <p:nvPr/>
        </p:nvPicPr>
        <p:blipFill rotWithShape="1">
          <a:blip r:embed="rId3">
            <a:alphaModFix/>
          </a:blip>
          <a:srcRect b="89929" l="26347" r="70977" t="6340"/>
          <a:stretch/>
        </p:blipFill>
        <p:spPr>
          <a:xfrm>
            <a:off x="8089900" y="0"/>
            <a:ext cx="901700" cy="890587"/>
          </a:xfrm>
          <a:prstGeom prst="rect">
            <a:avLst/>
          </a:prstGeom>
          <a:noFill/>
          <a:ln>
            <a:noFill/>
          </a:ln>
        </p:spPr>
      </p:pic>
    </p:spTree>
  </p:cSld>
  <p:clrMapOvr>
    <a:masterClrMapping/>
  </p:clrMapOvr>
  <p:transition spd="slow">
    <p:fade thruBlk="1"/>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8" name="Shape 398"/>
        <p:cNvGrpSpPr/>
        <p:nvPr/>
      </p:nvGrpSpPr>
      <p:grpSpPr>
        <a:xfrm>
          <a:off x="0" y="0"/>
          <a:ext cx="0" cy="0"/>
          <a:chOff x="0" y="0"/>
          <a:chExt cx="0" cy="0"/>
        </a:xfrm>
      </p:grpSpPr>
      <p:sp>
        <p:nvSpPr>
          <p:cNvPr id="399" name="Google Shape;399;p3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00" name="Google Shape;400;p39"/>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Sample Metadata Extensions</a:t>
            </a:r>
            <a:endParaRPr/>
          </a:p>
        </p:txBody>
      </p:sp>
      <p:sp>
        <p:nvSpPr>
          <p:cNvPr id="401" name="Google Shape;401;p39"/>
          <p:cNvSpPr txBox="1"/>
          <p:nvPr/>
        </p:nvSpPr>
        <p:spPr>
          <a:xfrm>
            <a:off x="457200" y="6076950"/>
            <a:ext cx="6477000" cy="323850"/>
          </a:xfrm>
          <a:prstGeom prst="rect">
            <a:avLst/>
          </a:prstGeom>
          <a:noFill/>
          <a:ln cap="flat" cmpd="sng" w="19050">
            <a:solidFill>
              <a:schemeClr val="accent1"/>
            </a:solidFill>
            <a:prstDash val="solid"/>
            <a:miter lim="8000"/>
            <a:headEnd len="sm" w="sm" type="none"/>
            <a:tailEnd len="sm" w="sm" type="none"/>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accent1"/>
              </a:buClr>
              <a:buFont typeface="Arial"/>
              <a:buNone/>
            </a:pPr>
            <a:r>
              <a:rPr b="0" i="0" lang="en-US" sz="1400" u="none">
                <a:solidFill>
                  <a:schemeClr val="accent1"/>
                </a:solidFill>
                <a:latin typeface="Arial"/>
                <a:ea typeface="Arial"/>
                <a:cs typeface="Arial"/>
                <a:sym typeface="Arial"/>
              </a:rPr>
              <a:t>Reusable Metadata Extensions can also be created in the Repository Manager</a:t>
            </a:r>
            <a:endParaRPr/>
          </a:p>
        </p:txBody>
      </p:sp>
      <p:pic>
        <p:nvPicPr>
          <p:cNvPr id="402" name="Google Shape;402;p39"/>
          <p:cNvPicPr preferRelativeResize="0"/>
          <p:nvPr/>
        </p:nvPicPr>
        <p:blipFill rotWithShape="1">
          <a:blip r:embed="rId3">
            <a:alphaModFix/>
          </a:blip>
          <a:srcRect b="0" l="0" r="0" t="0"/>
          <a:stretch/>
        </p:blipFill>
        <p:spPr>
          <a:xfrm>
            <a:off x="228600" y="1371600"/>
            <a:ext cx="5105400" cy="3509962"/>
          </a:xfrm>
          <a:prstGeom prst="rect">
            <a:avLst/>
          </a:prstGeom>
          <a:noFill/>
          <a:ln>
            <a:noFill/>
          </a:ln>
        </p:spPr>
      </p:pic>
      <p:pic>
        <p:nvPicPr>
          <p:cNvPr id="403" name="Google Shape;403;p39"/>
          <p:cNvPicPr preferRelativeResize="0"/>
          <p:nvPr/>
        </p:nvPicPr>
        <p:blipFill rotWithShape="1">
          <a:blip r:embed="rId4">
            <a:alphaModFix/>
          </a:blip>
          <a:srcRect b="0" l="0" r="0" t="0"/>
          <a:stretch/>
        </p:blipFill>
        <p:spPr>
          <a:xfrm>
            <a:off x="4419600" y="3352800"/>
            <a:ext cx="4076700" cy="2324100"/>
          </a:xfrm>
          <a:prstGeom prst="rect">
            <a:avLst/>
          </a:prstGeom>
          <a:noFill/>
          <a:ln>
            <a:noFill/>
          </a:ln>
        </p:spPr>
      </p:pic>
      <p:cxnSp>
        <p:nvCxnSpPr>
          <p:cNvPr id="404" name="Google Shape;404;p39"/>
          <p:cNvCxnSpPr/>
          <p:nvPr/>
        </p:nvCxnSpPr>
        <p:spPr>
          <a:xfrm>
            <a:off x="5334000" y="3127375"/>
            <a:ext cx="0" cy="0"/>
          </a:xfrm>
          <a:prstGeom prst="straightConnector1">
            <a:avLst/>
          </a:prstGeom>
          <a:noFill/>
          <a:ln cap="flat" cmpd="sng" w="25400">
            <a:solidFill>
              <a:srgbClr val="FF6600"/>
            </a:solidFill>
            <a:prstDash val="solid"/>
            <a:miter lim="8000"/>
            <a:headEnd len="sm" w="sm" type="none"/>
            <a:tailEnd len="med" w="med" type="triangle"/>
          </a:ln>
        </p:spPr>
      </p:cxnSp>
      <p:cxnSp>
        <p:nvCxnSpPr>
          <p:cNvPr id="405" name="Google Shape;405;p39"/>
          <p:cNvCxnSpPr/>
          <p:nvPr/>
        </p:nvCxnSpPr>
        <p:spPr>
          <a:xfrm>
            <a:off x="4114800" y="2743200"/>
            <a:ext cx="609600" cy="685800"/>
          </a:xfrm>
          <a:prstGeom prst="straightConnector1">
            <a:avLst/>
          </a:prstGeom>
          <a:noFill/>
          <a:ln cap="flat" cmpd="sng" w="25400">
            <a:solidFill>
              <a:srgbClr val="FF6600"/>
            </a:solidFill>
            <a:prstDash val="solid"/>
            <a:miter lim="8000"/>
            <a:headEnd len="sm" w="sm" type="none"/>
            <a:tailEnd len="med" w="med" type="triangle"/>
          </a:ln>
        </p:spPr>
      </p:cxnSp>
      <p:sp>
        <p:nvSpPr>
          <p:cNvPr id="406" name="Google Shape;406;p39"/>
          <p:cNvSpPr/>
          <p:nvPr/>
        </p:nvSpPr>
        <p:spPr>
          <a:xfrm>
            <a:off x="2133600" y="1524000"/>
            <a:ext cx="10668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07" name="Google Shape;407;p39"/>
          <p:cNvSpPr txBox="1"/>
          <p:nvPr/>
        </p:nvSpPr>
        <p:spPr>
          <a:xfrm>
            <a:off x="4648200" y="4419600"/>
            <a:ext cx="2743200" cy="730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accent1"/>
              </a:buClr>
              <a:buFont typeface="Arial"/>
              <a:buNone/>
            </a:pPr>
            <a:r>
              <a:rPr b="1" i="0" lang="en-US" sz="1400" u="none">
                <a:solidFill>
                  <a:schemeClr val="accent1"/>
                </a:solidFill>
                <a:latin typeface="Arial"/>
                <a:ea typeface="Arial"/>
                <a:cs typeface="Arial"/>
                <a:sym typeface="Arial"/>
              </a:rPr>
              <a:t>Sample User Defined Metadata, e.g. - contact information, business user</a:t>
            </a:r>
            <a:endParaRPr/>
          </a:p>
        </p:txBody>
      </p:sp>
      <p:pic>
        <p:nvPicPr>
          <p:cNvPr id="408" name="Google Shape;408;p39"/>
          <p:cNvPicPr preferRelativeResize="0"/>
          <p:nvPr/>
        </p:nvPicPr>
        <p:blipFill rotWithShape="1">
          <a:blip r:embed="rId5">
            <a:alphaModFix/>
          </a:blip>
          <a:srcRect b="89929" l="26347" r="70977" t="6340"/>
          <a:stretch/>
        </p:blipFill>
        <p:spPr>
          <a:xfrm>
            <a:off x="8089900" y="0"/>
            <a:ext cx="901700" cy="890587"/>
          </a:xfrm>
          <a:prstGeom prst="rect">
            <a:avLst/>
          </a:prstGeom>
          <a:noFill/>
          <a:ln>
            <a:noFill/>
          </a:ln>
        </p:spPr>
      </p:pic>
    </p:spTree>
  </p:cSld>
  <p:clrMapOvr>
    <a:masterClrMapping/>
  </p:clrMapOvr>
  <p:transition spd="slow">
    <p:fade thruBlk="1"/>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412" name="Shape 412"/>
        <p:cNvGrpSpPr/>
        <p:nvPr/>
      </p:nvGrpSpPr>
      <p:grpSpPr>
        <a:xfrm>
          <a:off x="0" y="0"/>
          <a:ext cx="0" cy="0"/>
          <a:chOff x="0" y="0"/>
          <a:chExt cx="0" cy="0"/>
        </a:xfrm>
      </p:grpSpPr>
      <p:sp>
        <p:nvSpPr>
          <p:cNvPr id="413" name="Google Shape;413;p40"/>
          <p:cNvSpPr txBox="1"/>
          <p:nvPr>
            <p:ph type="ctrTitle"/>
          </p:nvPr>
        </p:nvSpPr>
        <p:spPr>
          <a:xfrm>
            <a:off x="609600" y="22860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Introduction to </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PowerCenter Design Process</a:t>
            </a:r>
            <a:endParaRP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91" name="Shape 91"/>
        <p:cNvGrpSpPr/>
        <p:nvPr/>
      </p:nvGrpSpPr>
      <p:grpSpPr>
        <a:xfrm>
          <a:off x="0" y="0"/>
          <a:ext cx="0" cy="0"/>
          <a:chOff x="0" y="0"/>
          <a:chExt cx="0" cy="0"/>
        </a:xfrm>
      </p:grpSpPr>
      <p:sp>
        <p:nvSpPr>
          <p:cNvPr id="92" name="Google Shape;92;p14"/>
          <p:cNvSpPr txBox="1"/>
          <p:nvPr>
            <p:ph type="ctrTitle"/>
          </p:nvPr>
        </p:nvSpPr>
        <p:spPr>
          <a:xfrm>
            <a:off x="685800" y="2514600"/>
            <a:ext cx="7772400" cy="5413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ETL Basics</a:t>
            </a:r>
            <a:endParaRPr/>
          </a:p>
        </p:txBody>
      </p:sp>
    </p:spTree>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7" name="Shape 417"/>
        <p:cNvGrpSpPr/>
        <p:nvPr/>
      </p:nvGrpSpPr>
      <p:grpSpPr>
        <a:xfrm>
          <a:off x="0" y="0"/>
          <a:ext cx="0" cy="0"/>
          <a:chOff x="0" y="0"/>
          <a:chExt cx="0" cy="0"/>
        </a:xfrm>
      </p:grpSpPr>
      <p:sp>
        <p:nvSpPr>
          <p:cNvPr id="418" name="Google Shape;418;p4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19" name="Google Shape;419;p41"/>
          <p:cNvSpPr txBox="1"/>
          <p:nvPr>
            <p:ph type="title"/>
          </p:nvPr>
        </p:nvSpPr>
        <p:spPr>
          <a:xfrm>
            <a:off x="609600" y="228600"/>
            <a:ext cx="7467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We will walk through - </a:t>
            </a:r>
            <a:endParaRPr/>
          </a:p>
        </p:txBody>
      </p:sp>
      <p:sp>
        <p:nvSpPr>
          <p:cNvPr id="420" name="Google Shape;420;p41"/>
          <p:cNvSpPr txBox="1"/>
          <p:nvPr>
            <p:ph idx="4294967295" type="body"/>
          </p:nvPr>
        </p:nvSpPr>
        <p:spPr>
          <a:xfrm>
            <a:off x="685800" y="1219200"/>
            <a:ext cx="7994650" cy="4191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Design Process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PowerCenter Designer Interface</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Mapping Components</a:t>
            </a:r>
            <a:endParaRPr/>
          </a:p>
        </p:txBody>
      </p:sp>
    </p:spTree>
  </p:cSld>
  <p:clrMapOvr>
    <a:masterClrMapping/>
  </p:clrMapOvr>
  <p:transition spd="slow">
    <p:fade thruBlk="1"/>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4" name="Shape 424"/>
        <p:cNvGrpSpPr/>
        <p:nvPr/>
      </p:nvGrpSpPr>
      <p:grpSpPr>
        <a:xfrm>
          <a:off x="0" y="0"/>
          <a:ext cx="0" cy="0"/>
          <a:chOff x="0" y="0"/>
          <a:chExt cx="0" cy="0"/>
        </a:xfrm>
      </p:grpSpPr>
      <p:sp>
        <p:nvSpPr>
          <p:cNvPr id="425" name="Google Shape;425;p4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26" name="Google Shape;426;p42"/>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Design Process</a:t>
            </a:r>
            <a:endParaRPr/>
          </a:p>
        </p:txBody>
      </p:sp>
      <p:sp>
        <p:nvSpPr>
          <p:cNvPr id="427" name="Google Shape;427;p42"/>
          <p:cNvSpPr txBox="1"/>
          <p:nvPr/>
        </p:nvSpPr>
        <p:spPr>
          <a:xfrm>
            <a:off x="609600" y="1143000"/>
            <a:ext cx="7924800" cy="4724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5000"/>
              </a:lnSpc>
              <a:spcBef>
                <a:spcPts val="0"/>
              </a:spcBef>
              <a:spcAft>
                <a:spcPts val="0"/>
              </a:spcAft>
              <a:buClr>
                <a:schemeClr val="dk2"/>
              </a:buClr>
              <a:buSzPts val="2400"/>
              <a:buFont typeface="Noto Sans Symbols"/>
              <a:buAutoNum type="arabicPeriod"/>
            </a:pPr>
            <a:r>
              <a:rPr b="0" i="0" lang="en-US" sz="2400" u="none">
                <a:solidFill>
                  <a:schemeClr val="dk1"/>
                </a:solidFill>
                <a:latin typeface="Arial"/>
                <a:ea typeface="Arial"/>
                <a:cs typeface="Arial"/>
                <a:sym typeface="Arial"/>
              </a:rPr>
              <a:t>Create Source definition(s)</a:t>
            </a:r>
            <a:endParaRPr/>
          </a:p>
          <a:p>
            <a:pPr indent="-457200" lvl="0" marL="457200" marR="0" rtl="0" algn="l">
              <a:lnSpc>
                <a:spcPct val="85000"/>
              </a:lnSpc>
              <a:spcBef>
                <a:spcPts val="1560"/>
              </a:spcBef>
              <a:spcAft>
                <a:spcPts val="0"/>
              </a:spcAft>
              <a:buClr>
                <a:schemeClr val="dk2"/>
              </a:buClr>
              <a:buSzPts val="2400"/>
              <a:buFont typeface="Noto Sans Symbols"/>
              <a:buAutoNum type="arabicPeriod"/>
            </a:pPr>
            <a:r>
              <a:rPr b="0" i="0" lang="en-US" sz="2400" u="none">
                <a:solidFill>
                  <a:schemeClr val="dk1"/>
                </a:solidFill>
                <a:latin typeface="Arial"/>
                <a:ea typeface="Arial"/>
                <a:cs typeface="Arial"/>
                <a:sym typeface="Arial"/>
              </a:rPr>
              <a:t>Create Target definition(s)</a:t>
            </a:r>
            <a:endParaRPr/>
          </a:p>
          <a:p>
            <a:pPr indent="-457200" lvl="0" marL="457200" marR="0" rtl="0" algn="l">
              <a:lnSpc>
                <a:spcPct val="85000"/>
              </a:lnSpc>
              <a:spcBef>
                <a:spcPts val="1560"/>
              </a:spcBef>
              <a:spcAft>
                <a:spcPts val="0"/>
              </a:spcAft>
              <a:buClr>
                <a:schemeClr val="dk2"/>
              </a:buClr>
              <a:buSzPts val="2400"/>
              <a:buFont typeface="Noto Sans Symbols"/>
              <a:buAutoNum type="arabicPeriod"/>
            </a:pPr>
            <a:r>
              <a:rPr b="0" i="0" lang="en-US" sz="2400" u="none">
                <a:solidFill>
                  <a:schemeClr val="dk1"/>
                </a:solidFill>
                <a:latin typeface="Arial"/>
                <a:ea typeface="Arial"/>
                <a:cs typeface="Arial"/>
                <a:sym typeface="Arial"/>
              </a:rPr>
              <a:t>Create a Mapping</a:t>
            </a:r>
            <a:endParaRPr/>
          </a:p>
          <a:p>
            <a:pPr indent="-457200" lvl="0" marL="457200" marR="0" rtl="0" algn="l">
              <a:lnSpc>
                <a:spcPct val="85000"/>
              </a:lnSpc>
              <a:spcBef>
                <a:spcPts val="1560"/>
              </a:spcBef>
              <a:spcAft>
                <a:spcPts val="0"/>
              </a:spcAft>
              <a:buClr>
                <a:schemeClr val="dk2"/>
              </a:buClr>
              <a:buSzPts val="2400"/>
              <a:buFont typeface="Noto Sans Symbols"/>
              <a:buAutoNum type="arabicPeriod"/>
            </a:pPr>
            <a:r>
              <a:rPr b="0" i="0" lang="en-US" sz="2400" u="none">
                <a:solidFill>
                  <a:schemeClr val="dk1"/>
                </a:solidFill>
                <a:latin typeface="Arial"/>
                <a:ea typeface="Arial"/>
                <a:cs typeface="Arial"/>
                <a:sym typeface="Arial"/>
              </a:rPr>
              <a:t>Create a Session Task</a:t>
            </a:r>
            <a:endParaRPr/>
          </a:p>
          <a:p>
            <a:pPr indent="-457200" lvl="0" marL="457200" marR="0" rtl="0" algn="l">
              <a:lnSpc>
                <a:spcPct val="85000"/>
              </a:lnSpc>
              <a:spcBef>
                <a:spcPts val="1560"/>
              </a:spcBef>
              <a:spcAft>
                <a:spcPts val="0"/>
              </a:spcAft>
              <a:buClr>
                <a:schemeClr val="dk2"/>
              </a:buClr>
              <a:buSzPts val="2400"/>
              <a:buFont typeface="Noto Sans Symbols"/>
              <a:buAutoNum type="arabicPeriod"/>
            </a:pPr>
            <a:r>
              <a:rPr b="0" i="0" lang="en-US" sz="2400" u="none">
                <a:solidFill>
                  <a:schemeClr val="dk1"/>
                </a:solidFill>
                <a:latin typeface="Arial"/>
                <a:ea typeface="Arial"/>
                <a:cs typeface="Arial"/>
                <a:sym typeface="Arial"/>
              </a:rPr>
              <a:t>Create a Workflow from Task components</a:t>
            </a:r>
            <a:endParaRPr/>
          </a:p>
          <a:p>
            <a:pPr indent="-457200" lvl="0" marL="457200" marR="0" rtl="0" algn="l">
              <a:lnSpc>
                <a:spcPct val="85000"/>
              </a:lnSpc>
              <a:spcBef>
                <a:spcPts val="1560"/>
              </a:spcBef>
              <a:spcAft>
                <a:spcPts val="0"/>
              </a:spcAft>
              <a:buClr>
                <a:schemeClr val="dk2"/>
              </a:buClr>
              <a:buSzPts val="2400"/>
              <a:buFont typeface="Noto Sans Symbols"/>
              <a:buAutoNum type="arabicPeriod"/>
            </a:pPr>
            <a:r>
              <a:rPr b="0" i="0" lang="en-US" sz="2400" u="none">
                <a:solidFill>
                  <a:schemeClr val="dk1"/>
                </a:solidFill>
                <a:latin typeface="Arial"/>
                <a:ea typeface="Arial"/>
                <a:cs typeface="Arial"/>
                <a:sym typeface="Arial"/>
              </a:rPr>
              <a:t>Run the Workflow </a:t>
            </a:r>
            <a:endParaRPr/>
          </a:p>
          <a:p>
            <a:pPr indent="-457200" lvl="0" marL="457200" marR="0" rtl="0" algn="l">
              <a:lnSpc>
                <a:spcPct val="85000"/>
              </a:lnSpc>
              <a:spcBef>
                <a:spcPts val="1560"/>
              </a:spcBef>
              <a:spcAft>
                <a:spcPts val="0"/>
              </a:spcAft>
              <a:buClr>
                <a:schemeClr val="dk2"/>
              </a:buClr>
              <a:buSzPts val="2400"/>
              <a:buFont typeface="Noto Sans Symbols"/>
              <a:buAutoNum type="arabicPeriod"/>
            </a:pPr>
            <a:r>
              <a:rPr b="0" i="0" lang="en-US" sz="2400" u="none">
                <a:solidFill>
                  <a:schemeClr val="dk1"/>
                </a:solidFill>
                <a:latin typeface="Arial"/>
                <a:ea typeface="Arial"/>
                <a:cs typeface="Arial"/>
                <a:sym typeface="Arial"/>
              </a:rPr>
              <a:t>Monitor the Workflow and verify the results</a:t>
            </a:r>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Tree>
  </p:cSld>
  <p:clrMapOvr>
    <a:masterClrMapping/>
  </p:clrMapOvr>
  <p:transition spd="slow">
    <p:fade thruBlk="1"/>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1" name="Shape 431"/>
        <p:cNvGrpSpPr/>
        <p:nvPr/>
      </p:nvGrpSpPr>
      <p:grpSpPr>
        <a:xfrm>
          <a:off x="0" y="0"/>
          <a:ext cx="0" cy="0"/>
          <a:chOff x="0" y="0"/>
          <a:chExt cx="0" cy="0"/>
        </a:xfrm>
      </p:grpSpPr>
      <p:sp>
        <p:nvSpPr>
          <p:cNvPr id="432" name="Google Shape;432;p4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33" name="Google Shape;433;p4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Interface</a:t>
            </a:r>
            <a:endParaRPr/>
          </a:p>
        </p:txBody>
      </p:sp>
      <p:pic>
        <p:nvPicPr>
          <p:cNvPr id="434" name="Google Shape;434;p43"/>
          <p:cNvPicPr preferRelativeResize="0"/>
          <p:nvPr>
            <p:ph idx="1" type="body"/>
          </p:nvPr>
        </p:nvPicPr>
        <p:blipFill rotWithShape="1">
          <a:blip r:embed="rId3">
            <a:alphaModFix/>
          </a:blip>
          <a:srcRect b="0" l="0" r="0" t="0"/>
          <a:stretch/>
        </p:blipFill>
        <p:spPr>
          <a:xfrm>
            <a:off x="304800" y="1219200"/>
            <a:ext cx="8686800" cy="4876800"/>
          </a:xfrm>
          <a:prstGeom prst="rect">
            <a:avLst/>
          </a:prstGeom>
          <a:noFill/>
          <a:ln>
            <a:noFill/>
          </a:ln>
        </p:spPr>
      </p:pic>
      <p:sp>
        <p:nvSpPr>
          <p:cNvPr id="435" name="Google Shape;435;p43"/>
          <p:cNvSpPr txBox="1"/>
          <p:nvPr/>
        </p:nvSpPr>
        <p:spPr>
          <a:xfrm>
            <a:off x="228600" y="3429000"/>
            <a:ext cx="105251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Navigator</a:t>
            </a:r>
            <a:endParaRPr/>
          </a:p>
        </p:txBody>
      </p:sp>
      <p:sp>
        <p:nvSpPr>
          <p:cNvPr id="436" name="Google Shape;436;p43"/>
          <p:cNvSpPr txBox="1"/>
          <p:nvPr/>
        </p:nvSpPr>
        <p:spPr>
          <a:xfrm>
            <a:off x="3565525" y="5241925"/>
            <a:ext cx="7953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Output</a:t>
            </a:r>
            <a:endParaRPr/>
          </a:p>
        </p:txBody>
      </p:sp>
      <p:sp>
        <p:nvSpPr>
          <p:cNvPr id="437" name="Google Shape;437;p43"/>
          <p:cNvSpPr txBox="1"/>
          <p:nvPr/>
        </p:nvSpPr>
        <p:spPr>
          <a:xfrm>
            <a:off x="4038600" y="3805237"/>
            <a:ext cx="120015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Workspace</a:t>
            </a:r>
            <a:endParaRPr/>
          </a:p>
        </p:txBody>
      </p:sp>
      <p:sp>
        <p:nvSpPr>
          <p:cNvPr id="438" name="Google Shape;438;p43"/>
          <p:cNvSpPr txBox="1"/>
          <p:nvPr/>
        </p:nvSpPr>
        <p:spPr>
          <a:xfrm>
            <a:off x="1524000" y="5943600"/>
            <a:ext cx="1133475"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Status Bar</a:t>
            </a:r>
            <a:endParaRPr/>
          </a:p>
        </p:txBody>
      </p:sp>
      <p:cxnSp>
        <p:nvCxnSpPr>
          <p:cNvPr id="439" name="Google Shape;439;p43"/>
          <p:cNvCxnSpPr/>
          <p:nvPr/>
        </p:nvCxnSpPr>
        <p:spPr>
          <a:xfrm rot="10800000">
            <a:off x="762000" y="6019800"/>
            <a:ext cx="685800" cy="76200"/>
          </a:xfrm>
          <a:prstGeom prst="straightConnector1">
            <a:avLst/>
          </a:prstGeom>
          <a:noFill/>
          <a:ln cap="flat" cmpd="sng" w="25400">
            <a:solidFill>
              <a:srgbClr val="FF6600"/>
            </a:solidFill>
            <a:prstDash val="solid"/>
            <a:miter lim="8000"/>
            <a:headEnd len="sm" w="sm" type="none"/>
            <a:tailEnd len="med" w="med" type="triangle"/>
          </a:ln>
        </p:spPr>
      </p:cxnSp>
      <p:sp>
        <p:nvSpPr>
          <p:cNvPr id="440" name="Google Shape;440;p43"/>
          <p:cNvSpPr txBox="1"/>
          <p:nvPr/>
        </p:nvSpPr>
        <p:spPr>
          <a:xfrm>
            <a:off x="5638800" y="914400"/>
            <a:ext cx="18081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Overview Window</a:t>
            </a:r>
            <a:endParaRPr/>
          </a:p>
        </p:txBody>
      </p:sp>
      <p:cxnSp>
        <p:nvCxnSpPr>
          <p:cNvPr id="441" name="Google Shape;441;p43"/>
          <p:cNvCxnSpPr/>
          <p:nvPr/>
        </p:nvCxnSpPr>
        <p:spPr>
          <a:xfrm flipH="1">
            <a:off x="3581400" y="1143000"/>
            <a:ext cx="2057400" cy="457200"/>
          </a:xfrm>
          <a:prstGeom prst="straightConnector1">
            <a:avLst/>
          </a:prstGeom>
          <a:noFill/>
          <a:ln cap="flat" cmpd="sng" w="25400">
            <a:solidFill>
              <a:srgbClr val="FF6600"/>
            </a:solidFill>
            <a:prstDash val="solid"/>
            <a:miter lim="8000"/>
            <a:headEnd len="sm" w="sm" type="none"/>
            <a:tailEnd len="med" w="med" type="triangle"/>
          </a:ln>
        </p:spPr>
      </p:cxnSp>
      <p:sp>
        <p:nvSpPr>
          <p:cNvPr id="442" name="Google Shape;442;p43"/>
          <p:cNvSpPr/>
          <p:nvPr/>
        </p:nvSpPr>
        <p:spPr>
          <a:xfrm>
            <a:off x="228600" y="1676400"/>
            <a:ext cx="9906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43" name="Google Shape;443;p43"/>
          <p:cNvSpPr txBox="1"/>
          <p:nvPr/>
        </p:nvSpPr>
        <p:spPr>
          <a:xfrm>
            <a:off x="0" y="2438400"/>
            <a:ext cx="838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 Client Tools</a:t>
            </a:r>
            <a:endParaRPr/>
          </a:p>
        </p:txBody>
      </p:sp>
      <p:cxnSp>
        <p:nvCxnSpPr>
          <p:cNvPr id="444" name="Google Shape;444;p43"/>
          <p:cNvCxnSpPr/>
          <p:nvPr/>
        </p:nvCxnSpPr>
        <p:spPr>
          <a:xfrm flipH="1" rot="10800000">
            <a:off x="228600" y="2057400"/>
            <a:ext cx="228600" cy="304800"/>
          </a:xfrm>
          <a:prstGeom prst="straightConnector1">
            <a:avLst/>
          </a:prstGeom>
          <a:noFill/>
          <a:ln cap="flat" cmpd="sng" w="25400">
            <a:solidFill>
              <a:srgbClr val="FF6600"/>
            </a:solidFill>
            <a:prstDash val="solid"/>
            <a:miter lim="8000"/>
            <a:headEnd len="sm" w="sm" type="none"/>
            <a:tailEnd len="med" w="med" type="triangle"/>
          </a:ln>
        </p:spPr>
      </p:cxnSp>
      <p:pic>
        <p:nvPicPr>
          <p:cNvPr id="445" name="Google Shape;445;p43"/>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 name="Shape 449"/>
        <p:cNvGrpSpPr/>
        <p:nvPr/>
      </p:nvGrpSpPr>
      <p:grpSpPr>
        <a:xfrm>
          <a:off x="0" y="0"/>
          <a:ext cx="0" cy="0"/>
          <a:chOff x="0" y="0"/>
          <a:chExt cx="0" cy="0"/>
        </a:xfrm>
      </p:grpSpPr>
      <p:sp>
        <p:nvSpPr>
          <p:cNvPr id="450" name="Google Shape;450;p4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51" name="Google Shape;451;p44"/>
          <p:cNvSpPr txBox="1"/>
          <p:nvPr>
            <p:ph type="title"/>
          </p:nvPr>
        </p:nvSpPr>
        <p:spPr>
          <a:xfrm>
            <a:off x="342900" y="274637"/>
            <a:ext cx="8442325" cy="595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Mapping Components</a:t>
            </a:r>
            <a:endParaRPr/>
          </a:p>
        </p:txBody>
      </p:sp>
      <p:sp>
        <p:nvSpPr>
          <p:cNvPr id="452" name="Google Shape;452;p44"/>
          <p:cNvSpPr txBox="1"/>
          <p:nvPr>
            <p:ph idx="1" type="body"/>
          </p:nvPr>
        </p:nvSpPr>
        <p:spPr>
          <a:xfrm>
            <a:off x="304800" y="1371600"/>
            <a:ext cx="8442325" cy="3657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SzPts val="2000"/>
              <a:buFont typeface="Arial"/>
              <a:buChar char="•"/>
            </a:pPr>
            <a:r>
              <a:rPr b="0" i="0" lang="en-US" sz="2000" u="none">
                <a:solidFill>
                  <a:schemeClr val="dk1"/>
                </a:solidFill>
                <a:latin typeface="Arial"/>
                <a:ea typeface="Arial"/>
                <a:cs typeface="Arial"/>
                <a:sym typeface="Arial"/>
              </a:rPr>
              <a:t>Each PowerCenter mapping consists of one or more of the following mandatory components</a:t>
            </a:r>
            <a:endParaRPr/>
          </a:p>
          <a:p>
            <a:pPr indent="-228600" lvl="1" marL="571500" marR="0" rtl="0" algn="l">
              <a:lnSpc>
                <a:spcPct val="105000"/>
              </a:lnSpc>
              <a:spcBef>
                <a:spcPts val="400"/>
              </a:spcBef>
              <a:spcAft>
                <a:spcPts val="0"/>
              </a:spcAft>
              <a:buClr>
                <a:srgbClr val="4E84C4"/>
              </a:buClr>
              <a:buSzPts val="2000"/>
              <a:buFont typeface="Arial"/>
              <a:buChar char="–"/>
            </a:pPr>
            <a:r>
              <a:rPr b="0" i="0" lang="en-US" sz="2000" u="none" cap="none" strike="noStrike">
                <a:solidFill>
                  <a:schemeClr val="dk1"/>
                </a:solidFill>
                <a:latin typeface="Arial"/>
                <a:ea typeface="Arial"/>
                <a:cs typeface="Arial"/>
                <a:sym typeface="Arial"/>
              </a:rPr>
              <a:t> Sources</a:t>
            </a:r>
            <a:endParaRPr/>
          </a:p>
          <a:p>
            <a:pPr indent="-228600" lvl="1" marL="571500" marR="0" rtl="0" algn="l">
              <a:lnSpc>
                <a:spcPct val="105000"/>
              </a:lnSpc>
              <a:spcBef>
                <a:spcPts val="400"/>
              </a:spcBef>
              <a:spcAft>
                <a:spcPts val="0"/>
              </a:spcAft>
              <a:buClr>
                <a:srgbClr val="4E84C4"/>
              </a:buClr>
              <a:buSzPts val="2000"/>
              <a:buFont typeface="Arial"/>
              <a:buChar char="–"/>
            </a:pPr>
            <a:r>
              <a:rPr b="0" i="0" lang="en-US" sz="2000" u="none" cap="none" strike="noStrike">
                <a:solidFill>
                  <a:schemeClr val="dk1"/>
                </a:solidFill>
                <a:latin typeface="Arial"/>
                <a:ea typeface="Arial"/>
                <a:cs typeface="Arial"/>
                <a:sym typeface="Arial"/>
              </a:rPr>
              <a:t> Transformations</a:t>
            </a:r>
            <a:endParaRPr/>
          </a:p>
          <a:p>
            <a:pPr indent="-228600" lvl="1" marL="571500" marR="0" rtl="0" algn="l">
              <a:lnSpc>
                <a:spcPct val="105000"/>
              </a:lnSpc>
              <a:spcBef>
                <a:spcPts val="400"/>
              </a:spcBef>
              <a:spcAft>
                <a:spcPts val="0"/>
              </a:spcAft>
              <a:buClr>
                <a:srgbClr val="4E84C4"/>
              </a:buClr>
              <a:buSzPts val="2000"/>
              <a:buFont typeface="Arial"/>
              <a:buChar char="–"/>
            </a:pPr>
            <a:r>
              <a:rPr b="0" i="0" lang="en-US" sz="2000" u="none" cap="none" strike="noStrike">
                <a:solidFill>
                  <a:schemeClr val="dk1"/>
                </a:solidFill>
                <a:latin typeface="Arial"/>
                <a:ea typeface="Arial"/>
                <a:cs typeface="Arial"/>
                <a:sym typeface="Arial"/>
              </a:rPr>
              <a:t> Targets</a:t>
            </a:r>
            <a:endParaRPr/>
          </a:p>
          <a:p>
            <a:pPr indent="-122237" lvl="0" marL="122237" marR="0" rtl="0" algn="l">
              <a:lnSpc>
                <a:spcPct val="105000"/>
              </a:lnSpc>
              <a:spcBef>
                <a:spcPts val="400"/>
              </a:spcBef>
              <a:spcAft>
                <a:spcPts val="0"/>
              </a:spcAft>
              <a:buClr>
                <a:srgbClr val="4E84C4"/>
              </a:buClr>
              <a:buSzPts val="2000"/>
              <a:buFont typeface="Arial"/>
              <a:buChar char="•"/>
            </a:pPr>
            <a:r>
              <a:rPr b="0" i="0" lang="en-US" sz="2000" u="none">
                <a:solidFill>
                  <a:schemeClr val="dk1"/>
                </a:solidFill>
                <a:latin typeface="Arial"/>
                <a:ea typeface="Arial"/>
                <a:cs typeface="Arial"/>
                <a:sym typeface="Arial"/>
              </a:rPr>
              <a:t>The components are arranged sequentially to form a valid data flow from Sources→Transformations→Targets</a:t>
            </a:r>
            <a:endParaRPr/>
          </a:p>
        </p:txBody>
      </p:sp>
      <p:pic>
        <p:nvPicPr>
          <p:cNvPr id="453" name="Google Shape;453;p44"/>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457" name="Shape 457"/>
        <p:cNvGrpSpPr/>
        <p:nvPr/>
      </p:nvGrpSpPr>
      <p:grpSpPr>
        <a:xfrm>
          <a:off x="0" y="0"/>
          <a:ext cx="0" cy="0"/>
          <a:chOff x="0" y="0"/>
          <a:chExt cx="0" cy="0"/>
        </a:xfrm>
      </p:grpSpPr>
      <p:sp>
        <p:nvSpPr>
          <p:cNvPr id="458" name="Google Shape;458;p45"/>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Introduction </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To</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PowerCenter Designer Interface</a:t>
            </a:r>
            <a:endParaRPr/>
          </a:p>
        </p:txBody>
      </p:sp>
    </p:spTree>
  </p:cSld>
  <p:clrMapOvr>
    <a:masterClrMapping/>
  </p:clrMapOvr>
  <p:transition spd="slow">
    <p:fade thruBlk="1"/>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2" name="Shape 462"/>
        <p:cNvGrpSpPr/>
        <p:nvPr/>
      </p:nvGrpSpPr>
      <p:grpSpPr>
        <a:xfrm>
          <a:off x="0" y="0"/>
          <a:ext cx="0" cy="0"/>
          <a:chOff x="0" y="0"/>
          <a:chExt cx="0" cy="0"/>
        </a:xfrm>
      </p:grpSpPr>
      <p:sp>
        <p:nvSpPr>
          <p:cNvPr id="463" name="Google Shape;463;p46"/>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464" name="Google Shape;464;p46"/>
          <p:cNvPicPr preferRelativeResize="0"/>
          <p:nvPr>
            <p:ph idx="1" type="body"/>
          </p:nvPr>
        </p:nvPicPr>
        <p:blipFill rotWithShape="1">
          <a:blip r:embed="rId3">
            <a:alphaModFix/>
          </a:blip>
          <a:srcRect b="0" l="0" r="0" t="-1811"/>
          <a:stretch/>
        </p:blipFill>
        <p:spPr>
          <a:xfrm>
            <a:off x="381000" y="1143000"/>
            <a:ext cx="8293100" cy="4876800"/>
          </a:xfrm>
          <a:prstGeom prst="rect">
            <a:avLst/>
          </a:prstGeom>
          <a:noFill/>
          <a:ln>
            <a:noFill/>
          </a:ln>
        </p:spPr>
      </p:pic>
      <p:sp>
        <p:nvSpPr>
          <p:cNvPr id="465" name="Google Shape;465;p4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Interface</a:t>
            </a:r>
            <a:endParaRPr/>
          </a:p>
        </p:txBody>
      </p:sp>
      <p:sp>
        <p:nvSpPr>
          <p:cNvPr id="466" name="Google Shape;466;p46"/>
          <p:cNvSpPr txBox="1"/>
          <p:nvPr/>
        </p:nvSpPr>
        <p:spPr>
          <a:xfrm>
            <a:off x="4267200" y="2286000"/>
            <a:ext cx="1335087" cy="33655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Mapping List</a:t>
            </a:r>
            <a:endParaRPr/>
          </a:p>
        </p:txBody>
      </p:sp>
      <p:sp>
        <p:nvSpPr>
          <p:cNvPr id="467" name="Google Shape;467;p46"/>
          <p:cNvSpPr txBox="1"/>
          <p:nvPr/>
        </p:nvSpPr>
        <p:spPr>
          <a:xfrm>
            <a:off x="5867400" y="2438400"/>
            <a:ext cx="2362200" cy="33655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Transformation Toolbar</a:t>
            </a:r>
            <a:endParaRPr/>
          </a:p>
        </p:txBody>
      </p:sp>
      <p:cxnSp>
        <p:nvCxnSpPr>
          <p:cNvPr id="468" name="Google Shape;468;p46"/>
          <p:cNvCxnSpPr/>
          <p:nvPr/>
        </p:nvCxnSpPr>
        <p:spPr>
          <a:xfrm rot="10800000">
            <a:off x="4495800" y="1828800"/>
            <a:ext cx="1752600" cy="609600"/>
          </a:xfrm>
          <a:prstGeom prst="straightConnector1">
            <a:avLst/>
          </a:prstGeom>
          <a:noFill/>
          <a:ln cap="flat" cmpd="sng" w="25400">
            <a:solidFill>
              <a:srgbClr val="FF6600"/>
            </a:solidFill>
            <a:prstDash val="solid"/>
            <a:miter lim="8000"/>
            <a:headEnd len="sm" w="sm" type="none"/>
            <a:tailEnd len="med" w="med" type="triangle"/>
          </a:ln>
        </p:spPr>
      </p:cxnSp>
      <p:cxnSp>
        <p:nvCxnSpPr>
          <p:cNvPr id="469" name="Google Shape;469;p46"/>
          <p:cNvCxnSpPr/>
          <p:nvPr/>
        </p:nvCxnSpPr>
        <p:spPr>
          <a:xfrm rot="10800000">
            <a:off x="4343400" y="1981200"/>
            <a:ext cx="304800" cy="381000"/>
          </a:xfrm>
          <a:prstGeom prst="straightConnector1">
            <a:avLst/>
          </a:prstGeom>
          <a:noFill/>
          <a:ln cap="flat" cmpd="sng" w="25400">
            <a:solidFill>
              <a:srgbClr val="FF6600"/>
            </a:solidFill>
            <a:prstDash val="solid"/>
            <a:miter lim="8000"/>
            <a:headEnd len="sm" w="sm" type="none"/>
            <a:tailEnd len="med" w="med" type="triangle"/>
          </a:ln>
        </p:spPr>
      </p:cxnSp>
      <p:sp>
        <p:nvSpPr>
          <p:cNvPr id="470" name="Google Shape;470;p46"/>
          <p:cNvSpPr txBox="1"/>
          <p:nvPr/>
        </p:nvSpPr>
        <p:spPr>
          <a:xfrm>
            <a:off x="4572000" y="3962400"/>
            <a:ext cx="1774825"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Iconized Mapping</a:t>
            </a:r>
            <a:endParaRPr/>
          </a:p>
        </p:txBody>
      </p:sp>
      <p:cxnSp>
        <p:nvCxnSpPr>
          <p:cNvPr id="471" name="Google Shape;471;p46"/>
          <p:cNvCxnSpPr/>
          <p:nvPr/>
        </p:nvCxnSpPr>
        <p:spPr>
          <a:xfrm rot="10800000">
            <a:off x="4800600" y="3505200"/>
            <a:ext cx="457200" cy="533400"/>
          </a:xfrm>
          <a:prstGeom prst="straightConnector1">
            <a:avLst/>
          </a:prstGeom>
          <a:noFill/>
          <a:ln cap="flat" cmpd="sng" w="25400">
            <a:solidFill>
              <a:srgbClr val="FF6600"/>
            </a:solidFill>
            <a:prstDash val="solid"/>
            <a:miter lim="8000"/>
            <a:headEnd len="sm" w="sm" type="none"/>
            <a:tailEnd len="med" w="med" type="triangle"/>
          </a:ln>
        </p:spPr>
      </p:cxnSp>
      <p:sp>
        <p:nvSpPr>
          <p:cNvPr id="472" name="Google Shape;472;p46"/>
          <p:cNvSpPr txBox="1"/>
          <p:nvPr/>
        </p:nvSpPr>
        <p:spPr>
          <a:xfrm>
            <a:off x="2895600" y="2514600"/>
            <a:ext cx="113188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Folder List</a:t>
            </a:r>
            <a:endParaRPr/>
          </a:p>
        </p:txBody>
      </p:sp>
      <p:cxnSp>
        <p:nvCxnSpPr>
          <p:cNvPr id="473" name="Google Shape;473;p46"/>
          <p:cNvCxnSpPr/>
          <p:nvPr/>
        </p:nvCxnSpPr>
        <p:spPr>
          <a:xfrm rot="10800000">
            <a:off x="2362200" y="1600200"/>
            <a:ext cx="685800" cy="990600"/>
          </a:xfrm>
          <a:prstGeom prst="straightConnector1">
            <a:avLst/>
          </a:prstGeom>
          <a:noFill/>
          <a:ln cap="flat" cmpd="sng" w="25400">
            <a:solidFill>
              <a:srgbClr val="FF6600"/>
            </a:solidFill>
            <a:prstDash val="solid"/>
            <a:miter lim="8000"/>
            <a:headEnd len="sm" w="sm" type="none"/>
            <a:tailEnd len="med" w="med" type="triangle"/>
          </a:ln>
        </p:spPr>
      </p:cxnSp>
      <p:pic>
        <p:nvPicPr>
          <p:cNvPr id="474" name="Google Shape;474;p46"/>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8" name="Shape 478"/>
        <p:cNvGrpSpPr/>
        <p:nvPr/>
      </p:nvGrpSpPr>
      <p:grpSpPr>
        <a:xfrm>
          <a:off x="0" y="0"/>
          <a:ext cx="0" cy="0"/>
          <a:chOff x="0" y="0"/>
          <a:chExt cx="0" cy="0"/>
        </a:xfrm>
      </p:grpSpPr>
      <p:sp>
        <p:nvSpPr>
          <p:cNvPr id="479" name="Google Shape;479;p4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80" name="Google Shape;480;p4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Source Analyzer</a:t>
            </a:r>
            <a:endParaRPr/>
          </a:p>
        </p:txBody>
      </p:sp>
      <p:pic>
        <p:nvPicPr>
          <p:cNvPr id="481" name="Google Shape;481;p47"/>
          <p:cNvPicPr preferRelativeResize="0"/>
          <p:nvPr>
            <p:ph idx="1" type="body"/>
          </p:nvPr>
        </p:nvPicPr>
        <p:blipFill rotWithShape="1">
          <a:blip r:embed="rId3">
            <a:alphaModFix/>
          </a:blip>
          <a:srcRect b="0" l="0" r="0" t="0"/>
          <a:stretch/>
        </p:blipFill>
        <p:spPr>
          <a:xfrm>
            <a:off x="381000" y="1143000"/>
            <a:ext cx="8293100" cy="4672012"/>
          </a:xfrm>
          <a:prstGeom prst="rect">
            <a:avLst/>
          </a:prstGeom>
          <a:noFill/>
          <a:ln>
            <a:noFill/>
          </a:ln>
        </p:spPr>
      </p:pic>
      <p:sp>
        <p:nvSpPr>
          <p:cNvPr id="482" name="Google Shape;482;p47"/>
          <p:cNvSpPr/>
          <p:nvPr/>
        </p:nvSpPr>
        <p:spPr>
          <a:xfrm>
            <a:off x="2971800" y="1752600"/>
            <a:ext cx="4572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3" name="Google Shape;483;p47"/>
          <p:cNvSpPr/>
          <p:nvPr/>
        </p:nvSpPr>
        <p:spPr>
          <a:xfrm>
            <a:off x="2667000" y="12192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4" name="Google Shape;484;p47"/>
          <p:cNvSpPr txBox="1"/>
          <p:nvPr/>
        </p:nvSpPr>
        <p:spPr>
          <a:xfrm>
            <a:off x="1676400" y="5867400"/>
            <a:ext cx="45339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It Shows the Dependencies of the tables also</a:t>
            </a:r>
            <a:endParaRPr/>
          </a:p>
        </p:txBody>
      </p:sp>
      <p:cxnSp>
        <p:nvCxnSpPr>
          <p:cNvPr id="485" name="Google Shape;485;p47"/>
          <p:cNvCxnSpPr/>
          <p:nvPr/>
        </p:nvCxnSpPr>
        <p:spPr>
          <a:xfrm flipH="1" rot="10800000">
            <a:off x="5410200" y="2743200"/>
            <a:ext cx="533400" cy="1066800"/>
          </a:xfrm>
          <a:prstGeom prst="straightConnector1">
            <a:avLst/>
          </a:prstGeom>
          <a:noFill/>
          <a:ln cap="flat" cmpd="sng" w="25400">
            <a:solidFill>
              <a:srgbClr val="FF6600"/>
            </a:solidFill>
            <a:prstDash val="solid"/>
            <a:miter lim="8000"/>
            <a:headEnd len="sm" w="sm" type="none"/>
            <a:tailEnd len="med" w="med" type="triangle"/>
          </a:ln>
        </p:spPr>
      </p:cxnSp>
      <p:sp>
        <p:nvSpPr>
          <p:cNvPr id="486" name="Google Shape;486;p47"/>
          <p:cNvSpPr txBox="1"/>
          <p:nvPr/>
        </p:nvSpPr>
        <p:spPr>
          <a:xfrm>
            <a:off x="4495800" y="3733800"/>
            <a:ext cx="12779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Foreign Key</a:t>
            </a:r>
            <a:endParaRPr/>
          </a:p>
        </p:txBody>
      </p:sp>
      <p:sp>
        <p:nvSpPr>
          <p:cNvPr id="487" name="Google Shape;487;p47"/>
          <p:cNvSpPr/>
          <p:nvPr/>
        </p:nvSpPr>
        <p:spPr>
          <a:xfrm>
            <a:off x="1676400" y="2286000"/>
            <a:ext cx="1143000" cy="1371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488" name="Google Shape;488;p47"/>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2" name="Shape 492"/>
        <p:cNvGrpSpPr/>
        <p:nvPr/>
      </p:nvGrpSpPr>
      <p:grpSpPr>
        <a:xfrm>
          <a:off x="0" y="0"/>
          <a:ext cx="0" cy="0"/>
          <a:chOff x="0" y="0"/>
          <a:chExt cx="0" cy="0"/>
        </a:xfrm>
      </p:grpSpPr>
      <p:sp>
        <p:nvSpPr>
          <p:cNvPr id="493" name="Google Shape;493;p4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94" name="Google Shape;494;p4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495" name="Google Shape;495;p48"/>
          <p:cNvPicPr preferRelativeResize="0"/>
          <p:nvPr>
            <p:ph idx="1" type="body"/>
          </p:nvPr>
        </p:nvPicPr>
        <p:blipFill rotWithShape="1">
          <a:blip r:embed="rId3">
            <a:alphaModFix/>
          </a:blip>
          <a:srcRect b="0" l="0" r="0" t="0"/>
          <a:stretch/>
        </p:blipFill>
        <p:spPr>
          <a:xfrm>
            <a:off x="457200" y="1295400"/>
            <a:ext cx="8293100" cy="4724400"/>
          </a:xfrm>
          <a:prstGeom prst="rect">
            <a:avLst/>
          </a:prstGeom>
          <a:noFill/>
          <a:ln>
            <a:noFill/>
          </a:ln>
        </p:spPr>
      </p:pic>
      <p:sp>
        <p:nvSpPr>
          <p:cNvPr id="496" name="Google Shape;496;p48"/>
          <p:cNvSpPr/>
          <p:nvPr/>
        </p:nvSpPr>
        <p:spPr>
          <a:xfrm>
            <a:off x="1295400" y="2286000"/>
            <a:ext cx="1905000" cy="1600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97" name="Google Shape;497;p48"/>
          <p:cNvSpPr/>
          <p:nvPr/>
        </p:nvSpPr>
        <p:spPr>
          <a:xfrm>
            <a:off x="3581400" y="1905000"/>
            <a:ext cx="381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98" name="Google Shape;498;p48"/>
          <p:cNvSpPr/>
          <p:nvPr/>
        </p:nvSpPr>
        <p:spPr>
          <a:xfrm>
            <a:off x="2743200" y="13716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499" name="Google Shape;499;p48"/>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3" name="Shape 503"/>
        <p:cNvGrpSpPr/>
        <p:nvPr/>
      </p:nvGrpSpPr>
      <p:grpSpPr>
        <a:xfrm>
          <a:off x="0" y="0"/>
          <a:ext cx="0" cy="0"/>
          <a:chOff x="0" y="0"/>
          <a:chExt cx="0" cy="0"/>
        </a:xfrm>
      </p:grpSpPr>
      <p:sp>
        <p:nvSpPr>
          <p:cNvPr id="504" name="Google Shape;504;p4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505" name="Google Shape;505;p49"/>
          <p:cNvSpPr/>
          <p:nvPr/>
        </p:nvSpPr>
        <p:spPr>
          <a:xfrm>
            <a:off x="762000" y="5943600"/>
            <a:ext cx="6858000" cy="304800"/>
          </a:xfrm>
          <a:prstGeom prst="rect">
            <a:avLst/>
          </a:prstGeom>
          <a:solidFill>
            <a:schemeClr val="lt1"/>
          </a:solid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06" name="Google Shape;506;p49"/>
          <p:cNvSpPr txBox="1"/>
          <p:nvPr>
            <p:ph type="title"/>
          </p:nvPr>
        </p:nvSpPr>
        <p:spPr>
          <a:xfrm>
            <a:off x="242887"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Transformation Developer</a:t>
            </a:r>
            <a:endParaRPr/>
          </a:p>
        </p:txBody>
      </p:sp>
      <p:pic>
        <p:nvPicPr>
          <p:cNvPr id="507" name="Google Shape;507;p49"/>
          <p:cNvPicPr preferRelativeResize="0"/>
          <p:nvPr>
            <p:ph idx="1" type="body"/>
          </p:nvPr>
        </p:nvPicPr>
        <p:blipFill rotWithShape="1">
          <a:blip r:embed="rId3">
            <a:alphaModFix/>
          </a:blip>
          <a:srcRect b="0" l="0" r="0" t="0"/>
          <a:stretch/>
        </p:blipFill>
        <p:spPr>
          <a:xfrm>
            <a:off x="381000" y="990600"/>
            <a:ext cx="8293100" cy="4748212"/>
          </a:xfrm>
          <a:prstGeom prst="rect">
            <a:avLst/>
          </a:prstGeom>
          <a:noFill/>
          <a:ln>
            <a:noFill/>
          </a:ln>
        </p:spPr>
      </p:pic>
      <p:sp>
        <p:nvSpPr>
          <p:cNvPr id="508" name="Google Shape;508;p49"/>
          <p:cNvSpPr/>
          <p:nvPr/>
        </p:nvSpPr>
        <p:spPr>
          <a:xfrm>
            <a:off x="3657600" y="1600200"/>
            <a:ext cx="3810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09" name="Google Shape;509;p49"/>
          <p:cNvSpPr/>
          <p:nvPr/>
        </p:nvSpPr>
        <p:spPr>
          <a:xfrm>
            <a:off x="838200" y="2667000"/>
            <a:ext cx="1676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10" name="Google Shape;510;p49"/>
          <p:cNvSpPr/>
          <p:nvPr/>
        </p:nvSpPr>
        <p:spPr>
          <a:xfrm>
            <a:off x="2590800" y="1066800"/>
            <a:ext cx="914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11" name="Google Shape;511;p49"/>
          <p:cNvSpPr txBox="1"/>
          <p:nvPr/>
        </p:nvSpPr>
        <p:spPr>
          <a:xfrm>
            <a:off x="762000" y="5943600"/>
            <a:ext cx="6858000" cy="317500"/>
          </a:xfrm>
          <a:prstGeom prst="rect">
            <a:avLst/>
          </a:prstGeom>
          <a:noFill/>
          <a:ln cap="flat" cmpd="sng" w="12700">
            <a:solidFill>
              <a:schemeClr val="l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a:solidFill>
                  <a:srgbClr val="0000CC"/>
                </a:solidFill>
                <a:latin typeface="Arial"/>
                <a:ea typeface="Arial"/>
                <a:cs typeface="Arial"/>
                <a:sym typeface="Arial"/>
              </a:rPr>
              <a:t>Transformation Developer is used only for creating reusable transformations</a:t>
            </a:r>
            <a:endParaRPr/>
          </a:p>
        </p:txBody>
      </p:sp>
      <p:pic>
        <p:nvPicPr>
          <p:cNvPr id="512" name="Google Shape;512;p49"/>
          <p:cNvPicPr preferRelativeResize="0"/>
          <p:nvPr/>
        </p:nvPicPr>
        <p:blipFill rotWithShape="1">
          <a:blip r:embed="rId4">
            <a:alphaModFix/>
          </a:blip>
          <a:srcRect b="0" l="0" r="0" t="0"/>
          <a:stretch/>
        </p:blipFill>
        <p:spPr>
          <a:xfrm>
            <a:off x="8382000" y="142875"/>
            <a:ext cx="690562" cy="690562"/>
          </a:xfrm>
          <a:prstGeom prst="rect">
            <a:avLst/>
          </a:prstGeom>
          <a:noFill/>
          <a:ln>
            <a:noFill/>
          </a:ln>
        </p:spPr>
      </p:pic>
    </p:spTree>
  </p:cSld>
  <p:clrMapOvr>
    <a:masterClrMapping/>
  </p:clrMapOvr>
  <p:transition spd="slow">
    <p:fade thruBlk="1"/>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6" name="Shape 516"/>
        <p:cNvGrpSpPr/>
        <p:nvPr/>
      </p:nvGrpSpPr>
      <p:grpSpPr>
        <a:xfrm>
          <a:off x="0" y="0"/>
          <a:ext cx="0" cy="0"/>
          <a:chOff x="0" y="0"/>
          <a:chExt cx="0" cy="0"/>
        </a:xfrm>
      </p:grpSpPr>
      <p:sp>
        <p:nvSpPr>
          <p:cNvPr id="517" name="Google Shape;517;p5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518" name="Google Shape;518;p50"/>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Mapplet Designer</a:t>
            </a:r>
            <a:endParaRPr/>
          </a:p>
        </p:txBody>
      </p:sp>
      <p:pic>
        <p:nvPicPr>
          <p:cNvPr id="519" name="Google Shape;519;p50"/>
          <p:cNvPicPr preferRelativeResize="0"/>
          <p:nvPr>
            <p:ph idx="1" type="body"/>
          </p:nvPr>
        </p:nvPicPr>
        <p:blipFill rotWithShape="1">
          <a:blip r:embed="rId3">
            <a:alphaModFix/>
          </a:blip>
          <a:srcRect b="0" l="0" r="0" t="0"/>
          <a:stretch/>
        </p:blipFill>
        <p:spPr>
          <a:xfrm>
            <a:off x="381000" y="1143000"/>
            <a:ext cx="8382000" cy="4800600"/>
          </a:xfrm>
          <a:prstGeom prst="rect">
            <a:avLst/>
          </a:prstGeom>
          <a:noFill/>
          <a:ln>
            <a:noFill/>
          </a:ln>
        </p:spPr>
      </p:pic>
      <p:sp>
        <p:nvSpPr>
          <p:cNvPr id="520" name="Google Shape;520;p50"/>
          <p:cNvSpPr/>
          <p:nvPr/>
        </p:nvSpPr>
        <p:spPr>
          <a:xfrm>
            <a:off x="3733800" y="1828800"/>
            <a:ext cx="304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1" name="Google Shape;521;p50"/>
          <p:cNvSpPr/>
          <p:nvPr/>
        </p:nvSpPr>
        <p:spPr>
          <a:xfrm>
            <a:off x="990600" y="3048000"/>
            <a:ext cx="2438400" cy="990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522" name="Google Shape;522;p50"/>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
        <p:nvSpPr>
          <p:cNvPr id="97" name="Google Shape;97;p15"/>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98" name="Google Shape;98;p15"/>
          <p:cNvSpPr txBox="1"/>
          <p:nvPr/>
        </p:nvSpPr>
        <p:spPr>
          <a:xfrm>
            <a:off x="609600" y="1219200"/>
            <a:ext cx="8001000" cy="4876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Concepts of ETL</a:t>
            </a:r>
            <a:endParaRPr/>
          </a:p>
          <a:p>
            <a:pPr indent="-342900" lvl="0" marL="342900" marR="0" rtl="0" algn="l">
              <a:lnSpc>
                <a:spcPct val="105000"/>
              </a:lnSpc>
              <a:spcBef>
                <a:spcPts val="24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PowerCenter 8.6 Architecture</a:t>
            </a:r>
            <a:endParaRPr/>
          </a:p>
          <a:p>
            <a:pPr indent="-342900" lvl="0" marL="342900" marR="0" rtl="0" algn="l">
              <a:lnSpc>
                <a:spcPct val="105000"/>
              </a:lnSpc>
              <a:spcBef>
                <a:spcPts val="280"/>
              </a:spcBef>
              <a:spcAft>
                <a:spcPts val="0"/>
              </a:spcAft>
              <a:buClr>
                <a:srgbClr val="5555C7"/>
              </a:buClr>
              <a:buSzPts val="2800"/>
              <a:buFont typeface="Noto Sans Symbols"/>
              <a:buChar char="▪"/>
            </a:pPr>
            <a:r>
              <a:rPr b="0" i="0" lang="en-US" sz="2400" u="none">
                <a:solidFill>
                  <a:schemeClr val="dk1"/>
                </a:solidFill>
                <a:latin typeface="Arial"/>
                <a:ea typeface="Arial"/>
                <a:cs typeface="Arial"/>
                <a:sym typeface="Arial"/>
              </a:rPr>
              <a:t>Connectivity between </a:t>
            </a:r>
            <a:r>
              <a:rPr b="0" i="0" lang="en-US" sz="2800" u="none">
                <a:solidFill>
                  <a:schemeClr val="dk1"/>
                </a:solidFill>
                <a:latin typeface="Arial"/>
                <a:ea typeface="Arial"/>
                <a:cs typeface="Arial"/>
                <a:sym typeface="Arial"/>
              </a:rPr>
              <a:t>PowerCenter 8.6 </a:t>
            </a:r>
            <a:r>
              <a:rPr b="0" i="0" lang="en-US" sz="2400" u="none">
                <a:solidFill>
                  <a:schemeClr val="dk1"/>
                </a:solidFill>
                <a:latin typeface="Arial"/>
                <a:ea typeface="Arial"/>
                <a:cs typeface="Arial"/>
                <a:sym typeface="Arial"/>
              </a:rPr>
              <a:t>components</a:t>
            </a:r>
            <a:endParaRPr/>
          </a:p>
        </p:txBody>
      </p:sp>
      <p:sp>
        <p:nvSpPr>
          <p:cNvPr id="99" name="Google Shape;99;p15"/>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will include - </a:t>
            </a:r>
            <a:endParaRPr/>
          </a:p>
        </p:txBody>
      </p:sp>
    </p:spTree>
  </p:cSld>
  <p:clrMapOvr>
    <a:masterClrMapping/>
  </p:clrMapOvr>
  <p:transition spd="slow">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6" name="Shape 526"/>
        <p:cNvGrpSpPr/>
        <p:nvPr/>
      </p:nvGrpSpPr>
      <p:grpSpPr>
        <a:xfrm>
          <a:off x="0" y="0"/>
          <a:ext cx="0" cy="0"/>
          <a:chOff x="0" y="0"/>
          <a:chExt cx="0" cy="0"/>
        </a:xfrm>
      </p:grpSpPr>
      <p:sp>
        <p:nvSpPr>
          <p:cNvPr id="527" name="Google Shape;527;p5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528" name="Google Shape;528;p51"/>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Mapping Designer</a:t>
            </a:r>
            <a:endParaRPr/>
          </a:p>
        </p:txBody>
      </p:sp>
      <p:pic>
        <p:nvPicPr>
          <p:cNvPr id="529" name="Google Shape;529;p51"/>
          <p:cNvPicPr preferRelativeResize="0"/>
          <p:nvPr>
            <p:ph idx="1" type="body"/>
          </p:nvPr>
        </p:nvPicPr>
        <p:blipFill rotWithShape="1">
          <a:blip r:embed="rId3">
            <a:alphaModFix/>
          </a:blip>
          <a:srcRect b="0" l="0" r="0" t="0"/>
          <a:stretch/>
        </p:blipFill>
        <p:spPr>
          <a:xfrm>
            <a:off x="381000" y="1143000"/>
            <a:ext cx="8293100" cy="4748212"/>
          </a:xfrm>
          <a:prstGeom prst="rect">
            <a:avLst/>
          </a:prstGeom>
          <a:noFill/>
          <a:ln>
            <a:noFill/>
          </a:ln>
        </p:spPr>
      </p:pic>
      <p:sp>
        <p:nvSpPr>
          <p:cNvPr id="530" name="Google Shape;530;p51"/>
          <p:cNvSpPr/>
          <p:nvPr/>
        </p:nvSpPr>
        <p:spPr>
          <a:xfrm>
            <a:off x="3733800" y="1752600"/>
            <a:ext cx="3048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31" name="Google Shape;531;p51"/>
          <p:cNvSpPr/>
          <p:nvPr/>
        </p:nvSpPr>
        <p:spPr>
          <a:xfrm>
            <a:off x="1600200" y="3352800"/>
            <a:ext cx="1143000" cy="12954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532" name="Google Shape;532;p51"/>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536" name="Shape 536"/>
        <p:cNvGrpSpPr/>
        <p:nvPr/>
      </p:nvGrpSpPr>
      <p:grpSpPr>
        <a:xfrm>
          <a:off x="0" y="0"/>
          <a:ext cx="0" cy="0"/>
          <a:chOff x="0" y="0"/>
          <a:chExt cx="0" cy="0"/>
        </a:xfrm>
      </p:grpSpPr>
      <p:sp>
        <p:nvSpPr>
          <p:cNvPr id="537" name="Google Shape;537;p52"/>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EXTRACT – Source Object Definitions</a:t>
            </a:r>
            <a:endParaRPr/>
          </a:p>
        </p:txBody>
      </p:sp>
    </p:spTree>
  </p:cSld>
  <p:clrMapOvr>
    <a:masterClrMapping/>
  </p:clrMapOvr>
  <p:transition spd="slow">
    <p:fade thruBlk="1"/>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1" name="Shape 541"/>
        <p:cNvGrpSpPr/>
        <p:nvPr/>
      </p:nvGrpSpPr>
      <p:grpSpPr>
        <a:xfrm>
          <a:off x="0" y="0"/>
          <a:ext cx="0" cy="0"/>
          <a:chOff x="0" y="0"/>
          <a:chExt cx="0" cy="0"/>
        </a:xfrm>
      </p:grpSpPr>
      <p:sp>
        <p:nvSpPr>
          <p:cNvPr id="542" name="Google Shape;542;p5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543" name="Google Shape;543;p5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introduces to - </a:t>
            </a:r>
            <a:endParaRPr/>
          </a:p>
        </p:txBody>
      </p:sp>
      <p:sp>
        <p:nvSpPr>
          <p:cNvPr id="544" name="Google Shape;544;p53"/>
          <p:cNvSpPr txBox="1"/>
          <p:nvPr>
            <p:ph idx="1" type="body"/>
          </p:nvPr>
        </p:nvSpPr>
        <p:spPr>
          <a:xfrm>
            <a:off x="317500" y="1295400"/>
            <a:ext cx="8293100" cy="38592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Different Source Types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Creation of ODBC Connections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Creation of Source Definitions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Source Definition properties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Data Preview option</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a:solidFill>
                <a:schemeClr val="dk1"/>
              </a:solidFill>
              <a:latin typeface="Arial"/>
              <a:ea typeface="Arial"/>
              <a:cs typeface="Arial"/>
              <a:sym typeface="Arial"/>
            </a:endParaRPr>
          </a:p>
        </p:txBody>
      </p:sp>
    </p:spTree>
  </p:cSld>
  <p:clrMapOvr>
    <a:masterClrMapping/>
  </p:clrMapOvr>
  <p:transition spd="slow">
    <p:fade thruBlk="1"/>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 name="Shape 548"/>
        <p:cNvGrpSpPr/>
        <p:nvPr/>
      </p:nvGrpSpPr>
      <p:grpSpPr>
        <a:xfrm>
          <a:off x="0" y="0"/>
          <a:ext cx="0" cy="0"/>
          <a:chOff x="0" y="0"/>
          <a:chExt cx="0" cy="0"/>
        </a:xfrm>
      </p:grpSpPr>
      <p:sp>
        <p:nvSpPr>
          <p:cNvPr id="549" name="Google Shape;549;p5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550" name="Google Shape;550;p5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Source Analyzer</a:t>
            </a:r>
            <a:endParaRPr/>
          </a:p>
        </p:txBody>
      </p:sp>
      <p:pic>
        <p:nvPicPr>
          <p:cNvPr id="551" name="Google Shape;551;p54"/>
          <p:cNvPicPr preferRelativeResize="0"/>
          <p:nvPr>
            <p:ph idx="1" type="body"/>
          </p:nvPr>
        </p:nvPicPr>
        <p:blipFill rotWithShape="1">
          <a:blip r:embed="rId3">
            <a:alphaModFix/>
          </a:blip>
          <a:srcRect b="0" l="0" r="0" t="0"/>
          <a:stretch/>
        </p:blipFill>
        <p:spPr>
          <a:xfrm>
            <a:off x="381000" y="1219200"/>
            <a:ext cx="8293100" cy="4876800"/>
          </a:xfrm>
          <a:prstGeom prst="rect">
            <a:avLst/>
          </a:prstGeom>
          <a:noFill/>
          <a:ln>
            <a:noFill/>
          </a:ln>
        </p:spPr>
      </p:pic>
      <p:sp>
        <p:nvSpPr>
          <p:cNvPr id="552" name="Google Shape;552;p54"/>
          <p:cNvSpPr txBox="1"/>
          <p:nvPr/>
        </p:nvSpPr>
        <p:spPr>
          <a:xfrm>
            <a:off x="533400" y="3200400"/>
            <a:ext cx="14478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Navigation Window</a:t>
            </a:r>
            <a:endParaRPr/>
          </a:p>
        </p:txBody>
      </p:sp>
      <p:sp>
        <p:nvSpPr>
          <p:cNvPr id="553" name="Google Shape;553;p54"/>
          <p:cNvSpPr txBox="1"/>
          <p:nvPr/>
        </p:nvSpPr>
        <p:spPr>
          <a:xfrm>
            <a:off x="5867400" y="3810000"/>
            <a:ext cx="19812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Analyzer Window</a:t>
            </a:r>
            <a:endParaRPr/>
          </a:p>
        </p:txBody>
      </p:sp>
      <p:pic>
        <p:nvPicPr>
          <p:cNvPr id="554" name="Google Shape;554;p54"/>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8" name="Shape 558"/>
        <p:cNvGrpSpPr/>
        <p:nvPr/>
      </p:nvGrpSpPr>
      <p:grpSpPr>
        <a:xfrm>
          <a:off x="0" y="0"/>
          <a:ext cx="0" cy="0"/>
          <a:chOff x="0" y="0"/>
          <a:chExt cx="0" cy="0"/>
        </a:xfrm>
      </p:grpSpPr>
      <p:sp>
        <p:nvSpPr>
          <p:cNvPr id="559" name="Google Shape;559;p5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560" name="Google Shape;560;p55"/>
          <p:cNvSpPr txBox="1"/>
          <p:nvPr/>
        </p:nvSpPr>
        <p:spPr>
          <a:xfrm>
            <a:off x="609600" y="1752600"/>
            <a:ext cx="4419600" cy="31242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Import from Database</a:t>
            </a:r>
            <a:endParaRPr/>
          </a:p>
          <a:p>
            <a:pPr indent="-342900" lvl="0" marL="342900"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Import from File</a:t>
            </a:r>
            <a:endParaRPr/>
          </a:p>
          <a:p>
            <a:pPr indent="-342900" lvl="0" marL="342900"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Import from Cobol File</a:t>
            </a:r>
            <a:endParaRPr/>
          </a:p>
          <a:p>
            <a:pPr indent="-342900" lvl="0" marL="342900"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Import from XML file</a:t>
            </a:r>
            <a:endParaRPr/>
          </a:p>
          <a:p>
            <a:pPr indent="-342900" lvl="0" marL="342900"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Import from third party software like SAP, Siebel, PeopleSoft etc</a:t>
            </a:r>
            <a:endParaRPr/>
          </a:p>
          <a:p>
            <a:pPr indent="-342900" lvl="0" marL="342900"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Create manually</a:t>
            </a:r>
            <a:endParaRPr/>
          </a:p>
        </p:txBody>
      </p:sp>
      <p:sp>
        <p:nvSpPr>
          <p:cNvPr id="561" name="Google Shape;561;p5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Methods of Analyzing Sources</a:t>
            </a:r>
            <a:endParaRPr/>
          </a:p>
        </p:txBody>
      </p:sp>
      <p:grpSp>
        <p:nvGrpSpPr>
          <p:cNvPr id="562" name="Google Shape;562;p55"/>
          <p:cNvGrpSpPr/>
          <p:nvPr/>
        </p:nvGrpSpPr>
        <p:grpSpPr>
          <a:xfrm>
            <a:off x="1981200" y="1524000"/>
            <a:ext cx="6781800" cy="4602162"/>
            <a:chOff x="1981200" y="1524000"/>
            <a:chExt cx="6781800" cy="4602162"/>
          </a:xfrm>
        </p:grpSpPr>
        <p:cxnSp>
          <p:nvCxnSpPr>
            <p:cNvPr id="563" name="Google Shape;563;p55"/>
            <p:cNvCxnSpPr/>
            <p:nvPr/>
          </p:nvCxnSpPr>
          <p:spPr>
            <a:xfrm rot="10800000">
              <a:off x="6705600" y="2833687"/>
              <a:ext cx="0" cy="584200"/>
            </a:xfrm>
            <a:prstGeom prst="straightConnector1">
              <a:avLst/>
            </a:prstGeom>
            <a:noFill/>
            <a:ln cap="flat" cmpd="sng" w="19050">
              <a:solidFill>
                <a:schemeClr val="dk1"/>
              </a:solidFill>
              <a:prstDash val="solid"/>
              <a:miter lim="8000"/>
              <a:headEnd len="sm" w="sm" type="none"/>
              <a:tailEnd len="med" w="med" type="triangle"/>
            </a:ln>
          </p:spPr>
        </p:cxnSp>
        <p:grpSp>
          <p:nvGrpSpPr>
            <p:cNvPr id="564" name="Google Shape;564;p55"/>
            <p:cNvGrpSpPr/>
            <p:nvPr/>
          </p:nvGrpSpPr>
          <p:grpSpPr>
            <a:xfrm>
              <a:off x="5167312" y="5297487"/>
              <a:ext cx="630237" cy="804862"/>
              <a:chOff x="5562600" y="3657600"/>
              <a:chExt cx="457200" cy="609600"/>
            </a:xfrm>
          </p:grpSpPr>
          <p:sp>
            <p:nvSpPr>
              <p:cNvPr id="565" name="Google Shape;565;p55"/>
              <p:cNvSpPr/>
              <p:nvPr/>
            </p:nvSpPr>
            <p:spPr>
              <a:xfrm>
                <a:off x="5562600" y="3657600"/>
                <a:ext cx="381000" cy="533400"/>
              </a:xfrm>
              <a:prstGeom prst="foldedCorner">
                <a:avLst>
                  <a:gd fmla="val 16667" name="adj"/>
                </a:avLst>
              </a:prstGeom>
              <a:gradFill>
                <a:gsLst>
                  <a:gs pos="0">
                    <a:srgbClr val="FFFFFF"/>
                  </a:gs>
                  <a:gs pos="100000">
                    <a:srgbClr val="008080"/>
                  </a:gs>
                </a:gsLst>
                <a:lin ang="13500000" scaled="0"/>
              </a:gradFill>
              <a:ln cap="flat" cmpd="sng" w="25400">
                <a:solidFill>
                  <a:srgbClr val="0066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66" name="Google Shape;566;p55"/>
              <p:cNvSpPr/>
              <p:nvPr/>
            </p:nvSpPr>
            <p:spPr>
              <a:xfrm>
                <a:off x="5638800" y="3733800"/>
                <a:ext cx="381000" cy="533400"/>
              </a:xfrm>
              <a:prstGeom prst="foldedCorner">
                <a:avLst>
                  <a:gd fmla="val 16667" name="adj"/>
                </a:avLst>
              </a:prstGeom>
              <a:gradFill>
                <a:gsLst>
                  <a:gs pos="0">
                    <a:srgbClr val="FFFFFF"/>
                  </a:gs>
                  <a:gs pos="100000">
                    <a:srgbClr val="008080"/>
                  </a:gs>
                </a:gsLst>
                <a:lin ang="13500000" scaled="0"/>
              </a:gradFill>
              <a:ln cap="flat" cmpd="sng" w="25400">
                <a:solidFill>
                  <a:srgbClr val="0066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567" name="Google Shape;567;p55"/>
            <p:cNvSpPr/>
            <p:nvPr/>
          </p:nvSpPr>
          <p:spPr>
            <a:xfrm>
              <a:off x="6510337" y="5245100"/>
              <a:ext cx="576262" cy="844550"/>
            </a:xfrm>
            <a:prstGeom prst="verticalScroll">
              <a:avLst>
                <a:gd fmla="val 12500" name="adj"/>
              </a:avLst>
            </a:prstGeom>
            <a:gradFill>
              <a:gsLst>
                <a:gs pos="0">
                  <a:srgbClr val="FFFFFF"/>
                </a:gs>
                <a:gs pos="100000">
                  <a:schemeClr val="hlink"/>
                </a:gs>
              </a:gsLst>
              <a:lin ang="13500000" scaled="0"/>
            </a:gradFill>
            <a:ln cap="flat" cmpd="sng" w="25400">
              <a:solidFill>
                <a:srgbClr val="66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68" name="Google Shape;568;p55"/>
            <p:cNvSpPr/>
            <p:nvPr/>
          </p:nvSpPr>
          <p:spPr>
            <a:xfrm>
              <a:off x="6324600" y="1524000"/>
              <a:ext cx="804862" cy="1136650"/>
            </a:xfrm>
            <a:prstGeom prst="can">
              <a:avLst>
                <a:gd fmla="val 4416" name="adj"/>
              </a:avLst>
            </a:prstGeom>
            <a:gradFill>
              <a:gsLst>
                <a:gs pos="0">
                  <a:srgbClr val="FFFFFF"/>
                </a:gs>
                <a:gs pos="100000">
                  <a:srgbClr val="000066"/>
                </a:gs>
              </a:gsLst>
              <a:lin ang="135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569" name="Google Shape;569;p55"/>
            <p:cNvGrpSpPr/>
            <p:nvPr/>
          </p:nvGrpSpPr>
          <p:grpSpPr>
            <a:xfrm>
              <a:off x="6324600" y="3505200"/>
              <a:ext cx="676275" cy="744537"/>
              <a:chOff x="1905000" y="3048000"/>
              <a:chExt cx="1066800" cy="1066800"/>
            </a:xfrm>
          </p:grpSpPr>
          <p:sp>
            <p:nvSpPr>
              <p:cNvPr id="570" name="Google Shape;570;p55"/>
              <p:cNvSpPr/>
              <p:nvPr/>
            </p:nvSpPr>
            <p:spPr>
              <a:xfrm>
                <a:off x="1905000" y="30480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571" name="Google Shape;571;p55"/>
              <p:cNvPicPr preferRelativeResize="0"/>
              <p:nvPr/>
            </p:nvPicPr>
            <p:blipFill rotWithShape="1">
              <a:blip r:embed="rId3">
                <a:alphaModFix/>
              </a:blip>
              <a:srcRect b="0" l="0" r="0" t="0"/>
              <a:stretch/>
            </p:blipFill>
            <p:spPr>
              <a:xfrm>
                <a:off x="2209800" y="3314700"/>
                <a:ext cx="503237" cy="503237"/>
              </a:xfrm>
              <a:prstGeom prst="rect">
                <a:avLst/>
              </a:prstGeom>
              <a:noFill/>
              <a:ln cap="flat" cmpd="sng" w="12700">
                <a:solidFill>
                  <a:srgbClr val="000066"/>
                </a:solidFill>
                <a:prstDash val="solid"/>
                <a:miter lim="8000"/>
                <a:headEnd len="sm" w="sm" type="none"/>
                <a:tailEnd len="sm" w="sm" type="none"/>
              </a:ln>
            </p:spPr>
          </p:pic>
        </p:grpSp>
        <p:sp>
          <p:nvSpPr>
            <p:cNvPr id="572" name="Google Shape;572;p55"/>
            <p:cNvSpPr txBox="1"/>
            <p:nvPr/>
          </p:nvSpPr>
          <p:spPr>
            <a:xfrm>
              <a:off x="7239000" y="1905000"/>
              <a:ext cx="15240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Repository</a:t>
              </a:r>
              <a:endParaRPr/>
            </a:p>
          </p:txBody>
        </p:sp>
        <p:sp>
          <p:nvSpPr>
            <p:cNvPr id="573" name="Google Shape;573;p55"/>
            <p:cNvSpPr/>
            <p:nvPr/>
          </p:nvSpPr>
          <p:spPr>
            <a:xfrm>
              <a:off x="2597150" y="5241925"/>
              <a:ext cx="603250" cy="854075"/>
            </a:xfrm>
            <a:prstGeom prst="can">
              <a:avLst>
                <a:gd fmla="val 4416" name="adj"/>
              </a:avLst>
            </a:prstGeom>
            <a:gradFill>
              <a:gsLst>
                <a:gs pos="0">
                  <a:srgbClr val="FFFFFF"/>
                </a:gs>
                <a:gs pos="100000">
                  <a:srgbClr val="000066"/>
                </a:gs>
              </a:gsLst>
              <a:lin ang="135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574" name="Google Shape;574;p55"/>
            <p:cNvCxnSpPr/>
            <p:nvPr/>
          </p:nvCxnSpPr>
          <p:spPr>
            <a:xfrm flipH="1" rot="10800000">
              <a:off x="4114800" y="4259262"/>
              <a:ext cx="2057400" cy="922337"/>
            </a:xfrm>
            <a:prstGeom prst="straightConnector1">
              <a:avLst/>
            </a:prstGeom>
            <a:noFill/>
            <a:ln cap="flat" cmpd="sng" w="19050">
              <a:solidFill>
                <a:schemeClr val="dk1"/>
              </a:solidFill>
              <a:prstDash val="solid"/>
              <a:miter lim="8000"/>
              <a:headEnd len="sm" w="sm" type="none"/>
              <a:tailEnd len="med" w="med" type="triangle"/>
            </a:ln>
          </p:spPr>
        </p:cxnSp>
        <p:cxnSp>
          <p:nvCxnSpPr>
            <p:cNvPr id="575" name="Google Shape;575;p55"/>
            <p:cNvCxnSpPr/>
            <p:nvPr/>
          </p:nvCxnSpPr>
          <p:spPr>
            <a:xfrm flipH="1" rot="10800000">
              <a:off x="5562600" y="4343400"/>
              <a:ext cx="838200" cy="838200"/>
            </a:xfrm>
            <a:prstGeom prst="straightConnector1">
              <a:avLst/>
            </a:prstGeom>
            <a:noFill/>
            <a:ln cap="flat" cmpd="sng" w="19050">
              <a:solidFill>
                <a:schemeClr val="dk1"/>
              </a:solidFill>
              <a:prstDash val="solid"/>
              <a:miter lim="8000"/>
              <a:headEnd len="sm" w="sm" type="none"/>
              <a:tailEnd len="med" w="med" type="triangle"/>
            </a:ln>
          </p:spPr>
        </p:cxnSp>
        <p:cxnSp>
          <p:nvCxnSpPr>
            <p:cNvPr id="576" name="Google Shape;576;p55"/>
            <p:cNvCxnSpPr/>
            <p:nvPr/>
          </p:nvCxnSpPr>
          <p:spPr>
            <a:xfrm rot="10800000">
              <a:off x="6781800" y="4343400"/>
              <a:ext cx="0" cy="754062"/>
            </a:xfrm>
            <a:prstGeom prst="straightConnector1">
              <a:avLst/>
            </a:prstGeom>
            <a:noFill/>
            <a:ln cap="flat" cmpd="sng" w="19050">
              <a:solidFill>
                <a:schemeClr val="dk1"/>
              </a:solidFill>
              <a:prstDash val="solid"/>
              <a:miter lim="8000"/>
              <a:headEnd len="sm" w="sm" type="none"/>
              <a:tailEnd len="med" w="med" type="triangle"/>
            </a:ln>
          </p:spPr>
        </p:cxnSp>
        <p:sp>
          <p:nvSpPr>
            <p:cNvPr id="577" name="Google Shape;577;p55"/>
            <p:cNvSpPr txBox="1"/>
            <p:nvPr/>
          </p:nvSpPr>
          <p:spPr>
            <a:xfrm>
              <a:off x="1981200" y="5562600"/>
              <a:ext cx="12763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Relational</a:t>
              </a:r>
              <a:endParaRPr/>
            </a:p>
          </p:txBody>
        </p:sp>
        <p:sp>
          <p:nvSpPr>
            <p:cNvPr id="578" name="Google Shape;578;p55"/>
            <p:cNvSpPr txBox="1"/>
            <p:nvPr/>
          </p:nvSpPr>
          <p:spPr>
            <a:xfrm>
              <a:off x="4800600" y="5562600"/>
              <a:ext cx="9842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Flat file</a:t>
              </a:r>
              <a:endParaRPr/>
            </a:p>
          </p:txBody>
        </p:sp>
        <p:sp>
          <p:nvSpPr>
            <p:cNvPr id="579" name="Google Shape;579;p55"/>
            <p:cNvSpPr txBox="1"/>
            <p:nvPr/>
          </p:nvSpPr>
          <p:spPr>
            <a:xfrm>
              <a:off x="5943600" y="5562600"/>
              <a:ext cx="14033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COBOL file</a:t>
              </a:r>
              <a:endParaRPr/>
            </a:p>
          </p:txBody>
        </p:sp>
        <p:grpSp>
          <p:nvGrpSpPr>
            <p:cNvPr id="580" name="Google Shape;580;p55"/>
            <p:cNvGrpSpPr/>
            <p:nvPr/>
          </p:nvGrpSpPr>
          <p:grpSpPr>
            <a:xfrm>
              <a:off x="3816350" y="5394325"/>
              <a:ext cx="630237" cy="731837"/>
              <a:chOff x="5562600" y="3657600"/>
              <a:chExt cx="457200" cy="609600"/>
            </a:xfrm>
          </p:grpSpPr>
          <p:sp>
            <p:nvSpPr>
              <p:cNvPr id="581" name="Google Shape;581;p55"/>
              <p:cNvSpPr/>
              <p:nvPr/>
            </p:nvSpPr>
            <p:spPr>
              <a:xfrm>
                <a:off x="5562600" y="3657600"/>
                <a:ext cx="381000" cy="533400"/>
              </a:xfrm>
              <a:prstGeom prst="foldedCorner">
                <a:avLst>
                  <a:gd fmla="val 16667" name="adj"/>
                </a:avLst>
              </a:prstGeom>
              <a:gradFill>
                <a:gsLst>
                  <a:gs pos="0">
                    <a:srgbClr val="FFFFFF"/>
                  </a:gs>
                  <a:gs pos="100000">
                    <a:srgbClr val="008080"/>
                  </a:gs>
                </a:gsLst>
                <a:lin ang="13500000" scaled="0"/>
              </a:gradFill>
              <a:ln cap="flat" cmpd="sng" w="25400">
                <a:solidFill>
                  <a:srgbClr val="0066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2" name="Google Shape;582;p55"/>
              <p:cNvSpPr/>
              <p:nvPr/>
            </p:nvSpPr>
            <p:spPr>
              <a:xfrm>
                <a:off x="5638800" y="3733800"/>
                <a:ext cx="381000" cy="533400"/>
              </a:xfrm>
              <a:prstGeom prst="foldedCorner">
                <a:avLst>
                  <a:gd fmla="val 16667" name="adj"/>
                </a:avLst>
              </a:prstGeom>
              <a:gradFill>
                <a:gsLst>
                  <a:gs pos="0">
                    <a:srgbClr val="FFFFFF"/>
                  </a:gs>
                  <a:gs pos="100000">
                    <a:srgbClr val="008080"/>
                  </a:gs>
                </a:gsLst>
                <a:lin ang="13500000" scaled="0"/>
              </a:gradFill>
              <a:ln cap="flat" cmpd="sng" w="25400">
                <a:solidFill>
                  <a:srgbClr val="0066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583" name="Google Shape;583;p55"/>
            <p:cNvSpPr txBox="1"/>
            <p:nvPr/>
          </p:nvSpPr>
          <p:spPr>
            <a:xfrm>
              <a:off x="3429000" y="5562600"/>
              <a:ext cx="10604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XML file</a:t>
              </a:r>
              <a:endParaRPr/>
            </a:p>
          </p:txBody>
        </p:sp>
        <p:cxnSp>
          <p:nvCxnSpPr>
            <p:cNvPr id="584" name="Google Shape;584;p55"/>
            <p:cNvCxnSpPr/>
            <p:nvPr/>
          </p:nvCxnSpPr>
          <p:spPr>
            <a:xfrm flipH="1" rot="10800000">
              <a:off x="3206750" y="4098925"/>
              <a:ext cx="2895600" cy="1066800"/>
            </a:xfrm>
            <a:prstGeom prst="straightConnector1">
              <a:avLst/>
            </a:prstGeom>
            <a:noFill/>
            <a:ln cap="flat" cmpd="sng" w="19050">
              <a:solidFill>
                <a:schemeClr val="dk1"/>
              </a:solidFill>
              <a:prstDash val="solid"/>
              <a:miter lim="8000"/>
              <a:headEnd len="sm" w="sm" type="none"/>
              <a:tailEnd len="med" w="med" type="triangle"/>
            </a:ln>
          </p:spPr>
        </p:cxnSp>
        <p:sp>
          <p:nvSpPr>
            <p:cNvPr id="585" name="Google Shape;585;p55"/>
            <p:cNvSpPr txBox="1"/>
            <p:nvPr/>
          </p:nvSpPr>
          <p:spPr>
            <a:xfrm>
              <a:off x="7162800" y="3505200"/>
              <a:ext cx="16002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Source Analyzer</a:t>
              </a:r>
              <a:endParaRPr/>
            </a:p>
          </p:txBody>
        </p:sp>
      </p:grpSp>
      <p:pic>
        <p:nvPicPr>
          <p:cNvPr id="586" name="Google Shape;586;p55"/>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0" name="Shape 590"/>
        <p:cNvGrpSpPr/>
        <p:nvPr/>
      </p:nvGrpSpPr>
      <p:grpSpPr>
        <a:xfrm>
          <a:off x="0" y="0"/>
          <a:ext cx="0" cy="0"/>
          <a:chOff x="0" y="0"/>
          <a:chExt cx="0" cy="0"/>
        </a:xfrm>
      </p:grpSpPr>
      <p:sp>
        <p:nvSpPr>
          <p:cNvPr id="591" name="Google Shape;591;p5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592" name="Google Shape;592;p56"/>
          <p:cNvSpPr txBox="1"/>
          <p:nvPr/>
        </p:nvSpPr>
        <p:spPr>
          <a:xfrm>
            <a:off x="609600" y="381000"/>
            <a:ext cx="76200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Analyzing Relational Sources</a:t>
            </a:r>
            <a:endParaRPr/>
          </a:p>
        </p:txBody>
      </p:sp>
      <p:sp>
        <p:nvSpPr>
          <p:cNvPr id="593" name="Google Shape;593;p56"/>
          <p:cNvSpPr txBox="1"/>
          <p:nvPr/>
        </p:nvSpPr>
        <p:spPr>
          <a:xfrm>
            <a:off x="457200" y="1295400"/>
            <a:ext cx="242252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Source Analyzer</a:t>
            </a:r>
            <a:endParaRPr/>
          </a:p>
        </p:txBody>
      </p:sp>
      <p:grpSp>
        <p:nvGrpSpPr>
          <p:cNvPr id="594" name="Google Shape;594;p56"/>
          <p:cNvGrpSpPr/>
          <p:nvPr/>
        </p:nvGrpSpPr>
        <p:grpSpPr>
          <a:xfrm>
            <a:off x="1295400" y="1447800"/>
            <a:ext cx="7467600" cy="4913312"/>
            <a:chOff x="1295400" y="1447800"/>
            <a:chExt cx="7467600" cy="4913312"/>
          </a:xfrm>
        </p:grpSpPr>
        <p:cxnSp>
          <p:nvCxnSpPr>
            <p:cNvPr id="595" name="Google Shape;595;p56"/>
            <p:cNvCxnSpPr/>
            <p:nvPr/>
          </p:nvCxnSpPr>
          <p:spPr>
            <a:xfrm>
              <a:off x="2667000" y="2362200"/>
              <a:ext cx="2667000" cy="0"/>
            </a:xfrm>
            <a:prstGeom prst="straightConnector1">
              <a:avLst/>
            </a:prstGeom>
            <a:noFill/>
            <a:ln cap="flat" cmpd="sng" w="19050">
              <a:solidFill>
                <a:srgbClr val="000066"/>
              </a:solidFill>
              <a:prstDash val="solid"/>
              <a:miter lim="8000"/>
              <a:headEnd len="med" w="med" type="triangle"/>
              <a:tailEnd len="sm" w="sm" type="none"/>
            </a:ln>
          </p:spPr>
        </p:cxnSp>
        <p:grpSp>
          <p:nvGrpSpPr>
            <p:cNvPr id="596" name="Google Shape;596;p56"/>
            <p:cNvGrpSpPr/>
            <p:nvPr/>
          </p:nvGrpSpPr>
          <p:grpSpPr>
            <a:xfrm>
              <a:off x="5257800" y="1447800"/>
              <a:ext cx="3505200" cy="2895600"/>
              <a:chOff x="5105400" y="2057400"/>
              <a:chExt cx="3505200" cy="2895600"/>
            </a:xfrm>
          </p:grpSpPr>
          <p:sp>
            <p:nvSpPr>
              <p:cNvPr id="597" name="Google Shape;597;p56"/>
              <p:cNvSpPr txBox="1"/>
              <p:nvPr/>
            </p:nvSpPr>
            <p:spPr>
              <a:xfrm>
                <a:off x="6902450" y="2667000"/>
                <a:ext cx="1708150" cy="14478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Table</a:t>
                </a:r>
                <a:endParaRPr/>
              </a:p>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View</a:t>
                </a:r>
                <a:endParaRPr/>
              </a:p>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Synonym</a:t>
                </a:r>
                <a:endParaRPr/>
              </a:p>
            </p:txBody>
          </p:sp>
          <p:sp>
            <p:nvSpPr>
              <p:cNvPr id="598" name="Google Shape;598;p56"/>
              <p:cNvSpPr txBox="1"/>
              <p:nvPr/>
            </p:nvSpPr>
            <p:spPr>
              <a:xfrm>
                <a:off x="5715000" y="2057400"/>
                <a:ext cx="259397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Relational Source</a:t>
                </a:r>
                <a:endParaRPr/>
              </a:p>
            </p:txBody>
          </p:sp>
          <p:grpSp>
            <p:nvGrpSpPr>
              <p:cNvPr id="599" name="Google Shape;599;p56"/>
              <p:cNvGrpSpPr/>
              <p:nvPr/>
            </p:nvGrpSpPr>
            <p:grpSpPr>
              <a:xfrm>
                <a:off x="5105400" y="2590800"/>
                <a:ext cx="1568450" cy="2362200"/>
                <a:chOff x="4832350" y="2667000"/>
                <a:chExt cx="1568450" cy="2362200"/>
              </a:xfrm>
            </p:grpSpPr>
            <p:sp>
              <p:nvSpPr>
                <p:cNvPr id="600" name="Google Shape;600;p56"/>
                <p:cNvSpPr/>
                <p:nvPr/>
              </p:nvSpPr>
              <p:spPr>
                <a:xfrm>
                  <a:off x="5257800" y="2667000"/>
                  <a:ext cx="1143000" cy="1371600"/>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601" name="Google Shape;601;p56"/>
                <p:cNvGrpSpPr/>
                <p:nvPr/>
              </p:nvGrpSpPr>
              <p:grpSpPr>
                <a:xfrm>
                  <a:off x="4832350" y="3733800"/>
                  <a:ext cx="762000" cy="1295400"/>
                  <a:chOff x="4800600" y="4114800"/>
                  <a:chExt cx="762000" cy="1371600"/>
                </a:xfrm>
              </p:grpSpPr>
              <p:grpSp>
                <p:nvGrpSpPr>
                  <p:cNvPr id="602" name="Google Shape;602;p56"/>
                  <p:cNvGrpSpPr/>
                  <p:nvPr/>
                </p:nvGrpSpPr>
                <p:grpSpPr>
                  <a:xfrm>
                    <a:off x="4800600" y="4572000"/>
                    <a:ext cx="762000" cy="914400"/>
                    <a:chOff x="5221287" y="5562600"/>
                    <a:chExt cx="820737" cy="914400"/>
                  </a:xfrm>
                </p:grpSpPr>
                <p:sp>
                  <p:nvSpPr>
                    <p:cNvPr id="603" name="Google Shape;603;p56"/>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604" name="Google Shape;604;p56"/>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605" name="Google Shape;605;p56"/>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606" name="Google Shape;606;p56"/>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607" name="Google Shape;607;p56"/>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608" name="Google Shape;608;p56"/>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609" name="Google Shape;609;p56"/>
                  <p:cNvSpPr txBox="1"/>
                  <p:nvPr/>
                </p:nvSpPr>
                <p:spPr>
                  <a:xfrm>
                    <a:off x="4800600" y="4114800"/>
                    <a:ext cx="762000" cy="45720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a:solidFill>
                          <a:srgbClr val="000066"/>
                        </a:solidFill>
                        <a:latin typeface="Arial"/>
                        <a:ea typeface="Arial"/>
                        <a:cs typeface="Arial"/>
                        <a:sym typeface="Arial"/>
                      </a:rPr>
                      <a:t>DEF</a:t>
                    </a:r>
                    <a:endParaRPr/>
                  </a:p>
                </p:txBody>
              </p:sp>
            </p:grpSp>
          </p:grpSp>
        </p:grpSp>
        <p:grpSp>
          <p:nvGrpSpPr>
            <p:cNvPr id="610" name="Google Shape;610;p56"/>
            <p:cNvGrpSpPr/>
            <p:nvPr/>
          </p:nvGrpSpPr>
          <p:grpSpPr>
            <a:xfrm>
              <a:off x="1295400" y="1752600"/>
              <a:ext cx="1066800" cy="1066800"/>
              <a:chOff x="1905000" y="3048000"/>
              <a:chExt cx="1066800" cy="1066800"/>
            </a:xfrm>
          </p:grpSpPr>
          <p:sp>
            <p:nvSpPr>
              <p:cNvPr id="611" name="Google Shape;611;p56"/>
              <p:cNvSpPr/>
              <p:nvPr/>
            </p:nvSpPr>
            <p:spPr>
              <a:xfrm>
                <a:off x="1905000" y="30480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612" name="Google Shape;612;p56"/>
              <p:cNvPicPr preferRelativeResize="0"/>
              <p:nvPr/>
            </p:nvPicPr>
            <p:blipFill rotWithShape="1">
              <a:blip r:embed="rId3">
                <a:alphaModFix/>
              </a:blip>
              <a:srcRect b="0" l="0" r="0" t="0"/>
              <a:stretch/>
            </p:blipFill>
            <p:spPr>
              <a:xfrm>
                <a:off x="2209800" y="3314700"/>
                <a:ext cx="503237" cy="503237"/>
              </a:xfrm>
              <a:prstGeom prst="rect">
                <a:avLst/>
              </a:prstGeom>
              <a:noFill/>
              <a:ln cap="flat" cmpd="sng" w="12700">
                <a:solidFill>
                  <a:srgbClr val="000066"/>
                </a:solidFill>
                <a:prstDash val="solid"/>
                <a:miter lim="8000"/>
                <a:headEnd len="sm" w="sm" type="none"/>
                <a:tailEnd len="sm" w="sm" type="none"/>
              </a:ln>
            </p:spPr>
          </p:pic>
        </p:grpSp>
        <p:sp>
          <p:nvSpPr>
            <p:cNvPr id="613" name="Google Shape;613;p56"/>
            <p:cNvSpPr/>
            <p:nvPr/>
          </p:nvSpPr>
          <p:spPr>
            <a:xfrm>
              <a:off x="3276600" y="5486400"/>
              <a:ext cx="1512887" cy="874712"/>
            </a:xfrm>
            <a:prstGeom prst="can">
              <a:avLst>
                <a:gd fmla="val 25000" name="adj"/>
              </a:avLst>
            </a:prstGeom>
            <a:gradFill>
              <a:gsLst>
                <a:gs pos="0">
                  <a:srgbClr val="FFCC99"/>
                </a:gs>
                <a:gs pos="100000">
                  <a:srgbClr val="B38F6B"/>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a:solidFill>
                    <a:schemeClr val="lt1"/>
                  </a:solidFill>
                  <a:latin typeface="Arial"/>
                  <a:ea typeface="Arial"/>
                  <a:cs typeface="Arial"/>
                  <a:sym typeface="Arial"/>
                </a:rPr>
                <a:t>Repository</a:t>
              </a:r>
              <a:endParaRPr/>
            </a:p>
          </p:txBody>
        </p:sp>
        <p:pic>
          <p:nvPicPr>
            <p:cNvPr id="614" name="Google Shape;614;p56"/>
            <p:cNvPicPr preferRelativeResize="0"/>
            <p:nvPr/>
          </p:nvPicPr>
          <p:blipFill rotWithShape="1">
            <a:blip r:embed="rId4">
              <a:alphaModFix/>
            </a:blip>
            <a:srcRect b="0" l="0" r="0" t="0"/>
            <a:stretch/>
          </p:blipFill>
          <p:spPr>
            <a:xfrm>
              <a:off x="2497137" y="3886200"/>
              <a:ext cx="1028700" cy="1138237"/>
            </a:xfrm>
            <a:prstGeom prst="rect">
              <a:avLst/>
            </a:prstGeom>
            <a:noFill/>
            <a:ln>
              <a:noFill/>
            </a:ln>
          </p:spPr>
        </p:pic>
        <p:cxnSp>
          <p:nvCxnSpPr>
            <p:cNvPr id="615" name="Google Shape;615;p56"/>
            <p:cNvCxnSpPr/>
            <p:nvPr/>
          </p:nvCxnSpPr>
          <p:spPr>
            <a:xfrm>
              <a:off x="2133600" y="2895600"/>
              <a:ext cx="685800" cy="1295400"/>
            </a:xfrm>
            <a:prstGeom prst="straightConnector1">
              <a:avLst/>
            </a:prstGeom>
            <a:noFill/>
            <a:ln cap="flat" cmpd="sng" w="38100">
              <a:solidFill>
                <a:schemeClr val="hlink"/>
              </a:solidFill>
              <a:prstDash val="solid"/>
              <a:miter lim="8000"/>
              <a:headEnd len="med" w="med" type="triangle"/>
              <a:tailEnd len="med" w="med" type="triangle"/>
            </a:ln>
          </p:spPr>
        </p:cxnSp>
        <p:cxnSp>
          <p:nvCxnSpPr>
            <p:cNvPr id="616" name="Google Shape;616;p56"/>
            <p:cNvCxnSpPr/>
            <p:nvPr/>
          </p:nvCxnSpPr>
          <p:spPr>
            <a:xfrm rot="10800000">
              <a:off x="3048000" y="4876800"/>
              <a:ext cx="457200" cy="609600"/>
            </a:xfrm>
            <a:prstGeom prst="straightConnector1">
              <a:avLst/>
            </a:prstGeom>
            <a:noFill/>
            <a:ln cap="flat" cmpd="sng" w="38100">
              <a:solidFill>
                <a:srgbClr val="FFCC00"/>
              </a:solidFill>
              <a:prstDash val="solid"/>
              <a:miter lim="8000"/>
              <a:headEnd len="med" w="med" type="triangle"/>
              <a:tailEnd len="med" w="med" type="triangle"/>
            </a:ln>
          </p:spPr>
        </p:cxnSp>
        <p:sp>
          <p:nvSpPr>
            <p:cNvPr id="617" name="Google Shape;617;p56"/>
            <p:cNvSpPr txBox="1"/>
            <p:nvPr/>
          </p:nvSpPr>
          <p:spPr>
            <a:xfrm>
              <a:off x="3276600" y="42672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Service</a:t>
              </a:r>
              <a:endParaRPr/>
            </a:p>
          </p:txBody>
        </p:sp>
        <p:sp>
          <p:nvSpPr>
            <p:cNvPr id="618" name="Google Shape;618;p56"/>
            <p:cNvSpPr txBox="1"/>
            <p:nvPr/>
          </p:nvSpPr>
          <p:spPr>
            <a:xfrm>
              <a:off x="1524000" y="3429000"/>
              <a:ext cx="1066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a:solidFill>
                    <a:schemeClr val="hlink"/>
                  </a:solidFill>
                  <a:latin typeface="Arial"/>
                  <a:ea typeface="Arial"/>
                  <a:cs typeface="Arial"/>
                  <a:sym typeface="Arial"/>
                </a:rPr>
                <a:t>TCP/IP</a:t>
              </a:r>
              <a:endParaRPr/>
            </a:p>
          </p:txBody>
        </p:sp>
        <p:sp>
          <p:nvSpPr>
            <p:cNvPr id="619" name="Google Shape;619;p56"/>
            <p:cNvSpPr txBox="1"/>
            <p:nvPr/>
          </p:nvSpPr>
          <p:spPr>
            <a:xfrm>
              <a:off x="2438400" y="5105400"/>
              <a:ext cx="914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0" i="0" lang="en-US" sz="1800" u="none">
                  <a:solidFill>
                    <a:srgbClr val="FFC61E"/>
                  </a:solidFill>
                  <a:latin typeface="Arial"/>
                  <a:ea typeface="Arial"/>
                  <a:cs typeface="Arial"/>
                  <a:sym typeface="Arial"/>
                </a:rPr>
                <a:t>native</a:t>
              </a:r>
              <a:endParaRPr/>
            </a:p>
          </p:txBody>
        </p:sp>
        <p:sp>
          <p:nvSpPr>
            <p:cNvPr id="620" name="Google Shape;620;p56"/>
            <p:cNvSpPr txBox="1"/>
            <p:nvPr/>
          </p:nvSpPr>
          <p:spPr>
            <a:xfrm>
              <a:off x="2667000" y="5943600"/>
              <a:ext cx="762000" cy="381000"/>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a:solidFill>
                    <a:srgbClr val="000066"/>
                  </a:solidFill>
                  <a:latin typeface="Arial"/>
                  <a:ea typeface="Arial"/>
                  <a:cs typeface="Arial"/>
                  <a:sym typeface="Arial"/>
                </a:rPr>
                <a:t>DEF</a:t>
              </a:r>
              <a:endParaRPr/>
            </a:p>
          </p:txBody>
        </p:sp>
        <p:sp>
          <p:nvSpPr>
            <p:cNvPr id="621" name="Google Shape;621;p56"/>
            <p:cNvSpPr txBox="1"/>
            <p:nvPr/>
          </p:nvSpPr>
          <p:spPr>
            <a:xfrm>
              <a:off x="3352800" y="1905000"/>
              <a:ext cx="1066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ODBC</a:t>
              </a:r>
              <a:endParaRPr/>
            </a:p>
          </p:txBody>
        </p:sp>
      </p:grpSp>
      <p:pic>
        <p:nvPicPr>
          <p:cNvPr id="622" name="Google Shape;622;p56"/>
          <p:cNvPicPr preferRelativeResize="0"/>
          <p:nvPr/>
        </p:nvPicPr>
        <p:blipFill rotWithShape="1">
          <a:blip r:embed="rId5">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6" name="Shape 626"/>
        <p:cNvGrpSpPr/>
        <p:nvPr/>
      </p:nvGrpSpPr>
      <p:grpSpPr>
        <a:xfrm>
          <a:off x="0" y="0"/>
          <a:ext cx="0" cy="0"/>
          <a:chOff x="0" y="0"/>
          <a:chExt cx="0" cy="0"/>
        </a:xfrm>
      </p:grpSpPr>
      <p:sp>
        <p:nvSpPr>
          <p:cNvPr id="627" name="Google Shape;627;p5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628" name="Google Shape;628;p57"/>
          <p:cNvSpPr txBox="1"/>
          <p:nvPr>
            <p:ph type="title"/>
          </p:nvPr>
        </p:nvSpPr>
        <p:spPr>
          <a:xfrm>
            <a:off x="342900" y="274637"/>
            <a:ext cx="8442325" cy="595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Importing Relational Sources</a:t>
            </a:r>
            <a:endParaRPr/>
          </a:p>
        </p:txBody>
      </p:sp>
      <p:pic>
        <p:nvPicPr>
          <p:cNvPr id="629" name="Google Shape;629;p57"/>
          <p:cNvPicPr preferRelativeResize="0"/>
          <p:nvPr/>
        </p:nvPicPr>
        <p:blipFill rotWithShape="1">
          <a:blip r:embed="rId3">
            <a:alphaModFix/>
          </a:blip>
          <a:srcRect b="51852" l="0" r="49304" t="0"/>
          <a:stretch/>
        </p:blipFill>
        <p:spPr>
          <a:xfrm>
            <a:off x="228600" y="1066800"/>
            <a:ext cx="4038600" cy="2876550"/>
          </a:xfrm>
          <a:prstGeom prst="rect">
            <a:avLst/>
          </a:prstGeom>
          <a:noFill/>
          <a:ln>
            <a:noFill/>
          </a:ln>
        </p:spPr>
      </p:pic>
      <p:pic>
        <p:nvPicPr>
          <p:cNvPr id="630" name="Google Shape;630;p57"/>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pic>
        <p:nvPicPr>
          <p:cNvPr id="631" name="Google Shape;631;p57"/>
          <p:cNvPicPr preferRelativeResize="0"/>
          <p:nvPr/>
        </p:nvPicPr>
        <p:blipFill rotWithShape="1">
          <a:blip r:embed="rId5">
            <a:alphaModFix/>
          </a:blip>
          <a:srcRect b="0" l="0" r="0" t="0"/>
          <a:stretch/>
        </p:blipFill>
        <p:spPr>
          <a:xfrm>
            <a:off x="4495800" y="1066800"/>
            <a:ext cx="4648200" cy="4648200"/>
          </a:xfrm>
          <a:prstGeom prst="rect">
            <a:avLst/>
          </a:prstGeom>
          <a:noFill/>
          <a:ln>
            <a:noFill/>
          </a:ln>
        </p:spPr>
      </p:pic>
      <p:cxnSp>
        <p:nvCxnSpPr>
          <p:cNvPr id="632" name="Google Shape;632;p57"/>
          <p:cNvCxnSpPr/>
          <p:nvPr/>
        </p:nvCxnSpPr>
        <p:spPr>
          <a:xfrm flipH="1">
            <a:off x="7467600" y="1828800"/>
            <a:ext cx="609600" cy="1066800"/>
          </a:xfrm>
          <a:prstGeom prst="straightConnector1">
            <a:avLst/>
          </a:prstGeom>
          <a:noFill/>
          <a:ln cap="flat" cmpd="sng" w="25400">
            <a:solidFill>
              <a:srgbClr val="FF6600"/>
            </a:solidFill>
            <a:prstDash val="solid"/>
            <a:miter lim="8000"/>
            <a:headEnd len="sm" w="sm" type="none"/>
            <a:tailEnd len="med" w="med" type="triangle"/>
          </a:ln>
        </p:spPr>
      </p:cxnSp>
      <p:sp>
        <p:nvSpPr>
          <p:cNvPr id="633" name="Google Shape;633;p57"/>
          <p:cNvSpPr/>
          <p:nvPr/>
        </p:nvSpPr>
        <p:spPr>
          <a:xfrm>
            <a:off x="7924800" y="1447800"/>
            <a:ext cx="3810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4" name="Google Shape;634;p57"/>
          <p:cNvSpPr txBox="1"/>
          <p:nvPr/>
        </p:nvSpPr>
        <p:spPr>
          <a:xfrm>
            <a:off x="381000" y="4191000"/>
            <a:ext cx="40322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Step 1: Select “Import from Database”</a:t>
            </a:r>
            <a:endParaRPr/>
          </a:p>
        </p:txBody>
      </p:sp>
      <p:sp>
        <p:nvSpPr>
          <p:cNvPr id="635" name="Google Shape;635;p57"/>
          <p:cNvSpPr txBox="1"/>
          <p:nvPr/>
        </p:nvSpPr>
        <p:spPr>
          <a:xfrm>
            <a:off x="4267200" y="5791200"/>
            <a:ext cx="46799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Step 2: Select/Create the ODBC Connection</a:t>
            </a:r>
            <a:endParaRPr/>
          </a:p>
        </p:txBody>
      </p:sp>
      <p:sp>
        <p:nvSpPr>
          <p:cNvPr id="636" name="Google Shape;636;p57"/>
          <p:cNvSpPr/>
          <p:nvPr/>
        </p:nvSpPr>
        <p:spPr>
          <a:xfrm>
            <a:off x="7696200" y="3276600"/>
            <a:ext cx="838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7" name="Google Shape;637;p57"/>
          <p:cNvSpPr txBox="1"/>
          <p:nvPr/>
        </p:nvSpPr>
        <p:spPr>
          <a:xfrm>
            <a:off x="142875" y="4576762"/>
            <a:ext cx="4419600" cy="763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Note:</a:t>
            </a:r>
            <a:r>
              <a:rPr b="0" i="0" lang="en-US" sz="1600" u="none">
                <a:solidFill>
                  <a:schemeClr val="dk1"/>
                </a:solidFill>
                <a:latin typeface="Arial"/>
                <a:ea typeface="Arial"/>
                <a:cs typeface="Arial"/>
                <a:sym typeface="Arial"/>
              </a:rPr>
              <a:t> Use Data Direct ODBC Drivers than native drivers for creating ODBC connections</a:t>
            </a:r>
            <a:r>
              <a:rPr b="0" i="0" lang="en-US" sz="2800" u="none">
                <a:solidFill>
                  <a:schemeClr val="dk1"/>
                </a:solidFill>
                <a:latin typeface="Arial"/>
                <a:ea typeface="Arial"/>
                <a:cs typeface="Arial"/>
                <a:sym typeface="Arial"/>
              </a:rPr>
              <a:t> </a:t>
            </a:r>
            <a:endParaRPr/>
          </a:p>
        </p:txBody>
      </p:sp>
    </p:spTree>
  </p:cSld>
  <p:clrMapOvr>
    <a:masterClrMapping/>
  </p:clrMapOvr>
  <p:transition spd="slow">
    <p:fade thruBlk="1"/>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 name="Shape 641"/>
        <p:cNvGrpSpPr/>
        <p:nvPr/>
      </p:nvGrpSpPr>
      <p:grpSpPr>
        <a:xfrm>
          <a:off x="0" y="0"/>
          <a:ext cx="0" cy="0"/>
          <a:chOff x="0" y="0"/>
          <a:chExt cx="0" cy="0"/>
        </a:xfrm>
      </p:grpSpPr>
      <p:sp>
        <p:nvSpPr>
          <p:cNvPr id="642" name="Google Shape;642;p5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643" name="Google Shape;643;p58"/>
          <p:cNvSpPr txBox="1"/>
          <p:nvPr>
            <p:ph type="title"/>
          </p:nvPr>
        </p:nvSpPr>
        <p:spPr>
          <a:xfrm>
            <a:off x="342900" y="274637"/>
            <a:ext cx="8442325" cy="595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Importing Relational Sources</a:t>
            </a:r>
            <a:endParaRPr/>
          </a:p>
        </p:txBody>
      </p:sp>
      <p:pic>
        <p:nvPicPr>
          <p:cNvPr id="644" name="Google Shape;644;p58"/>
          <p:cNvPicPr preferRelativeResize="0"/>
          <p:nvPr/>
        </p:nvPicPr>
        <p:blipFill rotWithShape="1">
          <a:blip r:embed="rId3">
            <a:alphaModFix/>
          </a:blip>
          <a:srcRect b="0" l="0" r="0" t="0"/>
          <a:stretch/>
        </p:blipFill>
        <p:spPr>
          <a:xfrm>
            <a:off x="457200" y="1447800"/>
            <a:ext cx="3733800" cy="3752850"/>
          </a:xfrm>
          <a:prstGeom prst="rect">
            <a:avLst/>
          </a:prstGeom>
          <a:noFill/>
          <a:ln>
            <a:noFill/>
          </a:ln>
        </p:spPr>
      </p:pic>
      <p:pic>
        <p:nvPicPr>
          <p:cNvPr id="645" name="Google Shape;645;p58"/>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
        <p:nvSpPr>
          <p:cNvPr id="646" name="Google Shape;646;p58"/>
          <p:cNvSpPr txBox="1"/>
          <p:nvPr/>
        </p:nvSpPr>
        <p:spPr>
          <a:xfrm>
            <a:off x="381000" y="1066800"/>
            <a:ext cx="37274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Step 3: Select the Required Tables</a:t>
            </a:r>
            <a:endParaRPr/>
          </a:p>
        </p:txBody>
      </p:sp>
      <p:pic>
        <p:nvPicPr>
          <p:cNvPr id="647" name="Google Shape;647;p58"/>
          <p:cNvPicPr preferRelativeResize="0"/>
          <p:nvPr/>
        </p:nvPicPr>
        <p:blipFill rotWithShape="1">
          <a:blip r:embed="rId5">
            <a:alphaModFix/>
          </a:blip>
          <a:srcRect b="41667" l="0" r="35416" t="15740"/>
          <a:stretch/>
        </p:blipFill>
        <p:spPr>
          <a:xfrm>
            <a:off x="4267200" y="1524000"/>
            <a:ext cx="4724400" cy="3657600"/>
          </a:xfrm>
          <a:prstGeom prst="rect">
            <a:avLst/>
          </a:prstGeom>
          <a:noFill/>
          <a:ln>
            <a:noFill/>
          </a:ln>
        </p:spPr>
      </p:pic>
      <p:sp>
        <p:nvSpPr>
          <p:cNvPr id="648" name="Google Shape;648;p58"/>
          <p:cNvSpPr txBox="1"/>
          <p:nvPr/>
        </p:nvSpPr>
        <p:spPr>
          <a:xfrm>
            <a:off x="4800600" y="1066800"/>
            <a:ext cx="3752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Step 4: Table Definition is Imported</a:t>
            </a:r>
            <a:endParaRPr/>
          </a:p>
        </p:txBody>
      </p:sp>
      <p:sp>
        <p:nvSpPr>
          <p:cNvPr id="649" name="Google Shape;649;p58"/>
          <p:cNvSpPr/>
          <p:nvPr/>
        </p:nvSpPr>
        <p:spPr>
          <a:xfrm>
            <a:off x="5486400" y="2819400"/>
            <a:ext cx="4572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0" name="Google Shape;650;p58"/>
          <p:cNvSpPr/>
          <p:nvPr/>
        </p:nvSpPr>
        <p:spPr>
          <a:xfrm>
            <a:off x="2438400" y="3200400"/>
            <a:ext cx="10668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slow">
    <p:fade thruBlk="1"/>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4" name="Shape 654"/>
        <p:cNvGrpSpPr/>
        <p:nvPr/>
      </p:nvGrpSpPr>
      <p:grpSpPr>
        <a:xfrm>
          <a:off x="0" y="0"/>
          <a:ext cx="0" cy="0"/>
          <a:chOff x="0" y="0"/>
          <a:chExt cx="0" cy="0"/>
        </a:xfrm>
      </p:grpSpPr>
      <p:sp>
        <p:nvSpPr>
          <p:cNvPr id="655" name="Google Shape;655;p5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656" name="Google Shape;656;p5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Analyzing Relational Sources</a:t>
            </a:r>
            <a:endParaRPr/>
          </a:p>
        </p:txBody>
      </p:sp>
      <p:sp>
        <p:nvSpPr>
          <p:cNvPr id="657" name="Google Shape;657;p59"/>
          <p:cNvSpPr txBox="1"/>
          <p:nvPr/>
        </p:nvSpPr>
        <p:spPr>
          <a:xfrm>
            <a:off x="685800" y="1295400"/>
            <a:ext cx="5000625" cy="4572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Editing Source Definition Properties</a:t>
            </a:r>
            <a:endParaRPr/>
          </a:p>
        </p:txBody>
      </p:sp>
      <p:pic>
        <p:nvPicPr>
          <p:cNvPr id="658" name="Google Shape;658;p59"/>
          <p:cNvPicPr preferRelativeResize="0"/>
          <p:nvPr>
            <p:ph idx="1" type="body"/>
          </p:nvPr>
        </p:nvPicPr>
        <p:blipFill rotWithShape="1">
          <a:blip r:embed="rId3">
            <a:alphaModFix/>
          </a:blip>
          <a:srcRect b="0" l="0" r="0" t="0"/>
          <a:stretch/>
        </p:blipFill>
        <p:spPr>
          <a:xfrm>
            <a:off x="685800" y="1752600"/>
            <a:ext cx="4675187" cy="3500437"/>
          </a:xfrm>
          <a:prstGeom prst="rect">
            <a:avLst/>
          </a:prstGeom>
          <a:noFill/>
          <a:ln>
            <a:noFill/>
          </a:ln>
        </p:spPr>
      </p:pic>
      <p:pic>
        <p:nvPicPr>
          <p:cNvPr id="659" name="Google Shape;659;p59"/>
          <p:cNvPicPr preferRelativeResize="0"/>
          <p:nvPr>
            <p:ph idx="1" type="body"/>
          </p:nvPr>
        </p:nvPicPr>
        <p:blipFill rotWithShape="1">
          <a:blip r:embed="rId4">
            <a:alphaModFix/>
          </a:blip>
          <a:srcRect b="0" l="0" r="0" t="0"/>
          <a:stretch/>
        </p:blipFill>
        <p:spPr>
          <a:xfrm>
            <a:off x="3505200" y="2514600"/>
            <a:ext cx="5105400" cy="3886200"/>
          </a:xfrm>
          <a:prstGeom prst="rect">
            <a:avLst/>
          </a:prstGeom>
          <a:noFill/>
          <a:ln>
            <a:noFill/>
          </a:ln>
        </p:spPr>
      </p:pic>
      <p:sp>
        <p:nvSpPr>
          <p:cNvPr id="660" name="Google Shape;660;p59"/>
          <p:cNvSpPr/>
          <p:nvPr/>
        </p:nvSpPr>
        <p:spPr>
          <a:xfrm>
            <a:off x="609600" y="1981200"/>
            <a:ext cx="609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1" name="Google Shape;661;p59"/>
          <p:cNvSpPr/>
          <p:nvPr/>
        </p:nvSpPr>
        <p:spPr>
          <a:xfrm>
            <a:off x="3886200" y="2819400"/>
            <a:ext cx="762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662" name="Google Shape;662;p59"/>
          <p:cNvCxnSpPr/>
          <p:nvPr/>
        </p:nvCxnSpPr>
        <p:spPr>
          <a:xfrm>
            <a:off x="7848600" y="2133600"/>
            <a:ext cx="0" cy="1524000"/>
          </a:xfrm>
          <a:prstGeom prst="straightConnector1">
            <a:avLst/>
          </a:prstGeom>
          <a:noFill/>
          <a:ln cap="flat" cmpd="sng" w="25400">
            <a:solidFill>
              <a:srgbClr val="FF6600"/>
            </a:solidFill>
            <a:prstDash val="solid"/>
            <a:miter lim="8000"/>
            <a:headEnd len="sm" w="sm" type="none"/>
            <a:tailEnd len="med" w="med" type="triangle"/>
          </a:ln>
        </p:spPr>
      </p:cxnSp>
      <p:sp>
        <p:nvSpPr>
          <p:cNvPr id="663" name="Google Shape;663;p59"/>
          <p:cNvSpPr txBox="1"/>
          <p:nvPr/>
        </p:nvSpPr>
        <p:spPr>
          <a:xfrm>
            <a:off x="7315200" y="1828800"/>
            <a:ext cx="10414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Key Type</a:t>
            </a:r>
            <a:endParaRPr/>
          </a:p>
        </p:txBody>
      </p:sp>
      <p:pic>
        <p:nvPicPr>
          <p:cNvPr id="664" name="Google Shape;664;p59"/>
          <p:cNvPicPr preferRelativeResize="0"/>
          <p:nvPr/>
        </p:nvPicPr>
        <p:blipFill rotWithShape="1">
          <a:blip r:embed="rId5">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8" name="Shape 668"/>
        <p:cNvGrpSpPr/>
        <p:nvPr/>
      </p:nvGrpSpPr>
      <p:grpSpPr>
        <a:xfrm>
          <a:off x="0" y="0"/>
          <a:ext cx="0" cy="0"/>
          <a:chOff x="0" y="0"/>
          <a:chExt cx="0" cy="0"/>
        </a:xfrm>
      </p:grpSpPr>
      <p:sp>
        <p:nvSpPr>
          <p:cNvPr id="669" name="Google Shape;669;p6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670" name="Google Shape;670;p60"/>
          <p:cNvSpPr txBox="1"/>
          <p:nvPr/>
        </p:nvSpPr>
        <p:spPr>
          <a:xfrm>
            <a:off x="609600" y="152400"/>
            <a:ext cx="77724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Analyzing Flat File Sources</a:t>
            </a:r>
            <a:endParaRPr/>
          </a:p>
        </p:txBody>
      </p:sp>
      <p:grpSp>
        <p:nvGrpSpPr>
          <p:cNvPr id="671" name="Google Shape;671;p60"/>
          <p:cNvGrpSpPr/>
          <p:nvPr/>
        </p:nvGrpSpPr>
        <p:grpSpPr>
          <a:xfrm>
            <a:off x="762000" y="1295400"/>
            <a:ext cx="8382000" cy="5141912"/>
            <a:chOff x="762000" y="1295400"/>
            <a:chExt cx="8382000" cy="5141912"/>
          </a:xfrm>
        </p:grpSpPr>
        <p:cxnSp>
          <p:nvCxnSpPr>
            <p:cNvPr id="672" name="Google Shape;672;p60"/>
            <p:cNvCxnSpPr/>
            <p:nvPr/>
          </p:nvCxnSpPr>
          <p:spPr>
            <a:xfrm>
              <a:off x="3124200" y="2667000"/>
              <a:ext cx="2438400" cy="0"/>
            </a:xfrm>
            <a:prstGeom prst="straightConnector1">
              <a:avLst/>
            </a:prstGeom>
            <a:noFill/>
            <a:ln cap="flat" cmpd="sng" w="19050">
              <a:solidFill>
                <a:srgbClr val="000066"/>
              </a:solidFill>
              <a:prstDash val="solid"/>
              <a:miter lim="8000"/>
              <a:headEnd len="med" w="med" type="triangle"/>
              <a:tailEnd len="sm" w="sm" type="none"/>
            </a:ln>
          </p:spPr>
        </p:cxnSp>
        <p:sp>
          <p:nvSpPr>
            <p:cNvPr id="673" name="Google Shape;673;p60"/>
            <p:cNvSpPr txBox="1"/>
            <p:nvPr/>
          </p:nvSpPr>
          <p:spPr>
            <a:xfrm>
              <a:off x="3657600" y="1676400"/>
              <a:ext cx="1708150" cy="11906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Mapped Drive</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NFS Mount</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Local Directory</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4" name="Google Shape;674;p60"/>
            <p:cNvSpPr/>
            <p:nvPr/>
          </p:nvSpPr>
          <p:spPr>
            <a:xfrm>
              <a:off x="5773737" y="2108200"/>
              <a:ext cx="1130300" cy="1633537"/>
            </a:xfrm>
            <a:prstGeom prst="rect">
              <a:avLst/>
            </a:prstGeom>
            <a:solidFill>
              <a:srgbClr val="33CCCC"/>
            </a:solidFill>
            <a:ln cap="flat" cmpd="sng" w="285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675" name="Google Shape;675;p60"/>
            <p:cNvCxnSpPr/>
            <p:nvPr/>
          </p:nvCxnSpPr>
          <p:spPr>
            <a:xfrm>
              <a:off x="5773737" y="2720975"/>
              <a:ext cx="1130300" cy="0"/>
            </a:xfrm>
            <a:prstGeom prst="straightConnector1">
              <a:avLst/>
            </a:prstGeom>
            <a:gradFill>
              <a:gsLst>
                <a:gs pos="0">
                  <a:schemeClr val="accent1"/>
                </a:gs>
                <a:gs pos="100000">
                  <a:schemeClr val="lt1"/>
                </a:gs>
              </a:gsLst>
              <a:lin ang="5400000" scaled="0"/>
            </a:gradFill>
            <a:ln cap="flat" cmpd="sng" w="28575">
              <a:solidFill>
                <a:schemeClr val="dk1"/>
              </a:solidFill>
              <a:prstDash val="solid"/>
              <a:miter lim="8000"/>
              <a:headEnd len="sm" w="sm" type="none"/>
              <a:tailEnd len="sm" w="sm" type="none"/>
            </a:ln>
          </p:spPr>
        </p:cxnSp>
        <p:sp>
          <p:nvSpPr>
            <p:cNvPr id="676" name="Google Shape;676;p60"/>
            <p:cNvSpPr txBox="1"/>
            <p:nvPr/>
          </p:nvSpPr>
          <p:spPr>
            <a:xfrm>
              <a:off x="5867400" y="2209800"/>
              <a:ext cx="950912" cy="336550"/>
            </a:xfrm>
            <a:prstGeom prst="rect">
              <a:avLst/>
            </a:prstGeom>
            <a:solidFill>
              <a:srgbClr val="33CCC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a:solidFill>
                    <a:srgbClr val="000066"/>
                  </a:solidFill>
                  <a:latin typeface="Arial"/>
                  <a:ea typeface="Arial"/>
                  <a:cs typeface="Arial"/>
                  <a:sym typeface="Arial"/>
                </a:rPr>
                <a:t>DEF</a:t>
              </a:r>
              <a:endParaRPr/>
            </a:p>
          </p:txBody>
        </p:sp>
        <p:sp>
          <p:nvSpPr>
            <p:cNvPr id="677" name="Google Shape;677;p60"/>
            <p:cNvSpPr txBox="1"/>
            <p:nvPr/>
          </p:nvSpPr>
          <p:spPr>
            <a:xfrm>
              <a:off x="6978650" y="2565400"/>
              <a:ext cx="2165350" cy="863600"/>
            </a:xfrm>
            <a:prstGeom prst="rect">
              <a:avLst/>
            </a:prstGeom>
            <a:noFill/>
            <a:ln>
              <a:noFill/>
            </a:ln>
          </p:spPr>
          <p:txBody>
            <a:bodyPr anchorCtr="0" anchor="t" bIns="46025" lIns="92075" spcFirstLastPara="1" rIns="92075" wrap="square" tIns="46025">
              <a:noAutofit/>
            </a:bodyPr>
            <a:lstStyle/>
            <a:p>
              <a:pPr indent="-241300" lvl="0" marL="241300" marR="0" rtl="0" algn="l">
                <a:lnSpc>
                  <a:spcPct val="8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Fixed Width or</a:t>
              </a:r>
              <a:endParaRPr/>
            </a:p>
            <a:p>
              <a:pPr indent="-241300" lvl="0" marL="241300" marR="0" rtl="0" algn="l">
                <a:lnSpc>
                  <a:spcPct val="8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Delimited</a:t>
              </a:r>
              <a:endParaRPr/>
            </a:p>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78" name="Google Shape;678;p60"/>
            <p:cNvSpPr txBox="1"/>
            <p:nvPr/>
          </p:nvSpPr>
          <p:spPr>
            <a:xfrm>
              <a:off x="5791200" y="1600200"/>
              <a:ext cx="12684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Flat File</a:t>
              </a:r>
              <a:endParaRPr/>
            </a:p>
          </p:txBody>
        </p:sp>
        <p:pic>
          <p:nvPicPr>
            <p:cNvPr id="679" name="Google Shape;679;p60"/>
            <p:cNvPicPr preferRelativeResize="0"/>
            <p:nvPr/>
          </p:nvPicPr>
          <p:blipFill rotWithShape="1">
            <a:blip r:embed="rId3">
              <a:alphaModFix/>
            </a:blip>
            <a:srcRect b="0" l="0" r="0" t="0"/>
            <a:stretch/>
          </p:blipFill>
          <p:spPr>
            <a:xfrm>
              <a:off x="6096000" y="2870200"/>
              <a:ext cx="457200" cy="619125"/>
            </a:xfrm>
            <a:prstGeom prst="rect">
              <a:avLst/>
            </a:prstGeom>
            <a:noFill/>
            <a:ln cap="flat" cmpd="sng" w="12700">
              <a:solidFill>
                <a:schemeClr val="accent1"/>
              </a:solidFill>
              <a:prstDash val="solid"/>
              <a:miter lim="8000"/>
              <a:headEnd len="sm" w="sm" type="none"/>
              <a:tailEnd len="sm" w="sm" type="none"/>
            </a:ln>
          </p:spPr>
        </p:pic>
        <p:grpSp>
          <p:nvGrpSpPr>
            <p:cNvPr id="680" name="Google Shape;680;p60"/>
            <p:cNvGrpSpPr/>
            <p:nvPr/>
          </p:nvGrpSpPr>
          <p:grpSpPr>
            <a:xfrm>
              <a:off x="1828800" y="1981200"/>
              <a:ext cx="1066800" cy="1066800"/>
              <a:chOff x="1905000" y="3048000"/>
              <a:chExt cx="1066800" cy="1066800"/>
            </a:xfrm>
          </p:grpSpPr>
          <p:sp>
            <p:nvSpPr>
              <p:cNvPr id="681" name="Google Shape;681;p60"/>
              <p:cNvSpPr/>
              <p:nvPr/>
            </p:nvSpPr>
            <p:spPr>
              <a:xfrm>
                <a:off x="1905000" y="30480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682" name="Google Shape;682;p60"/>
              <p:cNvPicPr preferRelativeResize="0"/>
              <p:nvPr/>
            </p:nvPicPr>
            <p:blipFill rotWithShape="1">
              <a:blip r:embed="rId4">
                <a:alphaModFix/>
              </a:blip>
              <a:srcRect b="0" l="0" r="0" t="0"/>
              <a:stretch/>
            </p:blipFill>
            <p:spPr>
              <a:xfrm>
                <a:off x="2209800" y="3314700"/>
                <a:ext cx="503237" cy="503237"/>
              </a:xfrm>
              <a:prstGeom prst="rect">
                <a:avLst/>
              </a:prstGeom>
              <a:noFill/>
              <a:ln cap="flat" cmpd="sng" w="12700">
                <a:solidFill>
                  <a:srgbClr val="000066"/>
                </a:solidFill>
                <a:prstDash val="solid"/>
                <a:miter lim="8000"/>
                <a:headEnd len="sm" w="sm" type="none"/>
                <a:tailEnd len="sm" w="sm" type="none"/>
              </a:ln>
            </p:spPr>
          </p:pic>
        </p:grpSp>
        <p:sp>
          <p:nvSpPr>
            <p:cNvPr id="683" name="Google Shape;683;p60"/>
            <p:cNvSpPr txBox="1"/>
            <p:nvPr/>
          </p:nvSpPr>
          <p:spPr>
            <a:xfrm>
              <a:off x="762000" y="1295400"/>
              <a:ext cx="242252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Source Analyzer</a:t>
              </a:r>
              <a:endParaRPr/>
            </a:p>
          </p:txBody>
        </p:sp>
        <p:sp>
          <p:nvSpPr>
            <p:cNvPr id="684" name="Google Shape;684;p60"/>
            <p:cNvSpPr/>
            <p:nvPr/>
          </p:nvSpPr>
          <p:spPr>
            <a:xfrm>
              <a:off x="3429000" y="5562600"/>
              <a:ext cx="1512887" cy="874712"/>
            </a:xfrm>
            <a:prstGeom prst="can">
              <a:avLst>
                <a:gd fmla="val 25000" name="adj"/>
              </a:avLst>
            </a:prstGeom>
            <a:gradFill>
              <a:gsLst>
                <a:gs pos="0">
                  <a:srgbClr val="FFCC99"/>
                </a:gs>
                <a:gs pos="100000">
                  <a:srgbClr val="B38F6B"/>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a:solidFill>
                    <a:schemeClr val="lt1"/>
                  </a:solidFill>
                  <a:latin typeface="Arial"/>
                  <a:ea typeface="Arial"/>
                  <a:cs typeface="Arial"/>
                  <a:sym typeface="Arial"/>
                </a:rPr>
                <a:t>Repository</a:t>
              </a:r>
              <a:endParaRPr/>
            </a:p>
          </p:txBody>
        </p:sp>
        <p:pic>
          <p:nvPicPr>
            <p:cNvPr id="685" name="Google Shape;685;p60"/>
            <p:cNvPicPr preferRelativeResize="0"/>
            <p:nvPr/>
          </p:nvPicPr>
          <p:blipFill rotWithShape="1">
            <a:blip r:embed="rId5">
              <a:alphaModFix/>
            </a:blip>
            <a:srcRect b="0" l="0" r="0" t="0"/>
            <a:stretch/>
          </p:blipFill>
          <p:spPr>
            <a:xfrm>
              <a:off x="2514600" y="3657600"/>
              <a:ext cx="1028700" cy="1138237"/>
            </a:xfrm>
            <a:prstGeom prst="rect">
              <a:avLst/>
            </a:prstGeom>
            <a:noFill/>
            <a:ln>
              <a:noFill/>
            </a:ln>
          </p:spPr>
        </p:pic>
        <p:cxnSp>
          <p:nvCxnSpPr>
            <p:cNvPr id="686" name="Google Shape;686;p60"/>
            <p:cNvCxnSpPr/>
            <p:nvPr/>
          </p:nvCxnSpPr>
          <p:spPr>
            <a:xfrm>
              <a:off x="2362200" y="3124200"/>
              <a:ext cx="533400" cy="762000"/>
            </a:xfrm>
            <a:prstGeom prst="straightConnector1">
              <a:avLst/>
            </a:prstGeom>
            <a:noFill/>
            <a:ln cap="flat" cmpd="sng" w="38100">
              <a:solidFill>
                <a:schemeClr val="hlink"/>
              </a:solidFill>
              <a:prstDash val="solid"/>
              <a:miter lim="8000"/>
              <a:headEnd len="med" w="med" type="triangle"/>
              <a:tailEnd len="med" w="med" type="triangle"/>
            </a:ln>
          </p:spPr>
        </p:cxnSp>
        <p:cxnSp>
          <p:nvCxnSpPr>
            <p:cNvPr id="687" name="Google Shape;687;p60"/>
            <p:cNvCxnSpPr/>
            <p:nvPr/>
          </p:nvCxnSpPr>
          <p:spPr>
            <a:xfrm rot="10800000">
              <a:off x="3276600" y="4724400"/>
              <a:ext cx="609600" cy="838200"/>
            </a:xfrm>
            <a:prstGeom prst="straightConnector1">
              <a:avLst/>
            </a:prstGeom>
            <a:noFill/>
            <a:ln cap="flat" cmpd="sng" w="38100">
              <a:solidFill>
                <a:srgbClr val="FFCC00"/>
              </a:solidFill>
              <a:prstDash val="solid"/>
              <a:miter lim="8000"/>
              <a:headEnd len="med" w="med" type="triangle"/>
              <a:tailEnd len="med" w="med" type="triangle"/>
            </a:ln>
          </p:spPr>
        </p:cxnSp>
        <p:sp>
          <p:nvSpPr>
            <p:cNvPr id="688" name="Google Shape;688;p60"/>
            <p:cNvSpPr txBox="1"/>
            <p:nvPr/>
          </p:nvSpPr>
          <p:spPr>
            <a:xfrm>
              <a:off x="3429000" y="40386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Service</a:t>
              </a:r>
              <a:endParaRPr/>
            </a:p>
          </p:txBody>
        </p:sp>
        <p:sp>
          <p:nvSpPr>
            <p:cNvPr id="689" name="Google Shape;689;p60"/>
            <p:cNvSpPr txBox="1"/>
            <p:nvPr/>
          </p:nvSpPr>
          <p:spPr>
            <a:xfrm>
              <a:off x="1524000" y="3505200"/>
              <a:ext cx="1066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a:solidFill>
                    <a:schemeClr val="hlink"/>
                  </a:solidFill>
                  <a:latin typeface="Arial"/>
                  <a:ea typeface="Arial"/>
                  <a:cs typeface="Arial"/>
                  <a:sym typeface="Arial"/>
                </a:rPr>
                <a:t>TCP/IP</a:t>
              </a:r>
              <a:endParaRPr/>
            </a:p>
          </p:txBody>
        </p:sp>
        <p:sp>
          <p:nvSpPr>
            <p:cNvPr id="690" name="Google Shape;690;p60"/>
            <p:cNvSpPr txBox="1"/>
            <p:nvPr/>
          </p:nvSpPr>
          <p:spPr>
            <a:xfrm>
              <a:off x="2895600" y="5181600"/>
              <a:ext cx="914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0" i="0" lang="en-US" sz="1800" u="none">
                  <a:solidFill>
                    <a:srgbClr val="FFC61E"/>
                  </a:solidFill>
                  <a:latin typeface="Arial"/>
                  <a:ea typeface="Arial"/>
                  <a:cs typeface="Arial"/>
                  <a:sym typeface="Arial"/>
                </a:rPr>
                <a:t>native</a:t>
              </a:r>
              <a:endParaRPr/>
            </a:p>
          </p:txBody>
        </p:sp>
        <p:sp>
          <p:nvSpPr>
            <p:cNvPr id="691" name="Google Shape;691;p60"/>
            <p:cNvSpPr txBox="1"/>
            <p:nvPr/>
          </p:nvSpPr>
          <p:spPr>
            <a:xfrm>
              <a:off x="2819400" y="6019800"/>
              <a:ext cx="762000" cy="381000"/>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a:solidFill>
                    <a:srgbClr val="000066"/>
                  </a:solidFill>
                  <a:latin typeface="Arial"/>
                  <a:ea typeface="Arial"/>
                  <a:cs typeface="Arial"/>
                  <a:sym typeface="Arial"/>
                </a:rPr>
                <a:t>DEF</a:t>
              </a:r>
              <a:endParaRPr/>
            </a:p>
          </p:txBody>
        </p:sp>
      </p:grpSp>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sp>
        <p:nvSpPr>
          <p:cNvPr id="104" name="Google Shape;104;p1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05" name="Google Shape;105;p16"/>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Extract, Transform, and Load</a:t>
            </a:r>
            <a:endParaRPr/>
          </a:p>
        </p:txBody>
      </p:sp>
      <p:grpSp>
        <p:nvGrpSpPr>
          <p:cNvPr id="106" name="Google Shape;106;p16"/>
          <p:cNvGrpSpPr/>
          <p:nvPr/>
        </p:nvGrpSpPr>
        <p:grpSpPr>
          <a:xfrm>
            <a:off x="609600" y="1371600"/>
            <a:ext cx="2708275" cy="1244600"/>
            <a:chOff x="609600" y="1371600"/>
            <a:chExt cx="2708275" cy="1244600"/>
          </a:xfrm>
        </p:grpSpPr>
        <p:grpSp>
          <p:nvGrpSpPr>
            <p:cNvPr id="107" name="Google Shape;107;p16"/>
            <p:cNvGrpSpPr/>
            <p:nvPr/>
          </p:nvGrpSpPr>
          <p:grpSpPr>
            <a:xfrm>
              <a:off x="838200" y="1905000"/>
              <a:ext cx="752475" cy="711200"/>
              <a:chOff x="3538537" y="954087"/>
              <a:chExt cx="752475" cy="800100"/>
            </a:xfrm>
          </p:grpSpPr>
          <p:pic>
            <p:nvPicPr>
              <p:cNvPr id="108" name="Google Shape;108;p16"/>
              <p:cNvPicPr preferRelativeResize="0"/>
              <p:nvPr/>
            </p:nvPicPr>
            <p:blipFill rotWithShape="1">
              <a:blip r:embed="rId3">
                <a:alphaModFix/>
              </a:blip>
              <a:srcRect b="0" l="0" r="0" t="0"/>
              <a:stretch/>
            </p:blipFill>
            <p:spPr>
              <a:xfrm>
                <a:off x="3538537" y="954087"/>
                <a:ext cx="742950" cy="800100"/>
              </a:xfrm>
              <a:prstGeom prst="rect">
                <a:avLst/>
              </a:prstGeom>
              <a:noFill/>
              <a:ln>
                <a:noFill/>
              </a:ln>
            </p:spPr>
          </p:pic>
          <p:sp>
            <p:nvSpPr>
              <p:cNvPr id="109" name="Google Shape;109;p16"/>
              <p:cNvSpPr txBox="1"/>
              <p:nvPr/>
            </p:nvSpPr>
            <p:spPr>
              <a:xfrm>
                <a:off x="3549650" y="1181100"/>
                <a:ext cx="741362" cy="3095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200" u="none">
                    <a:solidFill>
                      <a:schemeClr val="dk1"/>
                    </a:solidFill>
                    <a:latin typeface="Arial"/>
                    <a:ea typeface="Arial"/>
                    <a:cs typeface="Arial"/>
                    <a:sym typeface="Arial"/>
                  </a:rPr>
                  <a:t>RDBMS</a:t>
                </a:r>
                <a:endParaRPr/>
              </a:p>
            </p:txBody>
          </p:sp>
        </p:grpSp>
        <p:grpSp>
          <p:nvGrpSpPr>
            <p:cNvPr id="110" name="Google Shape;110;p16"/>
            <p:cNvGrpSpPr/>
            <p:nvPr/>
          </p:nvGrpSpPr>
          <p:grpSpPr>
            <a:xfrm>
              <a:off x="1524000" y="1828800"/>
              <a:ext cx="944562" cy="768350"/>
              <a:chOff x="2479675" y="1168400"/>
              <a:chExt cx="944562" cy="866775"/>
            </a:xfrm>
          </p:grpSpPr>
          <p:pic>
            <p:nvPicPr>
              <p:cNvPr id="111" name="Google Shape;111;p16"/>
              <p:cNvPicPr preferRelativeResize="0"/>
              <p:nvPr/>
            </p:nvPicPr>
            <p:blipFill rotWithShape="1">
              <a:blip r:embed="rId4">
                <a:alphaModFix/>
              </a:blip>
              <a:srcRect b="0" l="0" r="0" t="0"/>
              <a:stretch/>
            </p:blipFill>
            <p:spPr>
              <a:xfrm>
                <a:off x="2600325" y="1168400"/>
                <a:ext cx="714375" cy="866775"/>
              </a:xfrm>
              <a:prstGeom prst="rect">
                <a:avLst/>
              </a:prstGeom>
              <a:noFill/>
              <a:ln>
                <a:noFill/>
              </a:ln>
            </p:spPr>
          </p:pic>
          <p:sp>
            <p:nvSpPr>
              <p:cNvPr id="112" name="Google Shape;112;p16"/>
              <p:cNvSpPr txBox="1"/>
              <p:nvPr/>
            </p:nvSpPr>
            <p:spPr>
              <a:xfrm>
                <a:off x="2479675" y="1470025"/>
                <a:ext cx="944562" cy="3095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200" u="none">
                    <a:solidFill>
                      <a:schemeClr val="dk1"/>
                    </a:solidFill>
                    <a:latin typeface="Arial"/>
                    <a:ea typeface="Arial"/>
                    <a:cs typeface="Arial"/>
                    <a:sym typeface="Arial"/>
                  </a:rPr>
                  <a:t>Mainframe</a:t>
                </a:r>
                <a:endParaRPr/>
              </a:p>
            </p:txBody>
          </p:sp>
        </p:grpSp>
        <p:grpSp>
          <p:nvGrpSpPr>
            <p:cNvPr id="113" name="Google Shape;113;p16"/>
            <p:cNvGrpSpPr/>
            <p:nvPr/>
          </p:nvGrpSpPr>
          <p:grpSpPr>
            <a:xfrm>
              <a:off x="2438400" y="1905000"/>
              <a:ext cx="742950" cy="709612"/>
              <a:chOff x="6105525" y="1216025"/>
              <a:chExt cx="742950" cy="709612"/>
            </a:xfrm>
          </p:grpSpPr>
          <p:pic>
            <p:nvPicPr>
              <p:cNvPr id="114" name="Google Shape;114;p16"/>
              <p:cNvPicPr preferRelativeResize="0"/>
              <p:nvPr/>
            </p:nvPicPr>
            <p:blipFill rotWithShape="1">
              <a:blip r:embed="rId3">
                <a:alphaModFix/>
              </a:blip>
              <a:srcRect b="0" l="0" r="0" t="0"/>
              <a:stretch/>
            </p:blipFill>
            <p:spPr>
              <a:xfrm>
                <a:off x="6105525" y="1216025"/>
                <a:ext cx="742950" cy="709612"/>
              </a:xfrm>
              <a:prstGeom prst="rect">
                <a:avLst/>
              </a:prstGeom>
              <a:noFill/>
              <a:ln>
                <a:noFill/>
              </a:ln>
            </p:spPr>
          </p:pic>
          <p:sp>
            <p:nvSpPr>
              <p:cNvPr id="115" name="Google Shape;115;p16"/>
              <p:cNvSpPr txBox="1"/>
              <p:nvPr/>
            </p:nvSpPr>
            <p:spPr>
              <a:xfrm>
                <a:off x="6148387" y="1397000"/>
                <a:ext cx="59055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200" u="none">
                    <a:solidFill>
                      <a:schemeClr val="dk1"/>
                    </a:solidFill>
                    <a:latin typeface="Arial"/>
                    <a:ea typeface="Arial"/>
                    <a:cs typeface="Arial"/>
                    <a:sym typeface="Arial"/>
                  </a:rPr>
                  <a:t>Other</a:t>
                </a:r>
                <a:endParaRPr/>
              </a:p>
            </p:txBody>
          </p:sp>
        </p:grpSp>
        <p:sp>
          <p:nvSpPr>
            <p:cNvPr id="116" name="Google Shape;116;p16"/>
            <p:cNvSpPr txBox="1"/>
            <p:nvPr/>
          </p:nvSpPr>
          <p:spPr>
            <a:xfrm>
              <a:off x="609600" y="1371600"/>
              <a:ext cx="2708275"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Operational Systems</a:t>
              </a:r>
              <a:endParaRPr/>
            </a:p>
          </p:txBody>
        </p:sp>
      </p:grpSp>
      <p:grpSp>
        <p:nvGrpSpPr>
          <p:cNvPr id="117" name="Google Shape;117;p16"/>
          <p:cNvGrpSpPr/>
          <p:nvPr/>
        </p:nvGrpSpPr>
        <p:grpSpPr>
          <a:xfrm>
            <a:off x="6189662" y="1371600"/>
            <a:ext cx="2287587" cy="1403350"/>
            <a:chOff x="6037262" y="1447800"/>
            <a:chExt cx="2287587" cy="1403350"/>
          </a:xfrm>
        </p:grpSpPr>
        <p:grpSp>
          <p:nvGrpSpPr>
            <p:cNvPr id="118" name="Google Shape;118;p16"/>
            <p:cNvGrpSpPr/>
            <p:nvPr/>
          </p:nvGrpSpPr>
          <p:grpSpPr>
            <a:xfrm>
              <a:off x="6400800" y="1828800"/>
              <a:ext cx="1609725" cy="1022350"/>
              <a:chOff x="3106737" y="4130675"/>
              <a:chExt cx="1609725" cy="1152525"/>
            </a:xfrm>
          </p:grpSpPr>
          <p:pic>
            <p:nvPicPr>
              <p:cNvPr id="119" name="Google Shape;119;p16"/>
              <p:cNvPicPr preferRelativeResize="0"/>
              <p:nvPr/>
            </p:nvPicPr>
            <p:blipFill rotWithShape="1">
              <a:blip r:embed="rId5">
                <a:alphaModFix/>
              </a:blip>
              <a:srcRect b="0" l="0" r="0" t="0"/>
              <a:stretch/>
            </p:blipFill>
            <p:spPr>
              <a:xfrm>
                <a:off x="3106737" y="4130675"/>
                <a:ext cx="1609725" cy="1152525"/>
              </a:xfrm>
              <a:prstGeom prst="rect">
                <a:avLst/>
              </a:prstGeom>
              <a:noFill/>
              <a:ln>
                <a:noFill/>
              </a:ln>
            </p:spPr>
          </p:pic>
          <p:sp>
            <p:nvSpPr>
              <p:cNvPr id="120" name="Google Shape;120;p16"/>
              <p:cNvSpPr txBox="1"/>
              <p:nvPr/>
            </p:nvSpPr>
            <p:spPr>
              <a:xfrm>
                <a:off x="3289300" y="4359275"/>
                <a:ext cx="1265237" cy="511175"/>
              </a:xfrm>
              <a:prstGeom prst="rect">
                <a:avLst/>
              </a:prstGeom>
              <a:noFill/>
              <a:ln>
                <a:noFill/>
              </a:ln>
            </p:spPr>
            <p:txBody>
              <a:bodyPr anchorCtr="0" anchor="t" bIns="45700" lIns="91425" spcFirstLastPara="1" rIns="91425" wrap="square" tIns="45700">
                <a:noAutofit/>
              </a:bodyPr>
              <a:lstStyle/>
              <a:p>
                <a:pPr indent="0" lvl="0" marL="0" marR="0" rtl="0" algn="ctr">
                  <a:lnSpc>
                    <a:spcPct val="85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Data</a:t>
                </a:r>
                <a:br>
                  <a:rPr b="1" i="0" lang="en-US" sz="1400" u="none">
                    <a:solidFill>
                      <a:schemeClr val="dk1"/>
                    </a:solidFill>
                    <a:latin typeface="Arial"/>
                    <a:ea typeface="Arial"/>
                    <a:cs typeface="Arial"/>
                    <a:sym typeface="Arial"/>
                  </a:rPr>
                </a:br>
                <a:r>
                  <a:rPr b="1" i="0" lang="en-US" sz="1400" u="none">
                    <a:solidFill>
                      <a:schemeClr val="dk1"/>
                    </a:solidFill>
                    <a:latin typeface="Arial"/>
                    <a:ea typeface="Arial"/>
                    <a:cs typeface="Arial"/>
                    <a:sym typeface="Arial"/>
                  </a:rPr>
                  <a:t>Warehouse</a:t>
                </a:r>
                <a:endParaRPr/>
              </a:p>
            </p:txBody>
          </p:sp>
        </p:grpSp>
        <p:sp>
          <p:nvSpPr>
            <p:cNvPr id="121" name="Google Shape;121;p16"/>
            <p:cNvSpPr txBox="1"/>
            <p:nvPr/>
          </p:nvSpPr>
          <p:spPr>
            <a:xfrm>
              <a:off x="6037262" y="1447800"/>
              <a:ext cx="2287587"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Decision Support</a:t>
              </a:r>
              <a:endParaRPr/>
            </a:p>
          </p:txBody>
        </p:sp>
      </p:grpSp>
      <p:sp>
        <p:nvSpPr>
          <p:cNvPr id="122" name="Google Shape;122;p16"/>
          <p:cNvSpPr txBox="1"/>
          <p:nvPr/>
        </p:nvSpPr>
        <p:spPr>
          <a:xfrm>
            <a:off x="762000" y="2895600"/>
            <a:ext cx="25622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 Transaction level data</a:t>
            </a:r>
            <a:endParaRPr/>
          </a:p>
        </p:txBody>
      </p:sp>
      <p:sp>
        <p:nvSpPr>
          <p:cNvPr id="123" name="Google Shape;123;p16"/>
          <p:cNvSpPr txBox="1"/>
          <p:nvPr/>
        </p:nvSpPr>
        <p:spPr>
          <a:xfrm>
            <a:off x="762000" y="3200400"/>
            <a:ext cx="3048000" cy="641350"/>
          </a:xfrm>
          <a:prstGeom prst="rect">
            <a:avLst/>
          </a:prstGeom>
          <a:noFill/>
          <a:ln>
            <a:noFill/>
          </a:ln>
        </p:spPr>
        <p:txBody>
          <a:bodyPr anchorCtr="0" anchor="t" bIns="45700" lIns="91425" spcFirstLastPara="1" rIns="91425" wrap="square" tIns="45700">
            <a:noAutofit/>
          </a:bodyPr>
          <a:lstStyle/>
          <a:p>
            <a:pPr indent="-166687" lvl="0" marL="166687"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Optimized for Transaction Response Time</a:t>
            </a:r>
            <a:endParaRPr/>
          </a:p>
        </p:txBody>
      </p:sp>
      <p:sp>
        <p:nvSpPr>
          <p:cNvPr id="124" name="Google Shape;124;p16"/>
          <p:cNvSpPr txBox="1"/>
          <p:nvPr/>
        </p:nvSpPr>
        <p:spPr>
          <a:xfrm>
            <a:off x="762000" y="3810000"/>
            <a:ext cx="10890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 Current</a:t>
            </a:r>
            <a:endParaRPr/>
          </a:p>
        </p:txBody>
      </p:sp>
      <p:sp>
        <p:nvSpPr>
          <p:cNvPr id="125" name="Google Shape;125;p16"/>
          <p:cNvSpPr txBox="1"/>
          <p:nvPr/>
        </p:nvSpPr>
        <p:spPr>
          <a:xfrm>
            <a:off x="762000" y="4114800"/>
            <a:ext cx="2286000" cy="641350"/>
          </a:xfrm>
          <a:prstGeom prst="rect">
            <a:avLst/>
          </a:prstGeom>
          <a:noFill/>
          <a:ln>
            <a:noFill/>
          </a:ln>
        </p:spPr>
        <p:txBody>
          <a:bodyPr anchorCtr="0" anchor="t" bIns="45700" lIns="91425" spcFirstLastPara="1" rIns="91425" wrap="square" tIns="45700">
            <a:noAutofit/>
          </a:bodyPr>
          <a:lstStyle/>
          <a:p>
            <a:pPr indent="-166687" lvl="0" marL="166687"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Normalized or De-      Normalized data</a:t>
            </a:r>
            <a:endParaRPr/>
          </a:p>
        </p:txBody>
      </p:sp>
      <p:sp>
        <p:nvSpPr>
          <p:cNvPr id="126" name="Google Shape;126;p16"/>
          <p:cNvSpPr txBox="1"/>
          <p:nvPr/>
        </p:nvSpPr>
        <p:spPr>
          <a:xfrm>
            <a:off x="6324600" y="2971800"/>
            <a:ext cx="20161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 Aggregated data</a:t>
            </a:r>
            <a:endParaRPr/>
          </a:p>
        </p:txBody>
      </p:sp>
      <p:sp>
        <p:nvSpPr>
          <p:cNvPr id="127" name="Google Shape;127;p16"/>
          <p:cNvSpPr txBox="1"/>
          <p:nvPr/>
        </p:nvSpPr>
        <p:spPr>
          <a:xfrm>
            <a:off x="6324600" y="3352800"/>
            <a:ext cx="15303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 Historical</a:t>
            </a:r>
            <a:endParaRPr/>
          </a:p>
        </p:txBody>
      </p:sp>
      <p:sp>
        <p:nvSpPr>
          <p:cNvPr id="128" name="Google Shape;128;p16"/>
          <p:cNvSpPr/>
          <p:nvPr/>
        </p:nvSpPr>
        <p:spPr>
          <a:xfrm>
            <a:off x="3886200" y="4648200"/>
            <a:ext cx="2057400" cy="1295400"/>
          </a:xfrm>
          <a:prstGeom prst="irregularSeal2">
            <a:avLst/>
          </a:prstGeom>
          <a:gradFill>
            <a:gsLst>
              <a:gs pos="0">
                <a:srgbClr val="CFCF00"/>
              </a:gs>
              <a:gs pos="100000">
                <a:srgbClr val="FFFF00"/>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2400" u="none">
                <a:solidFill>
                  <a:schemeClr val="dk1"/>
                </a:solidFill>
                <a:latin typeface="Arial"/>
                <a:ea typeface="Arial"/>
                <a:cs typeface="Arial"/>
                <a:sym typeface="Arial"/>
              </a:rPr>
              <a:t>ETL</a:t>
            </a:r>
            <a:endParaRPr/>
          </a:p>
        </p:txBody>
      </p:sp>
      <p:grpSp>
        <p:nvGrpSpPr>
          <p:cNvPr id="129" name="Google Shape;129;p16"/>
          <p:cNvGrpSpPr/>
          <p:nvPr/>
        </p:nvGrpSpPr>
        <p:grpSpPr>
          <a:xfrm>
            <a:off x="609600" y="1371600"/>
            <a:ext cx="3200400" cy="4351337"/>
            <a:chOff x="533400" y="1295400"/>
            <a:chExt cx="3276600" cy="4427537"/>
          </a:xfrm>
        </p:grpSpPr>
        <p:sp>
          <p:nvSpPr>
            <p:cNvPr id="130" name="Google Shape;130;p16"/>
            <p:cNvSpPr txBox="1"/>
            <p:nvPr/>
          </p:nvSpPr>
          <p:spPr>
            <a:xfrm>
              <a:off x="1905000" y="5257800"/>
              <a:ext cx="1905000" cy="4651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2400" u="none">
                  <a:solidFill>
                    <a:srgbClr val="0000CC"/>
                  </a:solidFill>
                  <a:latin typeface="Arial"/>
                  <a:ea typeface="Arial"/>
                  <a:cs typeface="Arial"/>
                  <a:sym typeface="Arial"/>
                </a:rPr>
                <a:t>Extract</a:t>
              </a:r>
              <a:endParaRPr/>
            </a:p>
          </p:txBody>
        </p:sp>
        <p:sp>
          <p:nvSpPr>
            <p:cNvPr id="131" name="Google Shape;131;p16"/>
            <p:cNvSpPr/>
            <p:nvPr/>
          </p:nvSpPr>
          <p:spPr>
            <a:xfrm>
              <a:off x="533400" y="1295400"/>
              <a:ext cx="2819400" cy="1447800"/>
            </a:xfrm>
            <a:prstGeom prst="rect">
              <a:avLst/>
            </a:prstGeom>
            <a:noFill/>
            <a:ln cap="flat" cmpd="sng" w="38100">
              <a:solidFill>
                <a:srgbClr val="FFFF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32" name="Google Shape;132;p16"/>
          <p:cNvGrpSpPr/>
          <p:nvPr/>
        </p:nvGrpSpPr>
        <p:grpSpPr>
          <a:xfrm>
            <a:off x="6096000" y="1295400"/>
            <a:ext cx="2438400" cy="4348162"/>
            <a:chOff x="6096000" y="1295400"/>
            <a:chExt cx="2438400" cy="4348162"/>
          </a:xfrm>
        </p:grpSpPr>
        <p:sp>
          <p:nvSpPr>
            <p:cNvPr id="133" name="Google Shape;133;p16"/>
            <p:cNvSpPr txBox="1"/>
            <p:nvPr/>
          </p:nvSpPr>
          <p:spPr>
            <a:xfrm>
              <a:off x="6100762" y="5186362"/>
              <a:ext cx="911225"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2400" u="none">
                  <a:solidFill>
                    <a:srgbClr val="0000CC"/>
                  </a:solidFill>
                  <a:latin typeface="Arial"/>
                  <a:ea typeface="Arial"/>
                  <a:cs typeface="Arial"/>
                  <a:sym typeface="Arial"/>
                </a:rPr>
                <a:t>Load</a:t>
              </a:r>
              <a:endParaRPr/>
            </a:p>
          </p:txBody>
        </p:sp>
        <p:sp>
          <p:nvSpPr>
            <p:cNvPr id="134" name="Google Shape;134;p16"/>
            <p:cNvSpPr/>
            <p:nvPr/>
          </p:nvSpPr>
          <p:spPr>
            <a:xfrm>
              <a:off x="6096000" y="1295400"/>
              <a:ext cx="2438400" cy="1447800"/>
            </a:xfrm>
            <a:prstGeom prst="rect">
              <a:avLst/>
            </a:prstGeom>
            <a:noFill/>
            <a:ln cap="flat" cmpd="sng" w="38100">
              <a:solidFill>
                <a:srgbClr val="FFFF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35" name="Google Shape;135;p16"/>
          <p:cNvGrpSpPr/>
          <p:nvPr/>
        </p:nvGrpSpPr>
        <p:grpSpPr>
          <a:xfrm>
            <a:off x="3692525" y="2819400"/>
            <a:ext cx="2201862" cy="1833562"/>
            <a:chOff x="3886200" y="2819400"/>
            <a:chExt cx="1957387" cy="1833562"/>
          </a:xfrm>
        </p:grpSpPr>
        <p:sp>
          <p:nvSpPr>
            <p:cNvPr id="136" name="Google Shape;136;p16"/>
            <p:cNvSpPr txBox="1"/>
            <p:nvPr/>
          </p:nvSpPr>
          <p:spPr>
            <a:xfrm>
              <a:off x="4140200" y="4195762"/>
              <a:ext cx="150336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2400" u="none">
                  <a:solidFill>
                    <a:srgbClr val="0000CC"/>
                  </a:solidFill>
                  <a:latin typeface="Arial"/>
                  <a:ea typeface="Arial"/>
                  <a:cs typeface="Arial"/>
                  <a:sym typeface="Arial"/>
                </a:rPr>
                <a:t>Transform</a:t>
              </a:r>
              <a:endParaRPr/>
            </a:p>
          </p:txBody>
        </p:sp>
        <p:sp>
          <p:nvSpPr>
            <p:cNvPr id="137" name="Google Shape;137;p16"/>
            <p:cNvSpPr txBox="1"/>
            <p:nvPr/>
          </p:nvSpPr>
          <p:spPr>
            <a:xfrm>
              <a:off x="3886200" y="2819400"/>
              <a:ext cx="1957387" cy="13144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0" i="0" lang="en-US" sz="1600" u="none">
                  <a:solidFill>
                    <a:srgbClr val="0000CC"/>
                  </a:solidFill>
                  <a:latin typeface="Arial"/>
                  <a:ea typeface="Arial"/>
                  <a:cs typeface="Arial"/>
                  <a:sym typeface="Arial"/>
                </a:rPr>
                <a:t>Cleanse Data</a:t>
              </a:r>
              <a:endParaRPr/>
            </a:p>
            <a:p>
              <a:pPr indent="0" lvl="0" marL="0" marR="0" rtl="0" algn="ctr">
                <a:lnSpc>
                  <a:spcPct val="100000"/>
                </a:lnSpc>
                <a:spcBef>
                  <a:spcPts val="0"/>
                </a:spcBef>
                <a:spcAft>
                  <a:spcPts val="0"/>
                </a:spcAft>
                <a:buClr>
                  <a:srgbClr val="0000CC"/>
                </a:buClr>
                <a:buFont typeface="Arial"/>
                <a:buNone/>
              </a:pPr>
              <a:r>
                <a:rPr b="0" i="0" lang="en-US" sz="1600" u="none">
                  <a:solidFill>
                    <a:srgbClr val="0000CC"/>
                  </a:solidFill>
                  <a:latin typeface="Arial"/>
                  <a:ea typeface="Arial"/>
                  <a:cs typeface="Arial"/>
                  <a:sym typeface="Arial"/>
                </a:rPr>
                <a:t>Apply Business Rules</a:t>
              </a:r>
              <a:endParaRPr/>
            </a:p>
            <a:p>
              <a:pPr indent="0" lvl="0" marL="0" marR="0" rtl="0" algn="ctr">
                <a:lnSpc>
                  <a:spcPct val="100000"/>
                </a:lnSpc>
                <a:spcBef>
                  <a:spcPts val="0"/>
                </a:spcBef>
                <a:spcAft>
                  <a:spcPts val="0"/>
                </a:spcAft>
                <a:buClr>
                  <a:srgbClr val="0000CC"/>
                </a:buClr>
                <a:buFont typeface="Arial"/>
                <a:buNone/>
              </a:pPr>
              <a:r>
                <a:rPr b="0" i="0" lang="en-US" sz="1600" u="none">
                  <a:solidFill>
                    <a:srgbClr val="0000CC"/>
                  </a:solidFill>
                  <a:latin typeface="Arial"/>
                  <a:ea typeface="Arial"/>
                  <a:cs typeface="Arial"/>
                  <a:sym typeface="Arial"/>
                </a:rPr>
                <a:t>Aggregate Data</a:t>
              </a:r>
              <a:endParaRPr/>
            </a:p>
            <a:p>
              <a:pPr indent="0" lvl="0" marL="0" marR="0" rtl="0" algn="ctr">
                <a:lnSpc>
                  <a:spcPct val="100000"/>
                </a:lnSpc>
                <a:spcBef>
                  <a:spcPts val="0"/>
                </a:spcBef>
                <a:spcAft>
                  <a:spcPts val="0"/>
                </a:spcAft>
                <a:buClr>
                  <a:srgbClr val="0000CC"/>
                </a:buClr>
                <a:buFont typeface="Arial"/>
                <a:buNone/>
              </a:pPr>
              <a:r>
                <a:rPr b="0" i="0" lang="en-US" sz="1600" u="none">
                  <a:solidFill>
                    <a:srgbClr val="0000CC"/>
                  </a:solidFill>
                  <a:latin typeface="Arial"/>
                  <a:ea typeface="Arial"/>
                  <a:cs typeface="Arial"/>
                  <a:sym typeface="Arial"/>
                </a:rPr>
                <a:t>Consolidate Data</a:t>
              </a:r>
              <a:endParaRPr/>
            </a:p>
            <a:p>
              <a:pPr indent="0" lvl="0" marL="0" marR="0" rtl="0" algn="ctr">
                <a:lnSpc>
                  <a:spcPct val="100000"/>
                </a:lnSpc>
                <a:spcBef>
                  <a:spcPts val="0"/>
                </a:spcBef>
                <a:spcAft>
                  <a:spcPts val="0"/>
                </a:spcAft>
                <a:buClr>
                  <a:srgbClr val="0000CC"/>
                </a:buClr>
                <a:buFont typeface="Arial"/>
                <a:buNone/>
              </a:pPr>
              <a:r>
                <a:rPr b="0" i="0" lang="en-US" sz="1600" u="none">
                  <a:solidFill>
                    <a:srgbClr val="0000CC"/>
                  </a:solidFill>
                  <a:latin typeface="Arial"/>
                  <a:ea typeface="Arial"/>
                  <a:cs typeface="Arial"/>
                  <a:sym typeface="Arial"/>
                </a:rPr>
                <a:t>De-normalize</a:t>
              </a:r>
              <a:endParaRPr/>
            </a:p>
          </p:txBody>
        </p:sp>
      </p:gr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500"/>
                                        <p:tgtEl>
                                          <p:spTgt spid="12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500"/>
                                        <p:tgtEl>
                                          <p:spTgt spid="12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500"/>
                                        <p:tgtEl>
                                          <p:spTgt spid="12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500"/>
                                        <p:tgtEl>
                                          <p:spTgt spid="1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500"/>
                                        <p:tgtEl>
                                          <p:spTgt spid="1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500"/>
                                        <p:tgtEl>
                                          <p:spTgt spid="12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5" name="Shape 695"/>
        <p:cNvGrpSpPr/>
        <p:nvPr/>
      </p:nvGrpSpPr>
      <p:grpSpPr>
        <a:xfrm>
          <a:off x="0" y="0"/>
          <a:ext cx="0" cy="0"/>
          <a:chOff x="0" y="0"/>
          <a:chExt cx="0" cy="0"/>
        </a:xfrm>
      </p:grpSpPr>
      <p:sp>
        <p:nvSpPr>
          <p:cNvPr id="696" name="Google Shape;696;p6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697" name="Google Shape;697;p61"/>
          <p:cNvSpPr txBox="1"/>
          <p:nvPr/>
        </p:nvSpPr>
        <p:spPr>
          <a:xfrm>
            <a:off x="609600" y="381000"/>
            <a:ext cx="75438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Flat File Wizard</a:t>
            </a:r>
            <a:endParaRPr/>
          </a:p>
        </p:txBody>
      </p:sp>
      <p:sp>
        <p:nvSpPr>
          <p:cNvPr id="698" name="Google Shape;698;p61"/>
          <p:cNvSpPr txBox="1"/>
          <p:nvPr/>
        </p:nvSpPr>
        <p:spPr>
          <a:xfrm>
            <a:off x="228600" y="1371600"/>
            <a:ext cx="2438400" cy="48006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5555C7"/>
              </a:buClr>
              <a:buSzPts val="2200"/>
              <a:buFont typeface="Noto Sans Symbols"/>
              <a:buChar char="▪"/>
            </a:pPr>
            <a:r>
              <a:rPr b="0" i="0" lang="en-US" sz="2200" u="none">
                <a:solidFill>
                  <a:schemeClr val="dk1"/>
                </a:solidFill>
                <a:latin typeface="Arial"/>
                <a:ea typeface="Arial"/>
                <a:cs typeface="Arial"/>
                <a:sym typeface="Arial"/>
              </a:rPr>
              <a:t>Three-step wizard</a:t>
            </a:r>
            <a:endParaRPr/>
          </a:p>
          <a:p>
            <a:pPr indent="-254000" lvl="0" marL="342900" marR="0" rtl="0" algn="l">
              <a:lnSpc>
                <a:spcPct val="100000"/>
              </a:lnSpc>
              <a:spcBef>
                <a:spcPts val="0"/>
              </a:spcBef>
              <a:spcAft>
                <a:spcPts val="0"/>
              </a:spcAft>
              <a:buClr>
                <a:srgbClr val="5555C7"/>
              </a:buClr>
              <a:buSzPts val="1400"/>
              <a:buFont typeface="Noto Sans Symbols"/>
              <a:buNone/>
            </a:pPr>
            <a:r>
              <a:t/>
            </a:r>
            <a:endParaRPr b="0" i="0" sz="1400" u="non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5555C7"/>
              </a:buClr>
              <a:buSzPts val="2400"/>
              <a:buFont typeface="Noto Sans Symbols"/>
              <a:buChar char="▪"/>
            </a:pPr>
            <a:r>
              <a:rPr b="0" i="0" lang="en-US" sz="2200" u="none">
                <a:solidFill>
                  <a:schemeClr val="dk1"/>
                </a:solidFill>
                <a:latin typeface="Arial"/>
                <a:ea typeface="Arial"/>
                <a:cs typeface="Arial"/>
                <a:sym typeface="Arial"/>
              </a:rPr>
              <a:t>Columns can be renamed within wizard</a:t>
            </a:r>
            <a:r>
              <a:rPr b="0" i="0" lang="en-US" sz="2400" u="none">
                <a:solidFill>
                  <a:schemeClr val="dk1"/>
                </a:solidFill>
                <a:latin typeface="Arial"/>
                <a:ea typeface="Arial"/>
                <a:cs typeface="Arial"/>
                <a:sym typeface="Arial"/>
              </a:rPr>
              <a:t> </a:t>
            </a:r>
            <a:endParaRPr/>
          </a:p>
          <a:p>
            <a:pPr indent="-254000" lvl="0" marL="342900" marR="0" rtl="0" algn="l">
              <a:lnSpc>
                <a:spcPct val="100000"/>
              </a:lnSpc>
              <a:spcBef>
                <a:spcPts val="0"/>
              </a:spcBef>
              <a:spcAft>
                <a:spcPts val="0"/>
              </a:spcAft>
              <a:buClr>
                <a:srgbClr val="5555C7"/>
              </a:buClr>
              <a:buSzPts val="1400"/>
              <a:buFont typeface="Noto Sans Symbols"/>
              <a:buNone/>
            </a:pPr>
            <a:r>
              <a:t/>
            </a:r>
            <a:endParaRPr b="0" i="0" sz="1400" u="non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5555C7"/>
              </a:buClr>
              <a:buSzPts val="2200"/>
              <a:buFont typeface="Noto Sans Symbols"/>
              <a:buChar char="▪"/>
            </a:pPr>
            <a:r>
              <a:rPr b="0" i="0" lang="en-US" sz="2200" u="none">
                <a:solidFill>
                  <a:schemeClr val="dk1"/>
                </a:solidFill>
                <a:latin typeface="Arial"/>
                <a:ea typeface="Arial"/>
                <a:cs typeface="Arial"/>
                <a:sym typeface="Arial"/>
              </a:rPr>
              <a:t>Text, Numeric and Datetime datatypes are supported </a:t>
            </a:r>
            <a:endParaRPr/>
          </a:p>
          <a:p>
            <a:pPr indent="-342900" lvl="0" marL="342900" marR="0" rtl="0" algn="l">
              <a:lnSpc>
                <a:spcPct val="100000"/>
              </a:lnSpc>
              <a:spcBef>
                <a:spcPts val="0"/>
              </a:spcBef>
              <a:spcAft>
                <a:spcPts val="0"/>
              </a:spcAft>
              <a:buClr>
                <a:schemeClr val="dk1"/>
              </a:buClr>
              <a:buFont typeface="Times New Roman"/>
              <a:buNone/>
            </a:pPr>
            <a:r>
              <a:t/>
            </a:r>
            <a:endParaRPr b="0" i="0" sz="1400" u="non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5555C7"/>
              </a:buClr>
              <a:buSzPts val="2200"/>
              <a:buFont typeface="Noto Sans Symbols"/>
              <a:buChar char="▪"/>
            </a:pPr>
            <a:r>
              <a:rPr b="0" i="0" lang="en-US" sz="2200" u="none">
                <a:solidFill>
                  <a:schemeClr val="dk1"/>
                </a:solidFill>
                <a:latin typeface="Arial"/>
                <a:ea typeface="Arial"/>
                <a:cs typeface="Arial"/>
                <a:sym typeface="Arial"/>
              </a:rPr>
              <a:t>Wizard ‘guesses’ datatype</a:t>
            </a:r>
            <a:endParaRPr/>
          </a:p>
        </p:txBody>
      </p:sp>
      <p:pic>
        <p:nvPicPr>
          <p:cNvPr id="699" name="Google Shape;699;p61"/>
          <p:cNvPicPr preferRelativeResize="0"/>
          <p:nvPr/>
        </p:nvPicPr>
        <p:blipFill rotWithShape="1">
          <a:blip r:embed="rId3">
            <a:alphaModFix/>
          </a:blip>
          <a:srcRect b="0" l="0" r="0" t="0"/>
          <a:stretch/>
        </p:blipFill>
        <p:spPr>
          <a:xfrm>
            <a:off x="2438400" y="1295400"/>
            <a:ext cx="3962400" cy="3263900"/>
          </a:xfrm>
          <a:prstGeom prst="rect">
            <a:avLst/>
          </a:prstGeom>
          <a:noFill/>
          <a:ln>
            <a:noFill/>
          </a:ln>
        </p:spPr>
      </p:pic>
      <p:pic>
        <p:nvPicPr>
          <p:cNvPr id="700" name="Google Shape;700;p61"/>
          <p:cNvPicPr preferRelativeResize="0"/>
          <p:nvPr/>
        </p:nvPicPr>
        <p:blipFill rotWithShape="1">
          <a:blip r:embed="rId4">
            <a:alphaModFix/>
          </a:blip>
          <a:srcRect b="0" l="0" r="0" t="0"/>
          <a:stretch/>
        </p:blipFill>
        <p:spPr>
          <a:xfrm>
            <a:off x="3505200" y="1752600"/>
            <a:ext cx="4114800" cy="3390900"/>
          </a:xfrm>
          <a:prstGeom prst="rect">
            <a:avLst/>
          </a:prstGeom>
          <a:noFill/>
          <a:ln>
            <a:noFill/>
          </a:ln>
        </p:spPr>
      </p:pic>
      <p:pic>
        <p:nvPicPr>
          <p:cNvPr id="701" name="Google Shape;701;p61"/>
          <p:cNvPicPr preferRelativeResize="0"/>
          <p:nvPr/>
        </p:nvPicPr>
        <p:blipFill rotWithShape="1">
          <a:blip r:embed="rId5">
            <a:alphaModFix/>
          </a:blip>
          <a:srcRect b="0" l="0" r="0" t="0"/>
          <a:stretch/>
        </p:blipFill>
        <p:spPr>
          <a:xfrm>
            <a:off x="4191000" y="2590800"/>
            <a:ext cx="4343400" cy="3578225"/>
          </a:xfrm>
          <a:prstGeom prst="rect">
            <a:avLst/>
          </a:prstGeom>
          <a:noFill/>
          <a:ln>
            <a:noFill/>
          </a:ln>
        </p:spPr>
      </p:pic>
      <p:pic>
        <p:nvPicPr>
          <p:cNvPr id="702" name="Google Shape;702;p61"/>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500"/>
                                        <p:tgtEl>
                                          <p:spTgt spid="6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500"/>
                                        <p:tgtEl>
                                          <p:spTgt spid="7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500"/>
                                        <p:tgtEl>
                                          <p:spTgt spid="7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6" name="Shape 706"/>
        <p:cNvGrpSpPr/>
        <p:nvPr/>
      </p:nvGrpSpPr>
      <p:grpSpPr>
        <a:xfrm>
          <a:off x="0" y="0"/>
          <a:ext cx="0" cy="0"/>
          <a:chOff x="0" y="0"/>
          <a:chExt cx="0" cy="0"/>
        </a:xfrm>
      </p:grpSpPr>
      <p:sp>
        <p:nvSpPr>
          <p:cNvPr id="707" name="Google Shape;707;p6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708" name="Google Shape;708;p62"/>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XML Source Analysis</a:t>
            </a:r>
            <a:endParaRPr/>
          </a:p>
        </p:txBody>
      </p:sp>
      <p:sp>
        <p:nvSpPr>
          <p:cNvPr id="709" name="Google Shape;709;p62"/>
          <p:cNvSpPr txBox="1"/>
          <p:nvPr/>
        </p:nvSpPr>
        <p:spPr>
          <a:xfrm>
            <a:off x="5181600" y="4724400"/>
            <a:ext cx="3505200" cy="990600"/>
          </a:xfrm>
          <a:prstGeom prst="rect">
            <a:avLst/>
          </a:prstGeom>
          <a:noFill/>
          <a:ln>
            <a:noFill/>
          </a:ln>
        </p:spPr>
        <p:txBody>
          <a:bodyPr anchorCtr="0" anchor="t" bIns="46025" lIns="92075" spcFirstLastPara="1" rIns="92075" wrap="square" tIns="46025">
            <a:noAutofit/>
          </a:bodyPr>
          <a:lstStyle/>
          <a:p>
            <a:pPr indent="0" lvl="0" marL="0" marR="0" rtl="0" algn="ctr">
              <a:lnSpc>
                <a:spcPct val="8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In addition to the DTD file, an</a:t>
            </a:r>
            <a:endParaRPr/>
          </a:p>
          <a:p>
            <a:pPr indent="0" lvl="0" marL="0" marR="0" rtl="0" algn="ctr">
              <a:lnSpc>
                <a:spcPct val="8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 XML Schema or XML file can be used as a Source Definition</a:t>
            </a:r>
            <a:endParaRPr/>
          </a:p>
        </p:txBody>
      </p:sp>
      <p:grpSp>
        <p:nvGrpSpPr>
          <p:cNvPr id="710" name="Google Shape;710;p62"/>
          <p:cNvGrpSpPr/>
          <p:nvPr/>
        </p:nvGrpSpPr>
        <p:grpSpPr>
          <a:xfrm>
            <a:off x="762000" y="1295400"/>
            <a:ext cx="6729412" cy="5141912"/>
            <a:chOff x="762000" y="1295400"/>
            <a:chExt cx="6729412" cy="5141912"/>
          </a:xfrm>
        </p:grpSpPr>
        <p:cxnSp>
          <p:nvCxnSpPr>
            <p:cNvPr id="711" name="Google Shape;711;p62"/>
            <p:cNvCxnSpPr/>
            <p:nvPr/>
          </p:nvCxnSpPr>
          <p:spPr>
            <a:xfrm>
              <a:off x="3473450" y="2514600"/>
              <a:ext cx="2089150" cy="0"/>
            </a:xfrm>
            <a:prstGeom prst="straightConnector1">
              <a:avLst/>
            </a:prstGeom>
            <a:noFill/>
            <a:ln cap="flat" cmpd="sng" w="19050">
              <a:solidFill>
                <a:srgbClr val="000066"/>
              </a:solidFill>
              <a:prstDash val="solid"/>
              <a:miter lim="8000"/>
              <a:headEnd len="med" w="med" type="triangle"/>
              <a:tailEnd len="sm" w="sm" type="none"/>
            </a:ln>
          </p:spPr>
        </p:cxnSp>
        <p:sp>
          <p:nvSpPr>
            <p:cNvPr id="712" name="Google Shape;712;p62"/>
            <p:cNvSpPr txBox="1"/>
            <p:nvPr/>
          </p:nvSpPr>
          <p:spPr>
            <a:xfrm>
              <a:off x="3581400" y="1524000"/>
              <a:ext cx="1708150" cy="9159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Mapped Drive</a:t>
              </a:r>
              <a:endParaRPr/>
            </a:p>
            <a:p>
              <a:pPr indent="0" lvl="0" marL="0" marR="0" rtl="0" algn="ctr">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NFS Mounting</a:t>
              </a:r>
              <a:endParaRPr/>
            </a:p>
            <a:p>
              <a:pPr indent="0" lvl="0" marL="0" marR="0" rtl="0" algn="ctr">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Local Directory</a:t>
              </a:r>
              <a:endParaRPr/>
            </a:p>
          </p:txBody>
        </p:sp>
        <p:grpSp>
          <p:nvGrpSpPr>
            <p:cNvPr id="713" name="Google Shape;713;p62"/>
            <p:cNvGrpSpPr/>
            <p:nvPr/>
          </p:nvGrpSpPr>
          <p:grpSpPr>
            <a:xfrm>
              <a:off x="6019800" y="1295400"/>
              <a:ext cx="1471612" cy="3200400"/>
              <a:chOff x="6019800" y="1981200"/>
              <a:chExt cx="1471612" cy="3200400"/>
            </a:xfrm>
          </p:grpSpPr>
          <p:grpSp>
            <p:nvGrpSpPr>
              <p:cNvPr id="714" name="Google Shape;714;p62"/>
              <p:cNvGrpSpPr/>
              <p:nvPr/>
            </p:nvGrpSpPr>
            <p:grpSpPr>
              <a:xfrm>
                <a:off x="6248400" y="2590800"/>
                <a:ext cx="1130300" cy="993775"/>
                <a:chOff x="5087937" y="2819400"/>
                <a:chExt cx="1130300" cy="612775"/>
              </a:xfrm>
            </p:grpSpPr>
            <p:sp>
              <p:nvSpPr>
                <p:cNvPr id="715" name="Google Shape;715;p62"/>
                <p:cNvSpPr/>
                <p:nvPr/>
              </p:nvSpPr>
              <p:spPr>
                <a:xfrm>
                  <a:off x="5087937" y="2819400"/>
                  <a:ext cx="1130300" cy="609600"/>
                </a:xfrm>
                <a:prstGeom prst="rect">
                  <a:avLst/>
                </a:prstGeom>
                <a:solidFill>
                  <a:srgbClr val="33CCCC"/>
                </a:solidFill>
                <a:ln cap="flat" cmpd="sng" w="285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716" name="Google Shape;716;p62"/>
                <p:cNvCxnSpPr/>
                <p:nvPr/>
              </p:nvCxnSpPr>
              <p:spPr>
                <a:xfrm>
                  <a:off x="5087937" y="3432175"/>
                  <a:ext cx="1130300" cy="0"/>
                </a:xfrm>
                <a:prstGeom prst="straightConnector1">
                  <a:avLst/>
                </a:prstGeom>
                <a:gradFill>
                  <a:gsLst>
                    <a:gs pos="0">
                      <a:schemeClr val="accent1"/>
                    </a:gs>
                    <a:gs pos="100000">
                      <a:schemeClr val="lt1"/>
                    </a:gs>
                  </a:gsLst>
                  <a:lin ang="5400000" scaled="0"/>
                </a:gradFill>
                <a:ln cap="flat" cmpd="sng" w="28575">
                  <a:solidFill>
                    <a:schemeClr val="dk1"/>
                  </a:solidFill>
                  <a:prstDash val="solid"/>
                  <a:miter lim="8000"/>
                  <a:headEnd len="sm" w="sm" type="none"/>
                  <a:tailEnd len="sm" w="sm" type="none"/>
                </a:ln>
              </p:spPr>
            </p:cxnSp>
            <p:sp>
              <p:nvSpPr>
                <p:cNvPr id="717" name="Google Shape;717;p62"/>
                <p:cNvSpPr txBox="1"/>
                <p:nvPr/>
              </p:nvSpPr>
              <p:spPr>
                <a:xfrm>
                  <a:off x="5200650" y="2921000"/>
                  <a:ext cx="950912" cy="207962"/>
                </a:xfrm>
                <a:prstGeom prst="rect">
                  <a:avLst/>
                </a:prstGeom>
                <a:solidFill>
                  <a:srgbClr val="33CCC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a:solidFill>
                        <a:srgbClr val="000066"/>
                      </a:solidFill>
                      <a:latin typeface="Arial"/>
                      <a:ea typeface="Arial"/>
                      <a:cs typeface="Arial"/>
                      <a:sym typeface="Arial"/>
                    </a:rPr>
                    <a:t>DEF</a:t>
                  </a:r>
                  <a:endParaRPr/>
                </a:p>
              </p:txBody>
            </p:sp>
          </p:grpSp>
          <p:sp>
            <p:nvSpPr>
              <p:cNvPr id="718" name="Google Shape;718;p62"/>
              <p:cNvSpPr txBox="1"/>
              <p:nvPr/>
            </p:nvSpPr>
            <p:spPr>
              <a:xfrm>
                <a:off x="6019800" y="1981200"/>
                <a:ext cx="14716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.DTD File</a:t>
                </a:r>
                <a:endParaRPr/>
              </a:p>
            </p:txBody>
          </p:sp>
          <p:sp>
            <p:nvSpPr>
              <p:cNvPr id="719" name="Google Shape;719;p62"/>
              <p:cNvSpPr/>
              <p:nvPr/>
            </p:nvSpPr>
            <p:spPr>
              <a:xfrm>
                <a:off x="6400800" y="3886200"/>
                <a:ext cx="838200" cy="1295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20" name="Google Shape;720;p62"/>
              <p:cNvSpPr txBox="1"/>
              <p:nvPr/>
            </p:nvSpPr>
            <p:spPr>
              <a:xfrm>
                <a:off x="6477000" y="4114800"/>
                <a:ext cx="762000"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a:solidFill>
                      <a:srgbClr val="000066"/>
                    </a:solidFill>
                    <a:latin typeface="Arial"/>
                    <a:ea typeface="Arial"/>
                    <a:cs typeface="Arial"/>
                    <a:sym typeface="Arial"/>
                  </a:rPr>
                  <a:t>DATA</a:t>
                </a:r>
                <a:endParaRPr/>
              </a:p>
            </p:txBody>
          </p:sp>
          <p:pic>
            <p:nvPicPr>
              <p:cNvPr id="721" name="Google Shape;721;p62"/>
              <p:cNvPicPr preferRelativeResize="0"/>
              <p:nvPr/>
            </p:nvPicPr>
            <p:blipFill rotWithShape="1">
              <a:blip r:embed="rId3">
                <a:alphaModFix/>
              </a:blip>
              <a:srcRect b="0" l="0" r="0" t="0"/>
              <a:stretch/>
            </p:blipFill>
            <p:spPr>
              <a:xfrm>
                <a:off x="6629400" y="4495800"/>
                <a:ext cx="457200" cy="619125"/>
              </a:xfrm>
              <a:prstGeom prst="rect">
                <a:avLst/>
              </a:prstGeom>
              <a:noFill/>
              <a:ln cap="flat" cmpd="sng" w="12700">
                <a:solidFill>
                  <a:schemeClr val="accent1"/>
                </a:solidFill>
                <a:prstDash val="solid"/>
                <a:miter lim="8000"/>
                <a:headEnd len="sm" w="sm" type="none"/>
                <a:tailEnd len="sm" w="sm" type="none"/>
              </a:ln>
            </p:spPr>
          </p:pic>
        </p:grpSp>
        <p:grpSp>
          <p:nvGrpSpPr>
            <p:cNvPr id="722" name="Google Shape;722;p62"/>
            <p:cNvGrpSpPr/>
            <p:nvPr/>
          </p:nvGrpSpPr>
          <p:grpSpPr>
            <a:xfrm>
              <a:off x="1600200" y="1752600"/>
              <a:ext cx="1066800" cy="1066800"/>
              <a:chOff x="1905000" y="3048000"/>
              <a:chExt cx="1066800" cy="1066800"/>
            </a:xfrm>
          </p:grpSpPr>
          <p:sp>
            <p:nvSpPr>
              <p:cNvPr id="723" name="Google Shape;723;p62"/>
              <p:cNvSpPr/>
              <p:nvPr/>
            </p:nvSpPr>
            <p:spPr>
              <a:xfrm>
                <a:off x="1905000" y="30480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724" name="Google Shape;724;p62"/>
              <p:cNvPicPr preferRelativeResize="0"/>
              <p:nvPr/>
            </p:nvPicPr>
            <p:blipFill rotWithShape="1">
              <a:blip r:embed="rId4">
                <a:alphaModFix/>
              </a:blip>
              <a:srcRect b="0" l="0" r="0" t="0"/>
              <a:stretch/>
            </p:blipFill>
            <p:spPr>
              <a:xfrm>
                <a:off x="2209800" y="3314700"/>
                <a:ext cx="503237" cy="503237"/>
              </a:xfrm>
              <a:prstGeom prst="rect">
                <a:avLst/>
              </a:prstGeom>
              <a:noFill/>
              <a:ln cap="flat" cmpd="sng" w="12700">
                <a:solidFill>
                  <a:srgbClr val="000066"/>
                </a:solidFill>
                <a:prstDash val="solid"/>
                <a:miter lim="8000"/>
                <a:headEnd len="sm" w="sm" type="none"/>
                <a:tailEnd len="sm" w="sm" type="none"/>
              </a:ln>
            </p:spPr>
          </p:pic>
        </p:grpSp>
        <p:sp>
          <p:nvSpPr>
            <p:cNvPr id="725" name="Google Shape;725;p62"/>
            <p:cNvSpPr txBox="1"/>
            <p:nvPr/>
          </p:nvSpPr>
          <p:spPr>
            <a:xfrm>
              <a:off x="762000" y="1295400"/>
              <a:ext cx="242252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Source Analyzer</a:t>
              </a:r>
              <a:endParaRPr/>
            </a:p>
          </p:txBody>
        </p:sp>
        <p:sp>
          <p:nvSpPr>
            <p:cNvPr id="726" name="Google Shape;726;p62"/>
            <p:cNvSpPr/>
            <p:nvPr/>
          </p:nvSpPr>
          <p:spPr>
            <a:xfrm>
              <a:off x="2819400" y="5562600"/>
              <a:ext cx="1512887" cy="874712"/>
            </a:xfrm>
            <a:prstGeom prst="can">
              <a:avLst>
                <a:gd fmla="val 25000" name="adj"/>
              </a:avLst>
            </a:prstGeom>
            <a:gradFill>
              <a:gsLst>
                <a:gs pos="0">
                  <a:srgbClr val="FFCC99"/>
                </a:gs>
                <a:gs pos="100000">
                  <a:srgbClr val="B38F6B"/>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a:solidFill>
                    <a:schemeClr val="lt1"/>
                  </a:solidFill>
                  <a:latin typeface="Arial"/>
                  <a:ea typeface="Arial"/>
                  <a:cs typeface="Arial"/>
                  <a:sym typeface="Arial"/>
                </a:rPr>
                <a:t>Repository</a:t>
              </a:r>
              <a:endParaRPr/>
            </a:p>
          </p:txBody>
        </p:sp>
        <p:pic>
          <p:nvPicPr>
            <p:cNvPr id="727" name="Google Shape;727;p62"/>
            <p:cNvPicPr preferRelativeResize="0"/>
            <p:nvPr/>
          </p:nvPicPr>
          <p:blipFill rotWithShape="1">
            <a:blip r:embed="rId5">
              <a:alphaModFix/>
            </a:blip>
            <a:srcRect b="0" l="0" r="0" t="0"/>
            <a:stretch/>
          </p:blipFill>
          <p:spPr>
            <a:xfrm>
              <a:off x="1828800" y="3657600"/>
              <a:ext cx="1166812" cy="1290637"/>
            </a:xfrm>
            <a:prstGeom prst="rect">
              <a:avLst/>
            </a:prstGeom>
            <a:noFill/>
            <a:ln>
              <a:noFill/>
            </a:ln>
          </p:spPr>
        </p:pic>
        <p:cxnSp>
          <p:nvCxnSpPr>
            <p:cNvPr id="728" name="Google Shape;728;p62"/>
            <p:cNvCxnSpPr/>
            <p:nvPr/>
          </p:nvCxnSpPr>
          <p:spPr>
            <a:xfrm>
              <a:off x="2209800" y="2895600"/>
              <a:ext cx="304800" cy="1066800"/>
            </a:xfrm>
            <a:prstGeom prst="straightConnector1">
              <a:avLst/>
            </a:prstGeom>
            <a:noFill/>
            <a:ln cap="flat" cmpd="sng" w="38100">
              <a:solidFill>
                <a:schemeClr val="hlink"/>
              </a:solidFill>
              <a:prstDash val="solid"/>
              <a:miter lim="8000"/>
              <a:headEnd len="med" w="med" type="triangle"/>
              <a:tailEnd len="med" w="med" type="triangle"/>
            </a:ln>
          </p:spPr>
        </p:cxnSp>
        <p:cxnSp>
          <p:nvCxnSpPr>
            <p:cNvPr id="729" name="Google Shape;729;p62"/>
            <p:cNvCxnSpPr/>
            <p:nvPr/>
          </p:nvCxnSpPr>
          <p:spPr>
            <a:xfrm rot="10800000">
              <a:off x="2514600" y="4876800"/>
              <a:ext cx="762000" cy="685800"/>
            </a:xfrm>
            <a:prstGeom prst="straightConnector1">
              <a:avLst/>
            </a:prstGeom>
            <a:noFill/>
            <a:ln cap="flat" cmpd="sng" w="38100">
              <a:solidFill>
                <a:srgbClr val="FFCC00"/>
              </a:solidFill>
              <a:prstDash val="solid"/>
              <a:miter lim="8000"/>
              <a:headEnd len="med" w="med" type="triangle"/>
              <a:tailEnd len="med" w="med" type="triangle"/>
            </a:ln>
          </p:spPr>
        </p:cxnSp>
        <p:sp>
          <p:nvSpPr>
            <p:cNvPr id="730" name="Google Shape;730;p62"/>
            <p:cNvSpPr txBox="1"/>
            <p:nvPr/>
          </p:nvSpPr>
          <p:spPr>
            <a:xfrm>
              <a:off x="2895600" y="41910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Service</a:t>
              </a:r>
              <a:endParaRPr/>
            </a:p>
          </p:txBody>
        </p:sp>
        <p:sp>
          <p:nvSpPr>
            <p:cNvPr id="731" name="Google Shape;731;p62"/>
            <p:cNvSpPr txBox="1"/>
            <p:nvPr/>
          </p:nvSpPr>
          <p:spPr>
            <a:xfrm>
              <a:off x="1143000" y="3352800"/>
              <a:ext cx="1066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a:solidFill>
                    <a:schemeClr val="hlink"/>
                  </a:solidFill>
                  <a:latin typeface="Arial"/>
                  <a:ea typeface="Arial"/>
                  <a:cs typeface="Arial"/>
                  <a:sym typeface="Arial"/>
                </a:rPr>
                <a:t>TCP/IP</a:t>
              </a:r>
              <a:endParaRPr/>
            </a:p>
          </p:txBody>
        </p:sp>
        <p:sp>
          <p:nvSpPr>
            <p:cNvPr id="732" name="Google Shape;732;p62"/>
            <p:cNvSpPr txBox="1"/>
            <p:nvPr/>
          </p:nvSpPr>
          <p:spPr>
            <a:xfrm>
              <a:off x="2057400" y="5257800"/>
              <a:ext cx="914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0" i="0" lang="en-US" sz="1800" u="none">
                  <a:solidFill>
                    <a:srgbClr val="FFC61E"/>
                  </a:solidFill>
                  <a:latin typeface="Arial"/>
                  <a:ea typeface="Arial"/>
                  <a:cs typeface="Arial"/>
                  <a:sym typeface="Arial"/>
                </a:rPr>
                <a:t>native</a:t>
              </a:r>
              <a:endParaRPr/>
            </a:p>
          </p:txBody>
        </p:sp>
        <p:sp>
          <p:nvSpPr>
            <p:cNvPr id="733" name="Google Shape;733;p62"/>
            <p:cNvSpPr txBox="1"/>
            <p:nvPr/>
          </p:nvSpPr>
          <p:spPr>
            <a:xfrm>
              <a:off x="2209800" y="6019800"/>
              <a:ext cx="762000" cy="381000"/>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a:solidFill>
                    <a:srgbClr val="000066"/>
                  </a:solidFill>
                  <a:latin typeface="Arial"/>
                  <a:ea typeface="Arial"/>
                  <a:cs typeface="Arial"/>
                  <a:sym typeface="Arial"/>
                </a:rPr>
                <a:t>DEF</a:t>
              </a:r>
              <a:endParaRPr/>
            </a:p>
          </p:txBody>
        </p:sp>
      </p:grpSp>
    </p:spTree>
  </p:cSld>
  <p:clrMapOvr>
    <a:masterClrMapping/>
  </p:clrMapOvr>
  <p:transition spd="slow">
    <p:fade thruBlk="1"/>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 name="Shape 737"/>
        <p:cNvGrpSpPr/>
        <p:nvPr/>
      </p:nvGrpSpPr>
      <p:grpSpPr>
        <a:xfrm>
          <a:off x="0" y="0"/>
          <a:ext cx="0" cy="0"/>
          <a:chOff x="0" y="0"/>
          <a:chExt cx="0" cy="0"/>
        </a:xfrm>
      </p:grpSpPr>
      <p:sp>
        <p:nvSpPr>
          <p:cNvPr id="738" name="Google Shape;738;p6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739" name="Google Shape;739;p63"/>
          <p:cNvSpPr txBox="1"/>
          <p:nvPr/>
        </p:nvSpPr>
        <p:spPr>
          <a:xfrm>
            <a:off x="609600" y="381000"/>
            <a:ext cx="77724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Analyzing VSAM Sources</a:t>
            </a:r>
            <a:endParaRPr/>
          </a:p>
        </p:txBody>
      </p:sp>
      <p:sp>
        <p:nvSpPr>
          <p:cNvPr id="740" name="Google Shape;740;p63"/>
          <p:cNvSpPr txBox="1"/>
          <p:nvPr/>
        </p:nvSpPr>
        <p:spPr>
          <a:xfrm>
            <a:off x="4724400" y="4724400"/>
            <a:ext cx="4267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8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Supported Numeric Storage Options:</a:t>
            </a:r>
            <a:endParaRPr/>
          </a:p>
          <a:p>
            <a:pPr indent="0" lvl="1" marL="457200" marR="0" rtl="0" algn="ctr">
              <a:lnSpc>
                <a:spcPct val="8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COMP, COMP-3, COMP-6</a:t>
            </a:r>
            <a:endParaRPr/>
          </a:p>
        </p:txBody>
      </p:sp>
      <p:grpSp>
        <p:nvGrpSpPr>
          <p:cNvPr id="741" name="Google Shape;741;p63"/>
          <p:cNvGrpSpPr/>
          <p:nvPr/>
        </p:nvGrpSpPr>
        <p:grpSpPr>
          <a:xfrm>
            <a:off x="762000" y="1219200"/>
            <a:ext cx="6772275" cy="5141912"/>
            <a:chOff x="762000" y="1219200"/>
            <a:chExt cx="6772275" cy="5141912"/>
          </a:xfrm>
        </p:grpSpPr>
        <p:cxnSp>
          <p:nvCxnSpPr>
            <p:cNvPr id="742" name="Google Shape;742;p63"/>
            <p:cNvCxnSpPr/>
            <p:nvPr/>
          </p:nvCxnSpPr>
          <p:spPr>
            <a:xfrm>
              <a:off x="3473450" y="2514600"/>
              <a:ext cx="2317750" cy="0"/>
            </a:xfrm>
            <a:prstGeom prst="straightConnector1">
              <a:avLst/>
            </a:prstGeom>
            <a:noFill/>
            <a:ln cap="flat" cmpd="sng" w="19050">
              <a:solidFill>
                <a:srgbClr val="000066"/>
              </a:solidFill>
              <a:prstDash val="solid"/>
              <a:miter lim="8000"/>
              <a:headEnd len="med" w="med" type="triangle"/>
              <a:tailEnd len="sm" w="sm" type="none"/>
            </a:ln>
          </p:spPr>
        </p:cxnSp>
        <p:sp>
          <p:nvSpPr>
            <p:cNvPr id="743" name="Google Shape;743;p63"/>
            <p:cNvSpPr txBox="1"/>
            <p:nvPr/>
          </p:nvSpPr>
          <p:spPr>
            <a:xfrm>
              <a:off x="3581400" y="1600200"/>
              <a:ext cx="1708150" cy="9159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Mapped Drive</a:t>
              </a:r>
              <a:endParaRPr/>
            </a:p>
            <a:p>
              <a:pPr indent="0" lvl="0" marL="0" marR="0" rtl="0" algn="ctr">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NFS Mounting</a:t>
              </a:r>
              <a:endParaRPr/>
            </a:p>
            <a:p>
              <a:pPr indent="0" lvl="0" marL="0" marR="0" rtl="0" algn="ctr">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Local Directory</a:t>
              </a:r>
              <a:endParaRPr/>
            </a:p>
          </p:txBody>
        </p:sp>
        <p:grpSp>
          <p:nvGrpSpPr>
            <p:cNvPr id="744" name="Google Shape;744;p63"/>
            <p:cNvGrpSpPr/>
            <p:nvPr/>
          </p:nvGrpSpPr>
          <p:grpSpPr>
            <a:xfrm>
              <a:off x="6248400" y="1905000"/>
              <a:ext cx="1130300" cy="993775"/>
              <a:chOff x="5087937" y="2819400"/>
              <a:chExt cx="1130300" cy="612775"/>
            </a:xfrm>
          </p:grpSpPr>
          <p:sp>
            <p:nvSpPr>
              <p:cNvPr id="745" name="Google Shape;745;p63"/>
              <p:cNvSpPr/>
              <p:nvPr/>
            </p:nvSpPr>
            <p:spPr>
              <a:xfrm>
                <a:off x="5087937" y="2819400"/>
                <a:ext cx="1130300" cy="609600"/>
              </a:xfrm>
              <a:prstGeom prst="rect">
                <a:avLst/>
              </a:prstGeom>
              <a:solidFill>
                <a:srgbClr val="33CCCC"/>
              </a:solidFill>
              <a:ln cap="flat" cmpd="sng" w="285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746" name="Google Shape;746;p63"/>
              <p:cNvCxnSpPr/>
              <p:nvPr/>
            </p:nvCxnSpPr>
            <p:spPr>
              <a:xfrm>
                <a:off x="5087937" y="3432175"/>
                <a:ext cx="1130300" cy="0"/>
              </a:xfrm>
              <a:prstGeom prst="straightConnector1">
                <a:avLst/>
              </a:prstGeom>
              <a:gradFill>
                <a:gsLst>
                  <a:gs pos="0">
                    <a:schemeClr val="accent1"/>
                  </a:gs>
                  <a:gs pos="100000">
                    <a:schemeClr val="lt1"/>
                  </a:gs>
                </a:gsLst>
                <a:lin ang="5400000" scaled="0"/>
              </a:gradFill>
              <a:ln cap="flat" cmpd="sng" w="28575">
                <a:solidFill>
                  <a:schemeClr val="dk1"/>
                </a:solidFill>
                <a:prstDash val="solid"/>
                <a:miter lim="8000"/>
                <a:headEnd len="sm" w="sm" type="none"/>
                <a:tailEnd len="sm" w="sm" type="none"/>
              </a:ln>
            </p:spPr>
          </p:cxnSp>
          <p:sp>
            <p:nvSpPr>
              <p:cNvPr id="747" name="Google Shape;747;p63"/>
              <p:cNvSpPr txBox="1"/>
              <p:nvPr/>
            </p:nvSpPr>
            <p:spPr>
              <a:xfrm>
                <a:off x="5200650" y="2921000"/>
                <a:ext cx="950912" cy="207962"/>
              </a:xfrm>
              <a:prstGeom prst="rect">
                <a:avLst/>
              </a:prstGeom>
              <a:solidFill>
                <a:srgbClr val="33CCC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a:solidFill>
                      <a:srgbClr val="000066"/>
                    </a:solidFill>
                    <a:latin typeface="Arial"/>
                    <a:ea typeface="Arial"/>
                    <a:cs typeface="Arial"/>
                    <a:sym typeface="Arial"/>
                  </a:rPr>
                  <a:t>DEF</a:t>
                </a:r>
                <a:endParaRPr/>
              </a:p>
            </p:txBody>
          </p:sp>
        </p:grpSp>
        <p:sp>
          <p:nvSpPr>
            <p:cNvPr id="748" name="Google Shape;748;p63"/>
            <p:cNvSpPr txBox="1"/>
            <p:nvPr/>
          </p:nvSpPr>
          <p:spPr>
            <a:xfrm>
              <a:off x="6096000" y="1371600"/>
              <a:ext cx="143827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.CBL File</a:t>
              </a:r>
              <a:endParaRPr/>
            </a:p>
          </p:txBody>
        </p:sp>
        <p:sp>
          <p:nvSpPr>
            <p:cNvPr id="749" name="Google Shape;749;p63"/>
            <p:cNvSpPr/>
            <p:nvPr/>
          </p:nvSpPr>
          <p:spPr>
            <a:xfrm>
              <a:off x="6400800" y="3200400"/>
              <a:ext cx="838200" cy="1295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0" name="Google Shape;750;p63"/>
            <p:cNvSpPr txBox="1"/>
            <p:nvPr/>
          </p:nvSpPr>
          <p:spPr>
            <a:xfrm>
              <a:off x="6477000" y="3505200"/>
              <a:ext cx="762000"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a:solidFill>
                    <a:srgbClr val="000066"/>
                  </a:solidFill>
                  <a:latin typeface="Arial"/>
                  <a:ea typeface="Arial"/>
                  <a:cs typeface="Arial"/>
                  <a:sym typeface="Arial"/>
                </a:rPr>
                <a:t>DATA</a:t>
              </a:r>
              <a:endParaRPr/>
            </a:p>
          </p:txBody>
        </p:sp>
        <p:pic>
          <p:nvPicPr>
            <p:cNvPr id="751" name="Google Shape;751;p63"/>
            <p:cNvPicPr preferRelativeResize="0"/>
            <p:nvPr/>
          </p:nvPicPr>
          <p:blipFill rotWithShape="1">
            <a:blip r:embed="rId3">
              <a:alphaModFix/>
            </a:blip>
            <a:srcRect b="0" l="0" r="0" t="0"/>
            <a:stretch/>
          </p:blipFill>
          <p:spPr>
            <a:xfrm>
              <a:off x="6629400" y="3886200"/>
              <a:ext cx="457200" cy="619125"/>
            </a:xfrm>
            <a:prstGeom prst="rect">
              <a:avLst/>
            </a:prstGeom>
            <a:noFill/>
            <a:ln cap="flat" cmpd="sng" w="12700">
              <a:solidFill>
                <a:schemeClr val="accent1"/>
              </a:solidFill>
              <a:prstDash val="solid"/>
              <a:miter lim="8000"/>
              <a:headEnd len="sm" w="sm" type="none"/>
              <a:tailEnd len="sm" w="sm" type="none"/>
            </a:ln>
          </p:spPr>
        </p:pic>
        <p:sp>
          <p:nvSpPr>
            <p:cNvPr id="752" name="Google Shape;752;p63"/>
            <p:cNvSpPr/>
            <p:nvPr/>
          </p:nvSpPr>
          <p:spPr>
            <a:xfrm>
              <a:off x="1676400" y="17526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753" name="Google Shape;753;p63"/>
            <p:cNvPicPr preferRelativeResize="0"/>
            <p:nvPr/>
          </p:nvPicPr>
          <p:blipFill rotWithShape="1">
            <a:blip r:embed="rId4">
              <a:alphaModFix/>
            </a:blip>
            <a:srcRect b="0" l="0" r="0" t="0"/>
            <a:stretch/>
          </p:blipFill>
          <p:spPr>
            <a:xfrm>
              <a:off x="1981200" y="2019300"/>
              <a:ext cx="503237" cy="503237"/>
            </a:xfrm>
            <a:prstGeom prst="rect">
              <a:avLst/>
            </a:prstGeom>
            <a:noFill/>
            <a:ln cap="flat" cmpd="sng" w="12700">
              <a:solidFill>
                <a:srgbClr val="000066"/>
              </a:solidFill>
              <a:prstDash val="solid"/>
              <a:miter lim="8000"/>
              <a:headEnd len="sm" w="sm" type="none"/>
              <a:tailEnd len="sm" w="sm" type="none"/>
            </a:ln>
          </p:spPr>
        </p:pic>
        <p:sp>
          <p:nvSpPr>
            <p:cNvPr id="754" name="Google Shape;754;p63"/>
            <p:cNvSpPr txBox="1"/>
            <p:nvPr/>
          </p:nvSpPr>
          <p:spPr>
            <a:xfrm>
              <a:off x="762000" y="1219200"/>
              <a:ext cx="242252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Source Analyzer</a:t>
              </a:r>
              <a:endParaRPr/>
            </a:p>
          </p:txBody>
        </p:sp>
        <p:sp>
          <p:nvSpPr>
            <p:cNvPr id="755" name="Google Shape;755;p63"/>
            <p:cNvSpPr/>
            <p:nvPr/>
          </p:nvSpPr>
          <p:spPr>
            <a:xfrm>
              <a:off x="2743200" y="5486400"/>
              <a:ext cx="1512887" cy="874712"/>
            </a:xfrm>
            <a:prstGeom prst="can">
              <a:avLst>
                <a:gd fmla="val 25000" name="adj"/>
              </a:avLst>
            </a:prstGeom>
            <a:gradFill>
              <a:gsLst>
                <a:gs pos="0">
                  <a:srgbClr val="FFCC99"/>
                </a:gs>
                <a:gs pos="100000">
                  <a:srgbClr val="B38F6B"/>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a:solidFill>
                    <a:schemeClr val="lt1"/>
                  </a:solidFill>
                  <a:latin typeface="Arial"/>
                  <a:ea typeface="Arial"/>
                  <a:cs typeface="Arial"/>
                  <a:sym typeface="Arial"/>
                </a:rPr>
                <a:t>Repository</a:t>
              </a:r>
              <a:endParaRPr/>
            </a:p>
          </p:txBody>
        </p:sp>
        <p:pic>
          <p:nvPicPr>
            <p:cNvPr id="756" name="Google Shape;756;p63"/>
            <p:cNvPicPr preferRelativeResize="0"/>
            <p:nvPr/>
          </p:nvPicPr>
          <p:blipFill rotWithShape="1">
            <a:blip r:embed="rId5">
              <a:alphaModFix/>
            </a:blip>
            <a:srcRect b="0" l="0" r="0" t="0"/>
            <a:stretch/>
          </p:blipFill>
          <p:spPr>
            <a:xfrm>
              <a:off x="1981200" y="3657600"/>
              <a:ext cx="1096962" cy="1214437"/>
            </a:xfrm>
            <a:prstGeom prst="rect">
              <a:avLst/>
            </a:prstGeom>
            <a:noFill/>
            <a:ln>
              <a:noFill/>
            </a:ln>
          </p:spPr>
        </p:pic>
        <p:cxnSp>
          <p:nvCxnSpPr>
            <p:cNvPr id="757" name="Google Shape;757;p63"/>
            <p:cNvCxnSpPr/>
            <p:nvPr/>
          </p:nvCxnSpPr>
          <p:spPr>
            <a:xfrm>
              <a:off x="2286000" y="2895600"/>
              <a:ext cx="152400" cy="1066800"/>
            </a:xfrm>
            <a:prstGeom prst="straightConnector1">
              <a:avLst/>
            </a:prstGeom>
            <a:noFill/>
            <a:ln cap="flat" cmpd="sng" w="38100">
              <a:solidFill>
                <a:schemeClr val="hlink"/>
              </a:solidFill>
              <a:prstDash val="solid"/>
              <a:miter lim="8000"/>
              <a:headEnd len="med" w="med" type="triangle"/>
              <a:tailEnd len="med" w="med" type="triangle"/>
            </a:ln>
          </p:spPr>
        </p:cxnSp>
        <p:cxnSp>
          <p:nvCxnSpPr>
            <p:cNvPr id="758" name="Google Shape;758;p63"/>
            <p:cNvCxnSpPr/>
            <p:nvPr/>
          </p:nvCxnSpPr>
          <p:spPr>
            <a:xfrm rot="10800000">
              <a:off x="2514600" y="4800600"/>
              <a:ext cx="685800" cy="685800"/>
            </a:xfrm>
            <a:prstGeom prst="straightConnector1">
              <a:avLst/>
            </a:prstGeom>
            <a:noFill/>
            <a:ln cap="flat" cmpd="sng" w="38100">
              <a:solidFill>
                <a:srgbClr val="FFCC00"/>
              </a:solidFill>
              <a:prstDash val="solid"/>
              <a:miter lim="8000"/>
              <a:headEnd len="med" w="med" type="triangle"/>
              <a:tailEnd len="med" w="med" type="triangle"/>
            </a:ln>
          </p:spPr>
        </p:cxnSp>
        <p:sp>
          <p:nvSpPr>
            <p:cNvPr id="759" name="Google Shape;759;p63"/>
            <p:cNvSpPr txBox="1"/>
            <p:nvPr/>
          </p:nvSpPr>
          <p:spPr>
            <a:xfrm>
              <a:off x="2895600" y="41148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Service</a:t>
              </a:r>
              <a:endParaRPr/>
            </a:p>
          </p:txBody>
        </p:sp>
        <p:sp>
          <p:nvSpPr>
            <p:cNvPr id="760" name="Google Shape;760;p63"/>
            <p:cNvSpPr txBox="1"/>
            <p:nvPr/>
          </p:nvSpPr>
          <p:spPr>
            <a:xfrm>
              <a:off x="1295400" y="3276600"/>
              <a:ext cx="1066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a:solidFill>
                    <a:schemeClr val="hlink"/>
                  </a:solidFill>
                  <a:latin typeface="Arial"/>
                  <a:ea typeface="Arial"/>
                  <a:cs typeface="Arial"/>
                  <a:sym typeface="Arial"/>
                </a:rPr>
                <a:t>TCP/IP</a:t>
              </a:r>
              <a:endParaRPr/>
            </a:p>
          </p:txBody>
        </p:sp>
        <p:sp>
          <p:nvSpPr>
            <p:cNvPr id="761" name="Google Shape;761;p63"/>
            <p:cNvSpPr txBox="1"/>
            <p:nvPr/>
          </p:nvSpPr>
          <p:spPr>
            <a:xfrm>
              <a:off x="1905000" y="5105400"/>
              <a:ext cx="914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0" i="0" lang="en-US" sz="1800" u="none">
                  <a:solidFill>
                    <a:srgbClr val="FFC61E"/>
                  </a:solidFill>
                  <a:latin typeface="Arial"/>
                  <a:ea typeface="Arial"/>
                  <a:cs typeface="Arial"/>
                  <a:sym typeface="Arial"/>
                </a:rPr>
                <a:t>native</a:t>
              </a:r>
              <a:endParaRPr/>
            </a:p>
          </p:txBody>
        </p:sp>
        <p:sp>
          <p:nvSpPr>
            <p:cNvPr id="762" name="Google Shape;762;p63"/>
            <p:cNvSpPr txBox="1"/>
            <p:nvPr/>
          </p:nvSpPr>
          <p:spPr>
            <a:xfrm>
              <a:off x="2133600" y="5943600"/>
              <a:ext cx="762000" cy="381000"/>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a:solidFill>
                    <a:srgbClr val="000066"/>
                  </a:solidFill>
                  <a:latin typeface="Arial"/>
                  <a:ea typeface="Arial"/>
                  <a:cs typeface="Arial"/>
                  <a:sym typeface="Arial"/>
                </a:rPr>
                <a:t>DEF</a:t>
              </a:r>
              <a:endParaRPr/>
            </a:p>
          </p:txBody>
        </p:sp>
      </p:grpSp>
    </p:spTree>
  </p:cSld>
  <p:clrMapOvr>
    <a:masterClrMapping/>
  </p:clrMapOvr>
  <p:transition spd="slow">
    <p:fade thruBlk="1"/>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6" name="Shape 766"/>
        <p:cNvGrpSpPr/>
        <p:nvPr/>
      </p:nvGrpSpPr>
      <p:grpSpPr>
        <a:xfrm>
          <a:off x="0" y="0"/>
          <a:ext cx="0" cy="0"/>
          <a:chOff x="0" y="0"/>
          <a:chExt cx="0" cy="0"/>
        </a:xfrm>
      </p:grpSpPr>
      <p:sp>
        <p:nvSpPr>
          <p:cNvPr id="767" name="Google Shape;767;p6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768" name="Google Shape;768;p64"/>
          <p:cNvSpPr txBox="1"/>
          <p:nvPr/>
        </p:nvSpPr>
        <p:spPr>
          <a:xfrm>
            <a:off x="609600" y="381000"/>
            <a:ext cx="77724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VSAM Source Properties</a:t>
            </a:r>
            <a:endParaRPr/>
          </a:p>
        </p:txBody>
      </p:sp>
      <p:pic>
        <p:nvPicPr>
          <p:cNvPr id="769" name="Google Shape;769;p64"/>
          <p:cNvPicPr preferRelativeResize="0"/>
          <p:nvPr/>
        </p:nvPicPr>
        <p:blipFill rotWithShape="1">
          <a:blip r:embed="rId3">
            <a:alphaModFix/>
          </a:blip>
          <a:srcRect b="0" l="0" r="0" t="0"/>
          <a:stretch/>
        </p:blipFill>
        <p:spPr>
          <a:xfrm>
            <a:off x="876300" y="1600200"/>
            <a:ext cx="2781300" cy="2952750"/>
          </a:xfrm>
          <a:prstGeom prst="rect">
            <a:avLst/>
          </a:prstGeom>
          <a:noFill/>
          <a:ln>
            <a:noFill/>
          </a:ln>
        </p:spPr>
      </p:pic>
      <p:grpSp>
        <p:nvGrpSpPr>
          <p:cNvPr id="770" name="Google Shape;770;p64"/>
          <p:cNvGrpSpPr/>
          <p:nvPr/>
        </p:nvGrpSpPr>
        <p:grpSpPr>
          <a:xfrm>
            <a:off x="619125" y="4791075"/>
            <a:ext cx="7991475" cy="1381125"/>
            <a:chOff x="2266950" y="2738437"/>
            <a:chExt cx="7991475" cy="1381125"/>
          </a:xfrm>
        </p:grpSpPr>
        <p:pic>
          <p:nvPicPr>
            <p:cNvPr id="771" name="Google Shape;771;p64"/>
            <p:cNvPicPr preferRelativeResize="0"/>
            <p:nvPr/>
          </p:nvPicPr>
          <p:blipFill rotWithShape="1">
            <a:blip r:embed="rId4">
              <a:alphaModFix/>
            </a:blip>
            <a:srcRect b="0" l="0" r="0" t="0"/>
            <a:stretch/>
          </p:blipFill>
          <p:spPr>
            <a:xfrm>
              <a:off x="2266950" y="2738437"/>
              <a:ext cx="4610100" cy="1381125"/>
            </a:xfrm>
            <a:prstGeom prst="rect">
              <a:avLst/>
            </a:prstGeom>
            <a:noFill/>
            <a:ln cap="flat" cmpd="sng" w="9525">
              <a:solidFill>
                <a:schemeClr val="dk1"/>
              </a:solidFill>
              <a:prstDash val="solid"/>
              <a:miter lim="8000"/>
              <a:headEnd len="sm" w="sm" type="none"/>
              <a:tailEnd len="sm" w="sm" type="none"/>
            </a:ln>
          </p:spPr>
        </p:pic>
        <p:pic>
          <p:nvPicPr>
            <p:cNvPr id="772" name="Google Shape;772;p64"/>
            <p:cNvPicPr preferRelativeResize="0"/>
            <p:nvPr/>
          </p:nvPicPr>
          <p:blipFill rotWithShape="1">
            <a:blip r:embed="rId5">
              <a:alphaModFix/>
            </a:blip>
            <a:srcRect b="0" l="0" r="0" t="0"/>
            <a:stretch/>
          </p:blipFill>
          <p:spPr>
            <a:xfrm>
              <a:off x="6400800" y="2743200"/>
              <a:ext cx="3857625" cy="1371600"/>
            </a:xfrm>
            <a:prstGeom prst="rect">
              <a:avLst/>
            </a:prstGeom>
            <a:noFill/>
            <a:ln cap="flat" cmpd="sng" w="9525">
              <a:solidFill>
                <a:schemeClr val="dk1"/>
              </a:solidFill>
              <a:prstDash val="solid"/>
              <a:miter lim="8000"/>
              <a:headEnd len="sm" w="sm" type="none"/>
              <a:tailEnd len="sm" w="sm" type="none"/>
            </a:ln>
          </p:spPr>
        </p:pic>
      </p:grpSp>
      <p:pic>
        <p:nvPicPr>
          <p:cNvPr id="773" name="Google Shape;773;p64"/>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pic>
        <p:nvPicPr>
          <p:cNvPr id="774" name="Google Shape;774;p64"/>
          <p:cNvPicPr preferRelativeResize="0"/>
          <p:nvPr/>
        </p:nvPicPr>
        <p:blipFill rotWithShape="1">
          <a:blip r:embed="rId7">
            <a:alphaModFix/>
          </a:blip>
          <a:srcRect b="0" l="0" r="0" t="0"/>
          <a:stretch/>
        </p:blipFill>
        <p:spPr>
          <a:xfrm>
            <a:off x="4038600" y="1371600"/>
            <a:ext cx="4419600" cy="3200400"/>
          </a:xfrm>
          <a:prstGeom prst="rect">
            <a:avLst/>
          </a:prstGeom>
          <a:noFill/>
          <a:ln>
            <a:noFill/>
          </a:ln>
        </p:spPr>
      </p:pic>
    </p:spTree>
  </p:cSld>
  <p:clrMapOvr>
    <a:masterClrMapping/>
  </p:clrMapOvr>
  <p:transition spd="slow">
    <p:fade thruBlk="1"/>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778" name="Shape 778"/>
        <p:cNvGrpSpPr/>
        <p:nvPr/>
      </p:nvGrpSpPr>
      <p:grpSpPr>
        <a:xfrm>
          <a:off x="0" y="0"/>
          <a:ext cx="0" cy="0"/>
          <a:chOff x="0" y="0"/>
          <a:chExt cx="0" cy="0"/>
        </a:xfrm>
      </p:grpSpPr>
      <p:sp>
        <p:nvSpPr>
          <p:cNvPr id="779" name="Google Shape;779;p65"/>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LOAD – Target Definitions</a:t>
            </a:r>
            <a:endParaRPr/>
          </a:p>
        </p:txBody>
      </p:sp>
    </p:spTree>
  </p:cSld>
  <p:clrMapOvr>
    <a:masterClrMapping/>
  </p:clrMapOvr>
  <p:transition spd="slow">
    <p:fade thruBlk="1"/>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3" name="Shape 783"/>
        <p:cNvGrpSpPr/>
        <p:nvPr/>
      </p:nvGrpSpPr>
      <p:grpSpPr>
        <a:xfrm>
          <a:off x="0" y="0"/>
          <a:ext cx="0" cy="0"/>
          <a:chOff x="0" y="0"/>
          <a:chExt cx="0" cy="0"/>
        </a:xfrm>
      </p:grpSpPr>
      <p:sp>
        <p:nvSpPr>
          <p:cNvPr id="784" name="Google Shape;784;p6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785" name="Google Shape;785;p6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Target Object Definitions </a:t>
            </a:r>
            <a:endParaRPr/>
          </a:p>
        </p:txBody>
      </p:sp>
      <p:sp>
        <p:nvSpPr>
          <p:cNvPr id="786" name="Google Shape;786;p66"/>
          <p:cNvSpPr txBox="1"/>
          <p:nvPr>
            <p:ph idx="1" type="body"/>
          </p:nvPr>
        </p:nvSpPr>
        <p:spPr>
          <a:xfrm>
            <a:off x="533400" y="1295400"/>
            <a:ext cx="8293100" cy="38592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a:solidFill>
                  <a:schemeClr val="dk1"/>
                </a:solidFill>
                <a:latin typeface="Arial"/>
                <a:ea typeface="Arial"/>
                <a:cs typeface="Arial"/>
                <a:sym typeface="Arial"/>
              </a:rPr>
              <a:t>By the end of this section you will:</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Be familiar with Target Definition types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Know the supported methods of creating Target Definitions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Understand individual Target Definition properties</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a:solidFill>
                <a:schemeClr val="dk1"/>
              </a:solidFill>
              <a:latin typeface="Arial"/>
              <a:ea typeface="Arial"/>
              <a:cs typeface="Arial"/>
              <a:sym typeface="Arial"/>
            </a:endParaRPr>
          </a:p>
        </p:txBody>
      </p:sp>
    </p:spTree>
  </p:cSld>
  <p:clrMapOvr>
    <a:masterClrMapping/>
  </p:clrMapOvr>
  <p:transition spd="slow">
    <p:fade thruBlk="1"/>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0" name="Shape 790"/>
        <p:cNvGrpSpPr/>
        <p:nvPr/>
      </p:nvGrpSpPr>
      <p:grpSpPr>
        <a:xfrm>
          <a:off x="0" y="0"/>
          <a:ext cx="0" cy="0"/>
          <a:chOff x="0" y="0"/>
          <a:chExt cx="0" cy="0"/>
        </a:xfrm>
      </p:grpSpPr>
      <p:sp>
        <p:nvSpPr>
          <p:cNvPr id="791" name="Google Shape;791;p6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792" name="Google Shape;792;p6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793" name="Google Shape;793;p67"/>
          <p:cNvPicPr preferRelativeResize="0"/>
          <p:nvPr>
            <p:ph idx="1" type="body"/>
          </p:nvPr>
        </p:nvPicPr>
        <p:blipFill rotWithShape="1">
          <a:blip r:embed="rId3">
            <a:alphaModFix/>
          </a:blip>
          <a:srcRect b="0" l="0" r="0" t="0"/>
          <a:stretch/>
        </p:blipFill>
        <p:spPr>
          <a:xfrm>
            <a:off x="457200" y="1219200"/>
            <a:ext cx="8293100" cy="4724400"/>
          </a:xfrm>
          <a:prstGeom prst="rect">
            <a:avLst/>
          </a:prstGeom>
          <a:noFill/>
          <a:ln>
            <a:noFill/>
          </a:ln>
        </p:spPr>
      </p:pic>
      <p:sp>
        <p:nvSpPr>
          <p:cNvPr id="794" name="Google Shape;794;p67"/>
          <p:cNvSpPr/>
          <p:nvPr/>
        </p:nvSpPr>
        <p:spPr>
          <a:xfrm>
            <a:off x="1295400" y="2209800"/>
            <a:ext cx="1905000" cy="1600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5" name="Google Shape;795;p67"/>
          <p:cNvSpPr/>
          <p:nvPr/>
        </p:nvSpPr>
        <p:spPr>
          <a:xfrm>
            <a:off x="3581400" y="1828800"/>
            <a:ext cx="381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6" name="Google Shape;796;p67"/>
          <p:cNvSpPr/>
          <p:nvPr/>
        </p:nvSpPr>
        <p:spPr>
          <a:xfrm>
            <a:off x="2743200" y="12954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797" name="Google Shape;797;p67"/>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1" name="Shape 801"/>
        <p:cNvGrpSpPr/>
        <p:nvPr/>
      </p:nvGrpSpPr>
      <p:grpSpPr>
        <a:xfrm>
          <a:off x="0" y="0"/>
          <a:ext cx="0" cy="0"/>
          <a:chOff x="0" y="0"/>
          <a:chExt cx="0" cy="0"/>
        </a:xfrm>
      </p:grpSpPr>
      <p:sp>
        <p:nvSpPr>
          <p:cNvPr id="802" name="Google Shape;802;p6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803" name="Google Shape;803;p68"/>
          <p:cNvSpPr txBox="1"/>
          <p:nvPr>
            <p:ph type="title"/>
          </p:nvPr>
        </p:nvSpPr>
        <p:spPr>
          <a:xfrm>
            <a:off x="304800" y="228600"/>
            <a:ext cx="73914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Creating Target Definitions</a:t>
            </a:r>
            <a:endParaRPr/>
          </a:p>
        </p:txBody>
      </p:sp>
      <p:sp>
        <p:nvSpPr>
          <p:cNvPr id="804" name="Google Shape;804;p68"/>
          <p:cNvSpPr txBox="1"/>
          <p:nvPr>
            <p:ph idx="1" type="body"/>
          </p:nvPr>
        </p:nvSpPr>
        <p:spPr>
          <a:xfrm>
            <a:off x="731837" y="1219200"/>
            <a:ext cx="7497762" cy="3733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a:solidFill>
                  <a:schemeClr val="dk1"/>
                </a:solidFill>
                <a:latin typeface="Arial"/>
                <a:ea typeface="Arial"/>
                <a:cs typeface="Arial"/>
                <a:sym typeface="Arial"/>
              </a:rPr>
              <a:t>Methods of creating Target Definitions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Import from Database</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Import from an XML file </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Import from third party software like SAP, Siebel etc. </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Manual Creation</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Automatic Creation</a:t>
            </a:r>
            <a:endParaRPr/>
          </a:p>
        </p:txBody>
      </p:sp>
    </p:spTree>
  </p:cSld>
  <p:clrMapOvr>
    <a:masterClrMapping/>
  </p:clrMapOvr>
  <p:transition spd="slow">
    <p:fade thruBlk="1"/>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8" name="Shape 808"/>
        <p:cNvGrpSpPr/>
        <p:nvPr/>
      </p:nvGrpSpPr>
      <p:grpSpPr>
        <a:xfrm>
          <a:off x="0" y="0"/>
          <a:ext cx="0" cy="0"/>
          <a:chOff x="0" y="0"/>
          <a:chExt cx="0" cy="0"/>
        </a:xfrm>
      </p:grpSpPr>
      <p:sp>
        <p:nvSpPr>
          <p:cNvPr id="809" name="Google Shape;809;p6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810" name="Google Shape;810;p6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Automatic Target Creation</a:t>
            </a:r>
            <a:endParaRPr/>
          </a:p>
        </p:txBody>
      </p:sp>
      <p:sp>
        <p:nvSpPr>
          <p:cNvPr id="811" name="Google Shape;811;p69"/>
          <p:cNvSpPr txBox="1"/>
          <p:nvPr/>
        </p:nvSpPr>
        <p:spPr>
          <a:xfrm>
            <a:off x="381000" y="1676400"/>
            <a:ext cx="1371600" cy="2047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Drag-and-drop a Source Definition into            the Target Designer Workspace</a:t>
            </a:r>
            <a:endParaRPr/>
          </a:p>
        </p:txBody>
      </p:sp>
      <p:pic>
        <p:nvPicPr>
          <p:cNvPr id="812" name="Google Shape;812;p69"/>
          <p:cNvPicPr preferRelativeResize="0"/>
          <p:nvPr>
            <p:ph idx="1" type="body"/>
          </p:nvPr>
        </p:nvPicPr>
        <p:blipFill rotWithShape="1">
          <a:blip r:embed="rId3">
            <a:alphaModFix/>
          </a:blip>
          <a:srcRect b="0" l="0" r="0" t="0"/>
          <a:stretch/>
        </p:blipFill>
        <p:spPr>
          <a:xfrm>
            <a:off x="1905000" y="1295400"/>
            <a:ext cx="6781800" cy="5051425"/>
          </a:xfrm>
          <a:prstGeom prst="rect">
            <a:avLst/>
          </a:prstGeom>
          <a:noFill/>
          <a:ln>
            <a:noFill/>
          </a:ln>
        </p:spPr>
      </p:pic>
      <p:sp>
        <p:nvSpPr>
          <p:cNvPr id="813" name="Google Shape;813;p69"/>
          <p:cNvSpPr/>
          <p:nvPr/>
        </p:nvSpPr>
        <p:spPr>
          <a:xfrm>
            <a:off x="3505200" y="2286000"/>
            <a:ext cx="2209800" cy="838200"/>
          </a:xfrm>
          <a:prstGeom prst="curvedDownArrow">
            <a:avLst>
              <a:gd fmla="val 14833" name="adj1"/>
              <a:gd fmla="val 19437" name="adj2"/>
              <a:gd fmla="val 12780" name="adj3"/>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4" name="Google Shape;814;p69"/>
          <p:cNvSpPr/>
          <p:nvPr/>
        </p:nvSpPr>
        <p:spPr>
          <a:xfrm>
            <a:off x="2667000" y="4343400"/>
            <a:ext cx="6858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815" name="Google Shape;815;p69"/>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 name="Shape 819"/>
        <p:cNvGrpSpPr/>
        <p:nvPr/>
      </p:nvGrpSpPr>
      <p:grpSpPr>
        <a:xfrm>
          <a:off x="0" y="0"/>
          <a:ext cx="0" cy="0"/>
          <a:chOff x="0" y="0"/>
          <a:chExt cx="0" cy="0"/>
        </a:xfrm>
      </p:grpSpPr>
      <p:sp>
        <p:nvSpPr>
          <p:cNvPr id="820" name="Google Shape;820;p7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821" name="Google Shape;821;p70"/>
          <p:cNvSpPr txBox="1"/>
          <p:nvPr>
            <p:ph type="title"/>
          </p:nvPr>
        </p:nvSpPr>
        <p:spPr>
          <a:xfrm>
            <a:off x="609600" y="228600"/>
            <a:ext cx="73152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Import Definition from Database</a:t>
            </a:r>
            <a:endParaRPr/>
          </a:p>
        </p:txBody>
      </p:sp>
      <p:sp>
        <p:nvSpPr>
          <p:cNvPr id="822" name="Google Shape;822;p70"/>
          <p:cNvSpPr txBox="1"/>
          <p:nvPr>
            <p:ph idx="1" type="body"/>
          </p:nvPr>
        </p:nvSpPr>
        <p:spPr>
          <a:xfrm>
            <a:off x="228600" y="1143000"/>
            <a:ext cx="7727950" cy="750887"/>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400" u="none">
                <a:solidFill>
                  <a:schemeClr val="dk1"/>
                </a:solidFill>
                <a:latin typeface="Arial"/>
                <a:ea typeface="Arial"/>
                <a:cs typeface="Arial"/>
                <a:sym typeface="Arial"/>
              </a:rPr>
              <a:t>	</a:t>
            </a:r>
            <a:r>
              <a:rPr b="0" i="0" lang="en-US" sz="1600" u="none">
                <a:solidFill>
                  <a:schemeClr val="dk1"/>
                </a:solidFill>
                <a:latin typeface="Arial"/>
                <a:ea typeface="Arial"/>
                <a:cs typeface="Arial"/>
                <a:sym typeface="Arial"/>
              </a:rPr>
              <a:t>Can “</a:t>
            </a:r>
            <a:r>
              <a:rPr b="0" i="1" lang="en-US" sz="1600" u="none">
                <a:solidFill>
                  <a:schemeClr val="dk1"/>
                </a:solidFill>
                <a:latin typeface="Arial"/>
                <a:ea typeface="Arial"/>
                <a:cs typeface="Arial"/>
                <a:sym typeface="Arial"/>
              </a:rPr>
              <a:t>Reverse engineer”</a:t>
            </a:r>
            <a:r>
              <a:rPr b="0" i="0" lang="en-US" sz="1600" u="none">
                <a:solidFill>
                  <a:schemeClr val="dk1"/>
                </a:solidFill>
                <a:latin typeface="Arial"/>
                <a:ea typeface="Arial"/>
                <a:cs typeface="Arial"/>
                <a:sym typeface="Arial"/>
              </a:rPr>
              <a:t> existing object definitions from a database system catalog or data dictionary</a:t>
            </a:r>
            <a:endParaRPr/>
          </a:p>
        </p:txBody>
      </p:sp>
      <p:grpSp>
        <p:nvGrpSpPr>
          <p:cNvPr id="823" name="Google Shape;823;p70"/>
          <p:cNvGrpSpPr/>
          <p:nvPr/>
        </p:nvGrpSpPr>
        <p:grpSpPr>
          <a:xfrm>
            <a:off x="685800" y="2209800"/>
            <a:ext cx="8077200" cy="4227512"/>
            <a:chOff x="685800" y="2209800"/>
            <a:chExt cx="8077200" cy="4227512"/>
          </a:xfrm>
        </p:grpSpPr>
        <p:cxnSp>
          <p:nvCxnSpPr>
            <p:cNvPr id="824" name="Google Shape;824;p70"/>
            <p:cNvCxnSpPr/>
            <p:nvPr/>
          </p:nvCxnSpPr>
          <p:spPr>
            <a:xfrm>
              <a:off x="3962400" y="3048000"/>
              <a:ext cx="1524000" cy="533400"/>
            </a:xfrm>
            <a:prstGeom prst="straightConnector1">
              <a:avLst/>
            </a:prstGeom>
            <a:noFill/>
            <a:ln cap="flat" cmpd="sng" w="22225">
              <a:solidFill>
                <a:srgbClr val="000066"/>
              </a:solidFill>
              <a:prstDash val="solid"/>
              <a:miter lim="8000"/>
              <a:headEnd len="med" w="med" type="triangle"/>
              <a:tailEnd len="sm" w="sm" type="none"/>
            </a:ln>
          </p:spPr>
        </p:cxnSp>
        <p:sp>
          <p:nvSpPr>
            <p:cNvPr id="825" name="Google Shape;825;p70"/>
            <p:cNvSpPr txBox="1"/>
            <p:nvPr/>
          </p:nvSpPr>
          <p:spPr>
            <a:xfrm>
              <a:off x="7283450" y="3365500"/>
              <a:ext cx="1479550" cy="1524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Table</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View</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Synonym</a:t>
              </a:r>
              <a:endParaRPr/>
            </a:p>
          </p:txBody>
        </p:sp>
        <p:sp>
          <p:nvSpPr>
            <p:cNvPr id="826" name="Google Shape;826;p70"/>
            <p:cNvSpPr txBox="1"/>
            <p:nvPr/>
          </p:nvSpPr>
          <p:spPr>
            <a:xfrm>
              <a:off x="685800" y="2362200"/>
              <a:ext cx="16002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Target Designer</a:t>
              </a:r>
              <a:endParaRPr/>
            </a:p>
          </p:txBody>
        </p:sp>
        <p:grpSp>
          <p:nvGrpSpPr>
            <p:cNvPr id="827" name="Google Shape;827;p70"/>
            <p:cNvGrpSpPr/>
            <p:nvPr/>
          </p:nvGrpSpPr>
          <p:grpSpPr>
            <a:xfrm>
              <a:off x="5683250" y="2451100"/>
              <a:ext cx="1839912" cy="2806699"/>
              <a:chOff x="4984750" y="2819400"/>
              <a:chExt cx="1839912" cy="2806699"/>
            </a:xfrm>
          </p:grpSpPr>
          <p:sp>
            <p:nvSpPr>
              <p:cNvPr id="828" name="Google Shape;828;p70"/>
              <p:cNvSpPr txBox="1"/>
              <p:nvPr/>
            </p:nvSpPr>
            <p:spPr>
              <a:xfrm>
                <a:off x="5334000" y="2819400"/>
                <a:ext cx="149066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Database</a:t>
                </a:r>
                <a:endParaRPr/>
              </a:p>
            </p:txBody>
          </p:sp>
          <p:grpSp>
            <p:nvGrpSpPr>
              <p:cNvPr id="829" name="Google Shape;829;p70"/>
              <p:cNvGrpSpPr/>
              <p:nvPr/>
            </p:nvGrpSpPr>
            <p:grpSpPr>
              <a:xfrm>
                <a:off x="4984750" y="3505200"/>
                <a:ext cx="1417637" cy="2120899"/>
                <a:chOff x="4984750" y="3505200"/>
                <a:chExt cx="1417637" cy="2120899"/>
              </a:xfrm>
            </p:grpSpPr>
            <p:sp>
              <p:nvSpPr>
                <p:cNvPr id="830" name="Google Shape;830;p70"/>
                <p:cNvSpPr/>
                <p:nvPr/>
              </p:nvSpPr>
              <p:spPr>
                <a:xfrm>
                  <a:off x="5368925" y="3505200"/>
                  <a:ext cx="1033462" cy="1231900"/>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831" name="Google Shape;831;p70"/>
                <p:cNvGrpSpPr/>
                <p:nvPr/>
              </p:nvGrpSpPr>
              <p:grpSpPr>
                <a:xfrm>
                  <a:off x="4984750" y="4462462"/>
                  <a:ext cx="688975" cy="1163637"/>
                  <a:chOff x="4800600" y="4114800"/>
                  <a:chExt cx="762000" cy="1371600"/>
                </a:xfrm>
              </p:grpSpPr>
              <p:grpSp>
                <p:nvGrpSpPr>
                  <p:cNvPr id="832" name="Google Shape;832;p70"/>
                  <p:cNvGrpSpPr/>
                  <p:nvPr/>
                </p:nvGrpSpPr>
                <p:grpSpPr>
                  <a:xfrm>
                    <a:off x="4800600" y="4572000"/>
                    <a:ext cx="762000" cy="914400"/>
                    <a:chOff x="5221287" y="5562600"/>
                    <a:chExt cx="820737" cy="914400"/>
                  </a:xfrm>
                </p:grpSpPr>
                <p:sp>
                  <p:nvSpPr>
                    <p:cNvPr id="833" name="Google Shape;833;p70"/>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834" name="Google Shape;834;p70"/>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835" name="Google Shape;835;p70"/>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836" name="Google Shape;836;p70"/>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837" name="Google Shape;837;p70"/>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838" name="Google Shape;838;p70"/>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839" name="Google Shape;839;p70"/>
                  <p:cNvSpPr txBox="1"/>
                  <p:nvPr/>
                </p:nvSpPr>
                <p:spPr>
                  <a:xfrm>
                    <a:off x="4800600" y="4114800"/>
                    <a:ext cx="762000" cy="45720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1" i="0" lang="en-US" sz="1600" u="none">
                        <a:solidFill>
                          <a:srgbClr val="000066"/>
                        </a:solidFill>
                        <a:latin typeface="Arial"/>
                        <a:ea typeface="Arial"/>
                        <a:cs typeface="Arial"/>
                        <a:sym typeface="Arial"/>
                      </a:rPr>
                      <a:t>DEF</a:t>
                    </a:r>
                    <a:endParaRPr/>
                  </a:p>
                </p:txBody>
              </p:sp>
            </p:grpSp>
          </p:grpSp>
        </p:grpSp>
        <p:grpSp>
          <p:nvGrpSpPr>
            <p:cNvPr id="840" name="Google Shape;840;p70"/>
            <p:cNvGrpSpPr/>
            <p:nvPr/>
          </p:nvGrpSpPr>
          <p:grpSpPr>
            <a:xfrm>
              <a:off x="2438400" y="2209800"/>
              <a:ext cx="1066800" cy="1066800"/>
              <a:chOff x="6629400" y="4876800"/>
              <a:chExt cx="1066800" cy="1066800"/>
            </a:xfrm>
          </p:grpSpPr>
          <p:sp>
            <p:nvSpPr>
              <p:cNvPr id="841" name="Google Shape;841;p70"/>
              <p:cNvSpPr/>
              <p:nvPr/>
            </p:nvSpPr>
            <p:spPr>
              <a:xfrm>
                <a:off x="6629400" y="48768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842" name="Google Shape;842;p70"/>
              <p:cNvPicPr preferRelativeResize="0"/>
              <p:nvPr/>
            </p:nvPicPr>
            <p:blipFill rotWithShape="1">
              <a:blip r:embed="rId3">
                <a:alphaModFix/>
              </a:blip>
              <a:srcRect b="0" l="0" r="0" t="0"/>
              <a:stretch/>
            </p:blipFill>
            <p:spPr>
              <a:xfrm>
                <a:off x="6934200" y="5178425"/>
                <a:ext cx="519112" cy="536575"/>
              </a:xfrm>
              <a:prstGeom prst="rect">
                <a:avLst/>
              </a:prstGeom>
              <a:noFill/>
              <a:ln cap="flat" cmpd="sng" w="12700">
                <a:solidFill>
                  <a:schemeClr val="dk1"/>
                </a:solidFill>
                <a:prstDash val="solid"/>
                <a:miter lim="8000"/>
                <a:headEnd len="sm" w="sm" type="none"/>
                <a:tailEnd len="sm" w="sm" type="none"/>
              </a:ln>
            </p:spPr>
          </p:pic>
        </p:grpSp>
        <p:sp>
          <p:nvSpPr>
            <p:cNvPr id="843" name="Google Shape;843;p70"/>
            <p:cNvSpPr/>
            <p:nvPr/>
          </p:nvSpPr>
          <p:spPr>
            <a:xfrm>
              <a:off x="3813175" y="5673725"/>
              <a:ext cx="1292225" cy="763587"/>
            </a:xfrm>
            <a:prstGeom prst="can">
              <a:avLst>
                <a:gd fmla="val 25000" name="adj"/>
              </a:avLst>
            </a:prstGeom>
            <a:gradFill>
              <a:gsLst>
                <a:gs pos="0">
                  <a:srgbClr val="FFCC99"/>
                </a:gs>
                <a:gs pos="100000">
                  <a:srgbClr val="B38F6B"/>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a:solidFill>
                    <a:schemeClr val="lt1"/>
                  </a:solidFill>
                  <a:latin typeface="Arial"/>
                  <a:ea typeface="Arial"/>
                  <a:cs typeface="Arial"/>
                  <a:sym typeface="Arial"/>
                </a:rPr>
                <a:t>Repository</a:t>
              </a:r>
              <a:endParaRPr/>
            </a:p>
          </p:txBody>
        </p:sp>
        <p:pic>
          <p:nvPicPr>
            <p:cNvPr id="844" name="Google Shape;844;p70"/>
            <p:cNvPicPr preferRelativeResize="0"/>
            <p:nvPr/>
          </p:nvPicPr>
          <p:blipFill rotWithShape="1">
            <a:blip r:embed="rId4">
              <a:alphaModFix/>
            </a:blip>
            <a:srcRect b="0" l="0" r="0" t="0"/>
            <a:stretch/>
          </p:blipFill>
          <p:spPr>
            <a:xfrm>
              <a:off x="2486025" y="4038600"/>
              <a:ext cx="1143000" cy="1295400"/>
            </a:xfrm>
            <a:prstGeom prst="rect">
              <a:avLst/>
            </a:prstGeom>
            <a:noFill/>
            <a:ln>
              <a:noFill/>
            </a:ln>
          </p:spPr>
        </p:pic>
        <p:cxnSp>
          <p:nvCxnSpPr>
            <p:cNvPr id="845" name="Google Shape;845;p70"/>
            <p:cNvCxnSpPr/>
            <p:nvPr/>
          </p:nvCxnSpPr>
          <p:spPr>
            <a:xfrm>
              <a:off x="2971800" y="3276600"/>
              <a:ext cx="152400" cy="1143000"/>
            </a:xfrm>
            <a:prstGeom prst="straightConnector1">
              <a:avLst/>
            </a:prstGeom>
            <a:noFill/>
            <a:ln cap="flat" cmpd="sng" w="25400">
              <a:solidFill>
                <a:schemeClr val="hlink"/>
              </a:solidFill>
              <a:prstDash val="solid"/>
              <a:miter lim="8000"/>
              <a:headEnd len="med" w="med" type="triangle"/>
              <a:tailEnd len="med" w="med" type="triangle"/>
            </a:ln>
          </p:spPr>
        </p:cxnSp>
        <p:cxnSp>
          <p:nvCxnSpPr>
            <p:cNvPr id="846" name="Google Shape;846;p70"/>
            <p:cNvCxnSpPr/>
            <p:nvPr/>
          </p:nvCxnSpPr>
          <p:spPr>
            <a:xfrm rot="10800000">
              <a:off x="3200400" y="5181600"/>
              <a:ext cx="609600" cy="552450"/>
            </a:xfrm>
            <a:prstGeom prst="straightConnector1">
              <a:avLst/>
            </a:prstGeom>
            <a:noFill/>
            <a:ln cap="flat" cmpd="sng" w="25400">
              <a:solidFill>
                <a:srgbClr val="FFCC00"/>
              </a:solidFill>
              <a:prstDash val="solid"/>
              <a:miter lim="8000"/>
              <a:headEnd len="med" w="med" type="triangle"/>
              <a:tailEnd len="med" w="med" type="triangle"/>
            </a:ln>
          </p:spPr>
        </p:cxnSp>
        <p:sp>
          <p:nvSpPr>
            <p:cNvPr id="847" name="Google Shape;847;p70"/>
            <p:cNvSpPr txBox="1"/>
            <p:nvPr/>
          </p:nvSpPr>
          <p:spPr>
            <a:xfrm>
              <a:off x="3429000" y="44196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Service</a:t>
              </a:r>
              <a:endParaRPr/>
            </a:p>
          </p:txBody>
        </p:sp>
        <p:sp>
          <p:nvSpPr>
            <p:cNvPr id="848" name="Google Shape;848;p70"/>
            <p:cNvSpPr txBox="1"/>
            <p:nvPr/>
          </p:nvSpPr>
          <p:spPr>
            <a:xfrm>
              <a:off x="1981200" y="3733800"/>
              <a:ext cx="9096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a:solidFill>
                    <a:schemeClr val="hlink"/>
                  </a:solidFill>
                  <a:latin typeface="Arial"/>
                  <a:ea typeface="Arial"/>
                  <a:cs typeface="Arial"/>
                  <a:sym typeface="Arial"/>
                </a:rPr>
                <a:t>TCP/IP</a:t>
              </a:r>
              <a:endParaRPr/>
            </a:p>
          </p:txBody>
        </p:sp>
        <p:sp>
          <p:nvSpPr>
            <p:cNvPr id="849" name="Google Shape;849;p70"/>
            <p:cNvSpPr txBox="1"/>
            <p:nvPr/>
          </p:nvSpPr>
          <p:spPr>
            <a:xfrm>
              <a:off x="2514600" y="5486400"/>
              <a:ext cx="9271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1" i="0" lang="en-US" sz="1800" u="none">
                  <a:solidFill>
                    <a:srgbClr val="FFC61E"/>
                  </a:solidFill>
                  <a:latin typeface="Arial"/>
                  <a:ea typeface="Arial"/>
                  <a:cs typeface="Arial"/>
                  <a:sym typeface="Arial"/>
                </a:rPr>
                <a:t>native</a:t>
              </a:r>
              <a:endParaRPr/>
            </a:p>
          </p:txBody>
        </p:sp>
        <p:sp>
          <p:nvSpPr>
            <p:cNvPr id="850" name="Google Shape;850;p70"/>
            <p:cNvSpPr txBox="1"/>
            <p:nvPr/>
          </p:nvSpPr>
          <p:spPr>
            <a:xfrm>
              <a:off x="5029200" y="6019800"/>
              <a:ext cx="649287" cy="333375"/>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a:solidFill>
                    <a:srgbClr val="000066"/>
                  </a:solidFill>
                  <a:latin typeface="Arial"/>
                  <a:ea typeface="Arial"/>
                  <a:cs typeface="Arial"/>
                  <a:sym typeface="Arial"/>
                </a:rPr>
                <a:t>DEF</a:t>
              </a:r>
              <a:endParaRPr/>
            </a:p>
          </p:txBody>
        </p:sp>
        <p:sp>
          <p:nvSpPr>
            <p:cNvPr id="851" name="Google Shape;851;p70"/>
            <p:cNvSpPr txBox="1"/>
            <p:nvPr/>
          </p:nvSpPr>
          <p:spPr>
            <a:xfrm>
              <a:off x="4495800" y="2863850"/>
              <a:ext cx="8382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folHlink"/>
                </a:buClr>
                <a:buFont typeface="Arial"/>
                <a:buNone/>
              </a:pPr>
              <a:r>
                <a:rPr b="1" i="0" lang="en-US" sz="1600" u="none">
                  <a:solidFill>
                    <a:schemeClr val="folHlink"/>
                  </a:solidFill>
                  <a:latin typeface="Arial"/>
                  <a:ea typeface="Arial"/>
                  <a:cs typeface="Arial"/>
                  <a:sym typeface="Arial"/>
                </a:rPr>
                <a:t>ODBC</a:t>
              </a:r>
              <a:endParaRPr/>
            </a:p>
          </p:txBody>
        </p:sp>
      </p:gr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p1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43" name="Google Shape;143;p1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8.6 Architecture</a:t>
            </a:r>
            <a:endParaRPr/>
          </a:p>
        </p:txBody>
      </p:sp>
      <p:pic>
        <p:nvPicPr>
          <p:cNvPr id="144" name="Google Shape;144;p17"/>
          <p:cNvPicPr preferRelativeResize="0"/>
          <p:nvPr/>
        </p:nvPicPr>
        <p:blipFill rotWithShape="1">
          <a:blip r:embed="rId3">
            <a:alphaModFix/>
          </a:blip>
          <a:srcRect b="0" l="0" r="0" t="13046"/>
          <a:stretch/>
        </p:blipFill>
        <p:spPr>
          <a:xfrm>
            <a:off x="685800" y="1066800"/>
            <a:ext cx="7705725" cy="4445000"/>
          </a:xfrm>
          <a:prstGeom prst="rect">
            <a:avLst/>
          </a:prstGeom>
          <a:noFill/>
          <a:ln>
            <a:noFill/>
          </a:ln>
        </p:spPr>
      </p:pic>
    </p:spTree>
  </p:cSld>
  <p:clrMapOvr>
    <a:masterClrMapping/>
  </p:clrMapOvr>
  <p:transition spd="slow">
    <p:fade thruBlk="1"/>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5" name="Shape 855"/>
        <p:cNvGrpSpPr/>
        <p:nvPr/>
      </p:nvGrpSpPr>
      <p:grpSpPr>
        <a:xfrm>
          <a:off x="0" y="0"/>
          <a:ext cx="0" cy="0"/>
          <a:chOff x="0" y="0"/>
          <a:chExt cx="0" cy="0"/>
        </a:xfrm>
      </p:grpSpPr>
      <p:sp>
        <p:nvSpPr>
          <p:cNvPr id="856" name="Google Shape;856;p7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857" name="Google Shape;857;p71"/>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Manual Target Creation</a:t>
            </a:r>
            <a:endParaRPr/>
          </a:p>
        </p:txBody>
      </p:sp>
      <p:pic>
        <p:nvPicPr>
          <p:cNvPr id="858" name="Google Shape;858;p71"/>
          <p:cNvPicPr preferRelativeResize="0"/>
          <p:nvPr>
            <p:ph idx="4294967295" type="body"/>
          </p:nvPr>
        </p:nvPicPr>
        <p:blipFill rotWithShape="1">
          <a:blip r:embed="rId3">
            <a:alphaModFix/>
          </a:blip>
          <a:srcRect b="0" l="0" r="0" t="0"/>
          <a:stretch/>
        </p:blipFill>
        <p:spPr>
          <a:xfrm>
            <a:off x="5343525" y="1757362"/>
            <a:ext cx="2992437" cy="2143125"/>
          </a:xfrm>
          <a:prstGeom prst="rect">
            <a:avLst/>
          </a:prstGeom>
          <a:noFill/>
          <a:ln>
            <a:noFill/>
          </a:ln>
        </p:spPr>
      </p:pic>
      <p:pic>
        <p:nvPicPr>
          <p:cNvPr id="859" name="Google Shape;859;p71"/>
          <p:cNvPicPr preferRelativeResize="0"/>
          <p:nvPr>
            <p:ph idx="4294967295" type="body"/>
          </p:nvPr>
        </p:nvPicPr>
        <p:blipFill rotWithShape="1">
          <a:blip r:embed="rId4">
            <a:alphaModFix/>
          </a:blip>
          <a:srcRect b="46887" l="26971" r="15141" t="-105"/>
          <a:stretch/>
        </p:blipFill>
        <p:spPr>
          <a:xfrm>
            <a:off x="228600" y="1752600"/>
            <a:ext cx="4800600" cy="2362200"/>
          </a:xfrm>
          <a:prstGeom prst="rect">
            <a:avLst/>
          </a:prstGeom>
          <a:noFill/>
          <a:ln>
            <a:noFill/>
          </a:ln>
        </p:spPr>
      </p:pic>
      <p:sp>
        <p:nvSpPr>
          <p:cNvPr id="860" name="Google Shape;860;p71"/>
          <p:cNvSpPr txBox="1"/>
          <p:nvPr/>
        </p:nvSpPr>
        <p:spPr>
          <a:xfrm>
            <a:off x="609600" y="1219200"/>
            <a:ext cx="30480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1</a:t>
            </a:r>
            <a:r>
              <a:rPr b="1" i="0" lang="en-US" sz="2000" u="none">
                <a:solidFill>
                  <a:schemeClr val="dk1"/>
                </a:solidFill>
                <a:latin typeface="Arial"/>
                <a:ea typeface="Arial"/>
                <a:cs typeface="Arial"/>
                <a:sym typeface="Arial"/>
              </a:rPr>
              <a:t>.</a:t>
            </a:r>
            <a:r>
              <a:rPr b="1" i="0" lang="en-US" sz="1800" u="none">
                <a:solidFill>
                  <a:schemeClr val="dk1"/>
                </a:solidFill>
                <a:latin typeface="Arial"/>
                <a:ea typeface="Arial"/>
                <a:cs typeface="Arial"/>
                <a:sym typeface="Arial"/>
              </a:rPr>
              <a:t>  Create empty definition</a:t>
            </a:r>
            <a:endParaRPr/>
          </a:p>
        </p:txBody>
      </p:sp>
      <p:pic>
        <p:nvPicPr>
          <p:cNvPr id="861" name="Google Shape;861;p71"/>
          <p:cNvPicPr preferRelativeResize="0"/>
          <p:nvPr>
            <p:ph idx="4294967295" type="body"/>
          </p:nvPr>
        </p:nvPicPr>
        <p:blipFill rotWithShape="1">
          <a:blip r:embed="rId5">
            <a:alphaModFix/>
          </a:blip>
          <a:srcRect b="0" l="0" r="0" t="0"/>
          <a:stretch/>
        </p:blipFill>
        <p:spPr>
          <a:xfrm>
            <a:off x="990600" y="4343400"/>
            <a:ext cx="2438400" cy="1600200"/>
          </a:xfrm>
          <a:prstGeom prst="rect">
            <a:avLst/>
          </a:prstGeom>
          <a:noFill/>
          <a:ln>
            <a:noFill/>
          </a:ln>
        </p:spPr>
      </p:pic>
      <p:sp>
        <p:nvSpPr>
          <p:cNvPr id="862" name="Google Shape;862;p71"/>
          <p:cNvSpPr txBox="1"/>
          <p:nvPr/>
        </p:nvSpPr>
        <p:spPr>
          <a:xfrm>
            <a:off x="5486400" y="1295400"/>
            <a:ext cx="294957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2.  Add desired columns</a:t>
            </a:r>
            <a:endParaRPr/>
          </a:p>
        </p:txBody>
      </p:sp>
      <p:pic>
        <p:nvPicPr>
          <p:cNvPr id="863" name="Google Shape;863;p71"/>
          <p:cNvPicPr preferRelativeResize="0"/>
          <p:nvPr>
            <p:ph idx="4294967295" type="body"/>
          </p:nvPr>
        </p:nvPicPr>
        <p:blipFill rotWithShape="1">
          <a:blip r:embed="rId6">
            <a:alphaModFix/>
          </a:blip>
          <a:srcRect b="0" l="0" r="0" t="0"/>
          <a:stretch/>
        </p:blipFill>
        <p:spPr>
          <a:xfrm>
            <a:off x="4876800" y="4800600"/>
            <a:ext cx="3581400" cy="1625600"/>
          </a:xfrm>
          <a:prstGeom prst="rect">
            <a:avLst/>
          </a:prstGeom>
          <a:noFill/>
          <a:ln>
            <a:noFill/>
          </a:ln>
        </p:spPr>
      </p:pic>
      <p:sp>
        <p:nvSpPr>
          <p:cNvPr id="864" name="Google Shape;864;p71"/>
          <p:cNvSpPr txBox="1"/>
          <p:nvPr/>
        </p:nvSpPr>
        <p:spPr>
          <a:xfrm>
            <a:off x="5105400" y="4343400"/>
            <a:ext cx="32321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3.  Finished target definition</a:t>
            </a:r>
            <a:endParaRPr/>
          </a:p>
        </p:txBody>
      </p:sp>
      <p:sp>
        <p:nvSpPr>
          <p:cNvPr id="865" name="Google Shape;865;p71"/>
          <p:cNvSpPr txBox="1"/>
          <p:nvPr/>
        </p:nvSpPr>
        <p:spPr>
          <a:xfrm>
            <a:off x="381000" y="6096000"/>
            <a:ext cx="4016375" cy="314325"/>
          </a:xfrm>
          <a:prstGeom prst="rect">
            <a:avLst/>
          </a:prstGeom>
          <a:noFill/>
          <a:ln cap="flat" cmpd="sng" w="9525">
            <a:solidFill>
              <a:schemeClr val="accen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a:solidFill>
                  <a:srgbClr val="0000CC"/>
                </a:solidFill>
                <a:latin typeface="Arial"/>
                <a:ea typeface="Arial"/>
                <a:cs typeface="Arial"/>
                <a:sym typeface="Arial"/>
              </a:rPr>
              <a:t>ALT-F can also be used to create a new column</a:t>
            </a:r>
            <a:endParaRPr/>
          </a:p>
        </p:txBody>
      </p:sp>
      <p:sp>
        <p:nvSpPr>
          <p:cNvPr id="866" name="Google Shape;866;p71"/>
          <p:cNvSpPr/>
          <p:nvPr/>
        </p:nvSpPr>
        <p:spPr>
          <a:xfrm>
            <a:off x="7391400" y="2057400"/>
            <a:ext cx="3048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867" name="Google Shape;867;p71"/>
          <p:cNvCxnSpPr/>
          <p:nvPr/>
        </p:nvCxnSpPr>
        <p:spPr>
          <a:xfrm>
            <a:off x="7543800" y="1600200"/>
            <a:ext cx="0" cy="381000"/>
          </a:xfrm>
          <a:prstGeom prst="straightConnector1">
            <a:avLst/>
          </a:prstGeom>
          <a:noFill/>
          <a:ln cap="flat" cmpd="sng" w="25400">
            <a:solidFill>
              <a:srgbClr val="FF6600"/>
            </a:solidFill>
            <a:prstDash val="solid"/>
            <a:miter lim="8000"/>
            <a:headEnd len="sm" w="sm" type="none"/>
            <a:tailEnd len="med" w="med" type="triangle"/>
          </a:ln>
        </p:spPr>
      </p:cxnSp>
      <p:pic>
        <p:nvPicPr>
          <p:cNvPr id="868" name="Google Shape;868;p71"/>
          <p:cNvPicPr preferRelativeResize="0"/>
          <p:nvPr/>
        </p:nvPicPr>
        <p:blipFill rotWithShape="1">
          <a:blip r:embed="rId7">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2" name="Shape 872"/>
        <p:cNvGrpSpPr/>
        <p:nvPr/>
      </p:nvGrpSpPr>
      <p:grpSpPr>
        <a:xfrm>
          <a:off x="0" y="0"/>
          <a:ext cx="0" cy="0"/>
          <a:chOff x="0" y="0"/>
          <a:chExt cx="0" cy="0"/>
        </a:xfrm>
      </p:grpSpPr>
      <p:sp>
        <p:nvSpPr>
          <p:cNvPr id="873" name="Google Shape;873;p7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874" name="Google Shape;874;p72"/>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Target Definition Properties</a:t>
            </a:r>
            <a:endParaRPr/>
          </a:p>
        </p:txBody>
      </p:sp>
      <p:pic>
        <p:nvPicPr>
          <p:cNvPr id="875" name="Google Shape;875;p72"/>
          <p:cNvPicPr preferRelativeResize="0"/>
          <p:nvPr>
            <p:ph idx="4294967295" type="body"/>
          </p:nvPr>
        </p:nvPicPr>
        <p:blipFill rotWithShape="1">
          <a:blip r:embed="rId3">
            <a:alphaModFix/>
          </a:blip>
          <a:srcRect b="0" l="0" r="0" t="0"/>
          <a:stretch/>
        </p:blipFill>
        <p:spPr>
          <a:xfrm>
            <a:off x="533400" y="1360487"/>
            <a:ext cx="4298950" cy="3079750"/>
          </a:xfrm>
          <a:prstGeom prst="rect">
            <a:avLst/>
          </a:prstGeom>
          <a:noFill/>
          <a:ln>
            <a:noFill/>
          </a:ln>
        </p:spPr>
      </p:pic>
      <p:sp>
        <p:nvSpPr>
          <p:cNvPr id="876" name="Google Shape;876;p72"/>
          <p:cNvSpPr/>
          <p:nvPr/>
        </p:nvSpPr>
        <p:spPr>
          <a:xfrm>
            <a:off x="2019300" y="1433512"/>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77" name="Google Shape;877;p72"/>
          <p:cNvSpPr/>
          <p:nvPr/>
        </p:nvSpPr>
        <p:spPr>
          <a:xfrm>
            <a:off x="2019300" y="1433512"/>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878" name="Google Shape;878;p72"/>
          <p:cNvPicPr preferRelativeResize="0"/>
          <p:nvPr>
            <p:ph idx="4294967295" type="body"/>
          </p:nvPr>
        </p:nvPicPr>
        <p:blipFill rotWithShape="1">
          <a:blip r:embed="rId4">
            <a:alphaModFix/>
          </a:blip>
          <a:srcRect b="0" l="0" r="0" t="0"/>
          <a:stretch/>
        </p:blipFill>
        <p:spPr>
          <a:xfrm>
            <a:off x="3733800" y="2743200"/>
            <a:ext cx="4953000" cy="3657600"/>
          </a:xfrm>
          <a:prstGeom prst="rect">
            <a:avLst/>
          </a:prstGeom>
          <a:noFill/>
          <a:ln>
            <a:noFill/>
          </a:ln>
        </p:spPr>
      </p:pic>
      <p:sp>
        <p:nvSpPr>
          <p:cNvPr id="879" name="Google Shape;879;p72"/>
          <p:cNvSpPr/>
          <p:nvPr/>
        </p:nvSpPr>
        <p:spPr>
          <a:xfrm>
            <a:off x="457200" y="1447800"/>
            <a:ext cx="457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80" name="Google Shape;880;p72"/>
          <p:cNvSpPr/>
          <p:nvPr/>
        </p:nvSpPr>
        <p:spPr>
          <a:xfrm>
            <a:off x="3962400" y="2895600"/>
            <a:ext cx="685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881" name="Google Shape;881;p72"/>
          <p:cNvPicPr preferRelativeResize="0"/>
          <p:nvPr/>
        </p:nvPicPr>
        <p:blipFill rotWithShape="1">
          <a:blip r:embed="rId5">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5" name="Shape 885"/>
        <p:cNvGrpSpPr/>
        <p:nvPr/>
      </p:nvGrpSpPr>
      <p:grpSpPr>
        <a:xfrm>
          <a:off x="0" y="0"/>
          <a:ext cx="0" cy="0"/>
          <a:chOff x="0" y="0"/>
          <a:chExt cx="0" cy="0"/>
        </a:xfrm>
      </p:grpSpPr>
      <p:sp>
        <p:nvSpPr>
          <p:cNvPr id="886" name="Google Shape;886;p7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887" name="Google Shape;887;p73"/>
          <p:cNvPicPr preferRelativeResize="0"/>
          <p:nvPr>
            <p:ph idx="4294967295" type="body"/>
          </p:nvPr>
        </p:nvPicPr>
        <p:blipFill rotWithShape="1">
          <a:blip r:embed="rId3">
            <a:alphaModFix/>
          </a:blip>
          <a:srcRect b="0" l="0" r="0" t="0"/>
          <a:stretch/>
        </p:blipFill>
        <p:spPr>
          <a:xfrm>
            <a:off x="304800" y="1447800"/>
            <a:ext cx="4070350" cy="2916237"/>
          </a:xfrm>
          <a:prstGeom prst="rect">
            <a:avLst/>
          </a:prstGeom>
          <a:noFill/>
          <a:ln>
            <a:noFill/>
          </a:ln>
        </p:spPr>
      </p:pic>
      <p:pic>
        <p:nvPicPr>
          <p:cNvPr id="888" name="Google Shape;888;p73"/>
          <p:cNvPicPr preferRelativeResize="0"/>
          <p:nvPr>
            <p:ph idx="4294967295" type="body"/>
          </p:nvPr>
        </p:nvPicPr>
        <p:blipFill rotWithShape="1">
          <a:blip r:embed="rId4">
            <a:alphaModFix/>
          </a:blip>
          <a:srcRect b="0" l="0" r="0" t="0"/>
          <a:stretch/>
        </p:blipFill>
        <p:spPr>
          <a:xfrm>
            <a:off x="4114800" y="2590800"/>
            <a:ext cx="4419600" cy="3492500"/>
          </a:xfrm>
          <a:prstGeom prst="rect">
            <a:avLst/>
          </a:prstGeom>
          <a:noFill/>
          <a:ln>
            <a:noFill/>
          </a:ln>
        </p:spPr>
      </p:pic>
      <p:sp>
        <p:nvSpPr>
          <p:cNvPr id="889" name="Google Shape;889;p73"/>
          <p:cNvSpPr/>
          <p:nvPr/>
        </p:nvSpPr>
        <p:spPr>
          <a:xfrm>
            <a:off x="2019300" y="1433512"/>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90" name="Google Shape;890;p73"/>
          <p:cNvSpPr/>
          <p:nvPr/>
        </p:nvSpPr>
        <p:spPr>
          <a:xfrm>
            <a:off x="2019300" y="1433512"/>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91" name="Google Shape;891;p73"/>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Target Definition Properties</a:t>
            </a:r>
            <a:endParaRPr/>
          </a:p>
        </p:txBody>
      </p:sp>
      <p:pic>
        <p:nvPicPr>
          <p:cNvPr id="892" name="Google Shape;892;p73"/>
          <p:cNvPicPr preferRelativeResize="0"/>
          <p:nvPr>
            <p:ph idx="4294967295" type="body"/>
          </p:nvPr>
        </p:nvPicPr>
        <p:blipFill rotWithShape="1">
          <a:blip r:embed="rId5">
            <a:alphaModFix/>
          </a:blip>
          <a:srcRect b="0" l="0" r="0" t="0"/>
          <a:stretch/>
        </p:blipFill>
        <p:spPr>
          <a:xfrm>
            <a:off x="5257800" y="3962400"/>
            <a:ext cx="2209800" cy="1143000"/>
          </a:xfrm>
          <a:prstGeom prst="rect">
            <a:avLst/>
          </a:prstGeom>
          <a:noFill/>
          <a:ln>
            <a:noFill/>
          </a:ln>
        </p:spPr>
      </p:pic>
      <p:sp>
        <p:nvSpPr>
          <p:cNvPr id="893" name="Google Shape;893;p73"/>
          <p:cNvSpPr/>
          <p:nvPr/>
        </p:nvSpPr>
        <p:spPr>
          <a:xfrm>
            <a:off x="838200" y="1524000"/>
            <a:ext cx="5334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94" name="Google Shape;894;p73"/>
          <p:cNvSpPr/>
          <p:nvPr/>
        </p:nvSpPr>
        <p:spPr>
          <a:xfrm>
            <a:off x="5029200" y="2819400"/>
            <a:ext cx="1066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895" name="Google Shape;895;p73"/>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9" name="Shape 899"/>
        <p:cNvGrpSpPr/>
        <p:nvPr/>
      </p:nvGrpSpPr>
      <p:grpSpPr>
        <a:xfrm>
          <a:off x="0" y="0"/>
          <a:ext cx="0" cy="0"/>
          <a:chOff x="0" y="0"/>
          <a:chExt cx="0" cy="0"/>
        </a:xfrm>
      </p:grpSpPr>
      <p:sp>
        <p:nvSpPr>
          <p:cNvPr id="900" name="Google Shape;900;p7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901" name="Google Shape;901;p74"/>
          <p:cNvSpPr txBox="1"/>
          <p:nvPr>
            <p:ph type="title"/>
          </p:nvPr>
        </p:nvSpPr>
        <p:spPr>
          <a:xfrm>
            <a:off x="609600" y="228600"/>
            <a:ext cx="73152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Creating Physical Tables</a:t>
            </a:r>
            <a:endParaRPr/>
          </a:p>
        </p:txBody>
      </p:sp>
      <p:grpSp>
        <p:nvGrpSpPr>
          <p:cNvPr id="902" name="Google Shape;902;p74"/>
          <p:cNvGrpSpPr/>
          <p:nvPr/>
        </p:nvGrpSpPr>
        <p:grpSpPr>
          <a:xfrm>
            <a:off x="609600" y="1371600"/>
            <a:ext cx="8001000" cy="4348162"/>
            <a:chOff x="609600" y="1371600"/>
            <a:chExt cx="8001000" cy="4348162"/>
          </a:xfrm>
        </p:grpSpPr>
        <p:sp>
          <p:nvSpPr>
            <p:cNvPr id="903" name="Google Shape;903;p74"/>
            <p:cNvSpPr txBox="1"/>
            <p:nvPr/>
          </p:nvSpPr>
          <p:spPr>
            <a:xfrm>
              <a:off x="609600" y="4576762"/>
              <a:ext cx="3048000" cy="11430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LOGICAL</a:t>
              </a:r>
              <a:endParaRPr/>
            </a:p>
            <a:p>
              <a:pPr indent="0" lvl="0" marL="0" marR="0" rtl="0" algn="ctr">
                <a:lnSpc>
                  <a:spcPct val="100000"/>
                </a:lnSpc>
                <a:spcBef>
                  <a:spcPts val="0"/>
                </a:spcBef>
                <a:spcAft>
                  <a:spcPts val="0"/>
                </a:spcAft>
                <a:buClr>
                  <a:schemeClr val="dk1"/>
                </a:buClr>
                <a:buFont typeface="Times New Roman"/>
                <a:buNone/>
              </a:pPr>
              <a:r>
                <a:t/>
              </a:r>
              <a:endParaRPr b="1" i="0" sz="900" u="non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Repository target table definitions</a:t>
              </a:r>
              <a:endParaRPr/>
            </a:p>
          </p:txBody>
        </p:sp>
        <p:sp>
          <p:nvSpPr>
            <p:cNvPr id="904" name="Google Shape;904;p74"/>
            <p:cNvSpPr txBox="1"/>
            <p:nvPr/>
          </p:nvSpPr>
          <p:spPr>
            <a:xfrm>
              <a:off x="6248400" y="4576762"/>
              <a:ext cx="2362200" cy="11430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PHYSICAL</a:t>
              </a:r>
              <a:endParaRPr/>
            </a:p>
            <a:p>
              <a:pPr indent="0" lvl="0" marL="0" marR="0" rtl="0" algn="ctr">
                <a:lnSpc>
                  <a:spcPct val="100000"/>
                </a:lnSpc>
                <a:spcBef>
                  <a:spcPts val="0"/>
                </a:spcBef>
                <a:spcAft>
                  <a:spcPts val="0"/>
                </a:spcAft>
                <a:buClr>
                  <a:schemeClr val="dk1"/>
                </a:buClr>
                <a:buFont typeface="Times New Roman"/>
                <a:buNone/>
              </a:pPr>
              <a:r>
                <a:t/>
              </a:r>
              <a:endParaRPr b="1" i="0" sz="900" u="non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Target database tables</a:t>
              </a:r>
              <a:endParaRPr/>
            </a:p>
          </p:txBody>
        </p:sp>
        <p:sp>
          <p:nvSpPr>
            <p:cNvPr id="905" name="Google Shape;905;p74"/>
            <p:cNvSpPr/>
            <p:nvPr/>
          </p:nvSpPr>
          <p:spPr>
            <a:xfrm>
              <a:off x="990600" y="1462087"/>
              <a:ext cx="1919287" cy="2916237"/>
            </a:xfrm>
            <a:prstGeom prst="can">
              <a:avLst>
                <a:gd fmla="val 4416" name="adj"/>
              </a:avLst>
            </a:prstGeom>
            <a:gradFill>
              <a:gsLst>
                <a:gs pos="0">
                  <a:srgbClr val="FFFFFF"/>
                </a:gs>
                <a:gs pos="100000">
                  <a:srgbClr val="000066"/>
                </a:gs>
              </a:gsLst>
              <a:lin ang="135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06" name="Google Shape;906;p74"/>
            <p:cNvSpPr/>
            <p:nvPr/>
          </p:nvSpPr>
          <p:spPr>
            <a:xfrm>
              <a:off x="5791200" y="2722562"/>
              <a:ext cx="1219200" cy="1331912"/>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907" name="Google Shape;907;p74"/>
            <p:cNvGrpSpPr/>
            <p:nvPr/>
          </p:nvGrpSpPr>
          <p:grpSpPr>
            <a:xfrm>
              <a:off x="2362200" y="2271712"/>
              <a:ext cx="347662" cy="692150"/>
              <a:chOff x="4984750" y="4462462"/>
              <a:chExt cx="688975" cy="1163637"/>
            </a:xfrm>
          </p:grpSpPr>
          <p:grpSp>
            <p:nvGrpSpPr>
              <p:cNvPr id="908" name="Google Shape;908;p74"/>
              <p:cNvGrpSpPr/>
              <p:nvPr/>
            </p:nvGrpSpPr>
            <p:grpSpPr>
              <a:xfrm>
                <a:off x="4984750" y="4849812"/>
                <a:ext cx="688975" cy="776287"/>
                <a:chOff x="5221287" y="5562600"/>
                <a:chExt cx="820737" cy="914400"/>
              </a:xfrm>
            </p:grpSpPr>
            <p:sp>
              <p:nvSpPr>
                <p:cNvPr id="909" name="Google Shape;909;p74"/>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910" name="Google Shape;910;p74"/>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911" name="Google Shape;911;p74"/>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12" name="Google Shape;912;p74"/>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13" name="Google Shape;913;p74"/>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14" name="Google Shape;914;p74"/>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915" name="Google Shape;915;p74"/>
              <p:cNvSpPr txBox="1"/>
              <p:nvPr/>
            </p:nvSpPr>
            <p:spPr>
              <a:xfrm>
                <a:off x="4984750" y="4462462"/>
                <a:ext cx="688975" cy="38735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1" i="0" lang="en-US" sz="1200" u="none">
                    <a:solidFill>
                      <a:srgbClr val="000066"/>
                    </a:solidFill>
                    <a:latin typeface="Arial"/>
                    <a:ea typeface="Arial"/>
                    <a:cs typeface="Arial"/>
                    <a:sym typeface="Arial"/>
                  </a:rPr>
                  <a:t>DEF</a:t>
                </a:r>
                <a:endParaRPr/>
              </a:p>
            </p:txBody>
          </p:sp>
        </p:grpSp>
        <p:grpSp>
          <p:nvGrpSpPr>
            <p:cNvPr id="916" name="Google Shape;916;p74"/>
            <p:cNvGrpSpPr/>
            <p:nvPr/>
          </p:nvGrpSpPr>
          <p:grpSpPr>
            <a:xfrm>
              <a:off x="1371600" y="3470275"/>
              <a:ext cx="347662" cy="692150"/>
              <a:chOff x="4984750" y="4462462"/>
              <a:chExt cx="688975" cy="1163637"/>
            </a:xfrm>
          </p:grpSpPr>
          <p:grpSp>
            <p:nvGrpSpPr>
              <p:cNvPr id="917" name="Google Shape;917;p74"/>
              <p:cNvGrpSpPr/>
              <p:nvPr/>
            </p:nvGrpSpPr>
            <p:grpSpPr>
              <a:xfrm>
                <a:off x="4984750" y="4849812"/>
                <a:ext cx="688975" cy="776287"/>
                <a:chOff x="5221287" y="5562600"/>
                <a:chExt cx="820737" cy="914400"/>
              </a:xfrm>
            </p:grpSpPr>
            <p:sp>
              <p:nvSpPr>
                <p:cNvPr id="918" name="Google Shape;918;p74"/>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919" name="Google Shape;919;p74"/>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920" name="Google Shape;920;p74"/>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21" name="Google Shape;921;p74"/>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22" name="Google Shape;922;p74"/>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23" name="Google Shape;923;p74"/>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924" name="Google Shape;924;p74"/>
              <p:cNvSpPr txBox="1"/>
              <p:nvPr/>
            </p:nvSpPr>
            <p:spPr>
              <a:xfrm>
                <a:off x="4984750" y="4462462"/>
                <a:ext cx="688975" cy="38735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1" i="0" lang="en-US" sz="1200" u="none">
                    <a:solidFill>
                      <a:srgbClr val="000066"/>
                    </a:solidFill>
                    <a:latin typeface="Arial"/>
                    <a:ea typeface="Arial"/>
                    <a:cs typeface="Arial"/>
                    <a:sym typeface="Arial"/>
                  </a:rPr>
                  <a:t>DEF</a:t>
                </a:r>
                <a:endParaRPr/>
              </a:p>
            </p:txBody>
          </p:sp>
        </p:grpSp>
        <p:grpSp>
          <p:nvGrpSpPr>
            <p:cNvPr id="925" name="Google Shape;925;p74"/>
            <p:cNvGrpSpPr/>
            <p:nvPr/>
          </p:nvGrpSpPr>
          <p:grpSpPr>
            <a:xfrm>
              <a:off x="1828800" y="2811462"/>
              <a:ext cx="347662" cy="692150"/>
              <a:chOff x="4984750" y="4462462"/>
              <a:chExt cx="688975" cy="1163637"/>
            </a:xfrm>
          </p:grpSpPr>
          <p:grpSp>
            <p:nvGrpSpPr>
              <p:cNvPr id="926" name="Google Shape;926;p74"/>
              <p:cNvGrpSpPr/>
              <p:nvPr/>
            </p:nvGrpSpPr>
            <p:grpSpPr>
              <a:xfrm>
                <a:off x="4984750" y="4849812"/>
                <a:ext cx="688975" cy="776287"/>
                <a:chOff x="5221287" y="5562600"/>
                <a:chExt cx="820737" cy="914400"/>
              </a:xfrm>
            </p:grpSpPr>
            <p:sp>
              <p:nvSpPr>
                <p:cNvPr id="927" name="Google Shape;927;p74"/>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928" name="Google Shape;928;p74"/>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929" name="Google Shape;929;p74"/>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30" name="Google Shape;930;p74"/>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31" name="Google Shape;931;p74"/>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32" name="Google Shape;932;p74"/>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933" name="Google Shape;933;p74"/>
              <p:cNvSpPr txBox="1"/>
              <p:nvPr/>
            </p:nvSpPr>
            <p:spPr>
              <a:xfrm>
                <a:off x="4984750" y="4462462"/>
                <a:ext cx="688975" cy="38735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1" i="0" lang="en-US" sz="1200" u="none">
                    <a:solidFill>
                      <a:srgbClr val="000066"/>
                    </a:solidFill>
                    <a:latin typeface="Arial"/>
                    <a:ea typeface="Arial"/>
                    <a:cs typeface="Arial"/>
                    <a:sym typeface="Arial"/>
                  </a:rPr>
                  <a:t>DEF</a:t>
                </a:r>
                <a:endParaRPr/>
              </a:p>
            </p:txBody>
          </p:sp>
        </p:grpSp>
        <p:sp>
          <p:nvSpPr>
            <p:cNvPr id="934" name="Google Shape;934;p74"/>
            <p:cNvSpPr/>
            <p:nvPr/>
          </p:nvSpPr>
          <p:spPr>
            <a:xfrm>
              <a:off x="7239000" y="3082925"/>
              <a:ext cx="1219200" cy="1331912"/>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35" name="Google Shape;935;p74"/>
            <p:cNvSpPr/>
            <p:nvPr/>
          </p:nvSpPr>
          <p:spPr>
            <a:xfrm>
              <a:off x="6781800" y="1371600"/>
              <a:ext cx="1219200" cy="1331912"/>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936" name="Google Shape;936;p74"/>
            <p:cNvCxnSpPr/>
            <p:nvPr/>
          </p:nvCxnSpPr>
          <p:spPr>
            <a:xfrm>
              <a:off x="3429000" y="3262312"/>
              <a:ext cx="1905000" cy="0"/>
            </a:xfrm>
            <a:prstGeom prst="straightConnector1">
              <a:avLst/>
            </a:prstGeom>
            <a:noFill/>
            <a:ln cap="flat" cmpd="sng" w="25400">
              <a:solidFill>
                <a:schemeClr val="dk1"/>
              </a:solidFill>
              <a:prstDash val="solid"/>
              <a:miter lim="8000"/>
              <a:headEnd len="sm" w="sm" type="none"/>
              <a:tailEnd len="med" w="med" type="triangle"/>
            </a:ln>
          </p:spPr>
        </p:cxnSp>
        <p:sp>
          <p:nvSpPr>
            <p:cNvPr id="937" name="Google Shape;937;p74"/>
            <p:cNvSpPr txBox="1"/>
            <p:nvPr/>
          </p:nvSpPr>
          <p:spPr>
            <a:xfrm>
              <a:off x="3546475" y="3429000"/>
              <a:ext cx="1751012" cy="915987"/>
            </a:xfrm>
            <a:prstGeom prst="rect">
              <a:avLst/>
            </a:prstGeom>
            <a:noFill/>
            <a:ln>
              <a:noFill/>
            </a:ln>
          </p:spPr>
          <p:txBody>
            <a:bodyPr anchorCtr="0" anchor="ctr" bIns="46025" lIns="92075" spcFirstLastPara="1" rIns="92075" wrap="square" tIns="46025">
              <a:noAutofit/>
            </a:bodyPr>
            <a:lstStyle/>
            <a:p>
              <a:pPr indent="0" lvl="0" marL="0" marR="0" rtl="0" algn="ctr">
                <a:lnSpc>
                  <a:spcPct val="9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Execute SQL</a:t>
              </a:r>
              <a:endParaRPr/>
            </a:p>
            <a:p>
              <a:pPr indent="0" lvl="0" marL="0" marR="0" rtl="0" algn="ctr">
                <a:lnSpc>
                  <a:spcPct val="9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via </a:t>
              </a:r>
              <a:endParaRPr/>
            </a:p>
            <a:p>
              <a:pPr indent="0" lvl="0" marL="0" marR="0" rtl="0" algn="ctr">
                <a:lnSpc>
                  <a:spcPct val="9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Designer</a:t>
              </a:r>
              <a:endParaRPr/>
            </a:p>
          </p:txBody>
        </p:sp>
        <p:grpSp>
          <p:nvGrpSpPr>
            <p:cNvPr id="938" name="Google Shape;938;p74"/>
            <p:cNvGrpSpPr/>
            <p:nvPr/>
          </p:nvGrpSpPr>
          <p:grpSpPr>
            <a:xfrm>
              <a:off x="3810000" y="1905000"/>
              <a:ext cx="1066800" cy="1066800"/>
              <a:chOff x="6629400" y="4876800"/>
              <a:chExt cx="1066800" cy="1066800"/>
            </a:xfrm>
          </p:grpSpPr>
          <p:sp>
            <p:nvSpPr>
              <p:cNvPr id="939" name="Google Shape;939;p74"/>
              <p:cNvSpPr/>
              <p:nvPr/>
            </p:nvSpPr>
            <p:spPr>
              <a:xfrm>
                <a:off x="6629400" y="48768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940" name="Google Shape;940;p74"/>
              <p:cNvPicPr preferRelativeResize="0"/>
              <p:nvPr/>
            </p:nvPicPr>
            <p:blipFill rotWithShape="1">
              <a:blip r:embed="rId3">
                <a:alphaModFix/>
              </a:blip>
              <a:srcRect b="0" l="0" r="0" t="0"/>
              <a:stretch/>
            </p:blipFill>
            <p:spPr>
              <a:xfrm>
                <a:off x="6934200" y="5178425"/>
                <a:ext cx="519112" cy="536575"/>
              </a:xfrm>
              <a:prstGeom prst="rect">
                <a:avLst/>
              </a:prstGeom>
              <a:noFill/>
              <a:ln cap="flat" cmpd="sng" w="12700">
                <a:solidFill>
                  <a:schemeClr val="dk1"/>
                </a:solidFill>
                <a:prstDash val="solid"/>
                <a:miter lim="8000"/>
                <a:headEnd len="sm" w="sm" type="none"/>
                <a:tailEnd len="sm" w="sm" type="none"/>
              </a:ln>
            </p:spPr>
          </p:pic>
        </p:grpSp>
      </p:grpSp>
    </p:spTree>
  </p:cSld>
  <p:clrMapOvr>
    <a:masterClrMapping/>
  </p:clrMapOvr>
  <p:transition spd="slow">
    <p:fade thruBlk="1"/>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4" name="Shape 944"/>
        <p:cNvGrpSpPr/>
        <p:nvPr/>
      </p:nvGrpSpPr>
      <p:grpSpPr>
        <a:xfrm>
          <a:off x="0" y="0"/>
          <a:ext cx="0" cy="0"/>
          <a:chOff x="0" y="0"/>
          <a:chExt cx="0" cy="0"/>
        </a:xfrm>
      </p:grpSpPr>
      <p:sp>
        <p:nvSpPr>
          <p:cNvPr id="945" name="Google Shape;945;p7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946" name="Google Shape;946;p7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Creating Physical Tables</a:t>
            </a:r>
            <a:endParaRPr/>
          </a:p>
        </p:txBody>
      </p:sp>
      <p:pic>
        <p:nvPicPr>
          <p:cNvPr id="947" name="Google Shape;947;p75"/>
          <p:cNvPicPr preferRelativeResize="0"/>
          <p:nvPr>
            <p:ph idx="1" type="body"/>
          </p:nvPr>
        </p:nvPicPr>
        <p:blipFill rotWithShape="1">
          <a:blip r:embed="rId3">
            <a:alphaModFix/>
          </a:blip>
          <a:srcRect b="45172" l="26971" r="5953" t="-106"/>
          <a:stretch/>
        </p:blipFill>
        <p:spPr>
          <a:xfrm>
            <a:off x="609600" y="3276600"/>
            <a:ext cx="5562600" cy="3048000"/>
          </a:xfrm>
          <a:prstGeom prst="rect">
            <a:avLst/>
          </a:prstGeom>
          <a:noFill/>
          <a:ln>
            <a:noFill/>
          </a:ln>
        </p:spPr>
      </p:pic>
      <p:sp>
        <p:nvSpPr>
          <p:cNvPr id="948" name="Google Shape;948;p75"/>
          <p:cNvSpPr txBox="1"/>
          <p:nvPr/>
        </p:nvSpPr>
        <p:spPr>
          <a:xfrm>
            <a:off x="533400" y="1143000"/>
            <a:ext cx="8229600" cy="1981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Create tables that do not already exist in target database</a:t>
            </a:r>
            <a:endParaRPr/>
          </a:p>
          <a:p>
            <a:pPr indent="-285750" lvl="1" marL="742950" marR="0" rtl="0" algn="l">
              <a:lnSpc>
                <a:spcPct val="85000"/>
              </a:lnSpc>
              <a:spcBef>
                <a:spcPts val="1170"/>
              </a:spcBef>
              <a:spcAft>
                <a:spcPts val="0"/>
              </a:spcAft>
              <a:buClr>
                <a:srgbClr val="5555C7"/>
              </a:buClr>
              <a:buSzPts val="1800"/>
              <a:buFont typeface="Noto Sans Symbols"/>
              <a:buChar char="◼"/>
            </a:pPr>
            <a:r>
              <a:rPr b="0" i="0" lang="en-US" sz="1800" u="none" cap="none" strike="noStrike">
                <a:solidFill>
                  <a:schemeClr val="dk1"/>
                </a:solidFill>
                <a:latin typeface="Arial"/>
                <a:ea typeface="Arial"/>
                <a:cs typeface="Arial"/>
                <a:sym typeface="Arial"/>
              </a:rPr>
              <a:t>Connect - connect to the target database</a:t>
            </a:r>
            <a:endParaRPr/>
          </a:p>
          <a:p>
            <a:pPr indent="-285750" lvl="1" marL="742950" marR="0" rtl="0" algn="l">
              <a:lnSpc>
                <a:spcPct val="85000"/>
              </a:lnSpc>
              <a:spcBef>
                <a:spcPts val="1170"/>
              </a:spcBef>
              <a:spcAft>
                <a:spcPts val="0"/>
              </a:spcAft>
              <a:buClr>
                <a:srgbClr val="5555C7"/>
              </a:buClr>
              <a:buSzPts val="1800"/>
              <a:buFont typeface="Noto Sans Symbols"/>
              <a:buChar char="◼"/>
            </a:pPr>
            <a:r>
              <a:rPr b="0" i="0" lang="en-US" sz="1800" u="none" cap="none" strike="noStrike">
                <a:solidFill>
                  <a:schemeClr val="dk1"/>
                </a:solidFill>
                <a:latin typeface="Arial"/>
                <a:ea typeface="Arial"/>
                <a:cs typeface="Arial"/>
                <a:sym typeface="Arial"/>
              </a:rPr>
              <a:t>Generate SQL file - create DDL in a script file</a:t>
            </a:r>
            <a:endParaRPr/>
          </a:p>
          <a:p>
            <a:pPr indent="-285750" lvl="1" marL="742950" marR="0" rtl="0" algn="l">
              <a:lnSpc>
                <a:spcPct val="85000"/>
              </a:lnSpc>
              <a:spcBef>
                <a:spcPts val="1170"/>
              </a:spcBef>
              <a:spcAft>
                <a:spcPts val="0"/>
              </a:spcAft>
              <a:buClr>
                <a:srgbClr val="5555C7"/>
              </a:buClr>
              <a:buSzPts val="1800"/>
              <a:buFont typeface="Noto Sans Symbols"/>
              <a:buChar char="◼"/>
            </a:pPr>
            <a:r>
              <a:rPr b="0" i="0" lang="en-US" sz="1800" u="none" cap="none" strike="noStrike">
                <a:solidFill>
                  <a:schemeClr val="dk1"/>
                </a:solidFill>
                <a:latin typeface="Arial"/>
                <a:ea typeface="Arial"/>
                <a:cs typeface="Arial"/>
                <a:sym typeface="Arial"/>
              </a:rPr>
              <a:t>Edit SQL file - modify DDL script as needed</a:t>
            </a:r>
            <a:endParaRPr/>
          </a:p>
          <a:p>
            <a:pPr indent="-285750" lvl="1" marL="742950" marR="0" rtl="0" algn="l">
              <a:lnSpc>
                <a:spcPct val="85000"/>
              </a:lnSpc>
              <a:spcBef>
                <a:spcPts val="1170"/>
              </a:spcBef>
              <a:spcAft>
                <a:spcPts val="0"/>
              </a:spcAft>
              <a:buClr>
                <a:srgbClr val="5555C7"/>
              </a:buClr>
              <a:buSzPts val="1800"/>
              <a:buFont typeface="Noto Sans Symbols"/>
              <a:buChar char="◼"/>
            </a:pPr>
            <a:r>
              <a:rPr b="0" i="0" lang="en-US" sz="1800" u="none" cap="none" strike="noStrike">
                <a:solidFill>
                  <a:schemeClr val="dk1"/>
                </a:solidFill>
                <a:latin typeface="Arial"/>
                <a:ea typeface="Arial"/>
                <a:cs typeface="Arial"/>
                <a:sym typeface="Arial"/>
              </a:rPr>
              <a:t>Execute SQL file - create physical tables in target database</a:t>
            </a:r>
            <a:endParaRPr/>
          </a:p>
        </p:txBody>
      </p:sp>
      <p:sp>
        <p:nvSpPr>
          <p:cNvPr id="949" name="Google Shape;949;p75"/>
          <p:cNvSpPr txBox="1"/>
          <p:nvPr/>
        </p:nvSpPr>
        <p:spPr>
          <a:xfrm>
            <a:off x="6248400" y="4572000"/>
            <a:ext cx="2362200" cy="801687"/>
          </a:xfrm>
          <a:prstGeom prst="rect">
            <a:avLst/>
          </a:prstGeom>
          <a:noFill/>
          <a:ln cap="flat" cmpd="sng" w="9525">
            <a:solidFill>
              <a:schemeClr val="accen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a:solidFill>
                  <a:srgbClr val="0000CC"/>
                </a:solidFill>
                <a:latin typeface="Arial"/>
                <a:ea typeface="Arial"/>
                <a:cs typeface="Arial"/>
                <a:sym typeface="Arial"/>
              </a:rPr>
              <a:t>Use Preview Data to verify the results (right  mouse click on object)</a:t>
            </a:r>
            <a:r>
              <a:rPr b="0" i="0" lang="en-US" sz="1800" u="none">
                <a:solidFill>
                  <a:srgbClr val="0000CC"/>
                </a:solidFill>
                <a:latin typeface="Arial"/>
                <a:ea typeface="Arial"/>
                <a:cs typeface="Arial"/>
                <a:sym typeface="Arial"/>
              </a:rPr>
              <a:t> </a:t>
            </a:r>
            <a:endParaRPr/>
          </a:p>
        </p:txBody>
      </p:sp>
      <p:pic>
        <p:nvPicPr>
          <p:cNvPr id="950" name="Google Shape;950;p75"/>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954" name="Shape 954"/>
        <p:cNvGrpSpPr/>
        <p:nvPr/>
      </p:nvGrpSpPr>
      <p:grpSpPr>
        <a:xfrm>
          <a:off x="0" y="0"/>
          <a:ext cx="0" cy="0"/>
          <a:chOff x="0" y="0"/>
          <a:chExt cx="0" cy="0"/>
        </a:xfrm>
      </p:grpSpPr>
      <p:sp>
        <p:nvSpPr>
          <p:cNvPr id="955" name="Google Shape;955;p76"/>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TRANSFORM – Transformation Concepts</a:t>
            </a:r>
            <a:endParaRPr/>
          </a:p>
        </p:txBody>
      </p:sp>
    </p:spTree>
  </p:cSld>
  <p:clrMapOvr>
    <a:masterClrMapping/>
  </p:clrMapOvr>
  <p:transition spd="slow">
    <p:fade thruBlk="1"/>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9" name="Shape 959"/>
        <p:cNvGrpSpPr/>
        <p:nvPr/>
      </p:nvGrpSpPr>
      <p:grpSpPr>
        <a:xfrm>
          <a:off x="0" y="0"/>
          <a:ext cx="0" cy="0"/>
          <a:chOff x="0" y="0"/>
          <a:chExt cx="0" cy="0"/>
        </a:xfrm>
      </p:grpSpPr>
      <p:sp>
        <p:nvSpPr>
          <p:cNvPr id="960" name="Google Shape;960;p7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961" name="Google Shape;961;p77"/>
          <p:cNvSpPr txBox="1"/>
          <p:nvPr>
            <p:ph type="title"/>
          </p:nvPr>
        </p:nvSpPr>
        <p:spPr>
          <a:xfrm>
            <a:off x="609600" y="228600"/>
            <a:ext cx="7467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Concepts</a:t>
            </a:r>
            <a:endParaRPr/>
          </a:p>
        </p:txBody>
      </p:sp>
      <p:sp>
        <p:nvSpPr>
          <p:cNvPr id="962" name="Google Shape;962;p77"/>
          <p:cNvSpPr txBox="1"/>
          <p:nvPr>
            <p:ph idx="4294967295" type="body"/>
          </p:nvPr>
        </p:nvSpPr>
        <p:spPr>
          <a:xfrm>
            <a:off x="533400" y="1295400"/>
            <a:ext cx="8070850" cy="480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5000"/>
              </a:lnSpc>
              <a:spcBef>
                <a:spcPts val="0"/>
              </a:spcBef>
              <a:spcAft>
                <a:spcPts val="0"/>
              </a:spcAft>
              <a:buClr>
                <a:srgbClr val="4E84C4"/>
              </a:buClr>
              <a:buFont typeface="Arial"/>
              <a:buNone/>
            </a:pPr>
            <a:r>
              <a:rPr b="0" i="0" lang="en-US" sz="1800" u="none">
                <a:solidFill>
                  <a:schemeClr val="dk1"/>
                </a:solidFill>
                <a:latin typeface="Arial"/>
                <a:ea typeface="Arial"/>
                <a:cs typeface="Arial"/>
                <a:sym typeface="Arial"/>
              </a:rPr>
              <a:t>By the end of this section you will be familiar with:</a:t>
            </a:r>
            <a:endParaRPr/>
          </a:p>
          <a:p>
            <a:pPr indent="-342900" lvl="0" marL="342900" marR="0" rtl="0" algn="l">
              <a:lnSpc>
                <a:spcPct val="9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Transformation types</a:t>
            </a:r>
            <a:endParaRPr/>
          </a:p>
          <a:p>
            <a:pPr indent="-342900" lvl="0" marL="342900" marR="0" rtl="0" algn="l">
              <a:lnSpc>
                <a:spcPct val="9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Data Flow Rules</a:t>
            </a:r>
            <a:endParaRPr/>
          </a:p>
          <a:p>
            <a:pPr indent="-342900" lvl="0" marL="342900" marR="0" rtl="0" algn="l">
              <a:lnSpc>
                <a:spcPct val="9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Transformation Views</a:t>
            </a:r>
            <a:endParaRPr/>
          </a:p>
          <a:p>
            <a:pPr indent="-342900" lvl="0" marL="342900" marR="0" rtl="0" algn="l">
              <a:lnSpc>
                <a:spcPct val="9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PowerCenter Functions</a:t>
            </a:r>
            <a:endParaRPr/>
          </a:p>
          <a:p>
            <a:pPr indent="-342900" lvl="0" marL="342900" marR="0" rtl="0" algn="l">
              <a:lnSpc>
                <a:spcPct val="9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Expression Editor and Expression validation</a:t>
            </a:r>
            <a:endParaRPr/>
          </a:p>
          <a:p>
            <a:pPr indent="-342900" lvl="0" marL="342900" marR="0" rtl="0" algn="l">
              <a:lnSpc>
                <a:spcPct val="9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Port Types</a:t>
            </a:r>
            <a:endParaRPr/>
          </a:p>
          <a:p>
            <a:pPr indent="-342900" lvl="0" marL="342900" marR="0" rtl="0" algn="l">
              <a:lnSpc>
                <a:spcPct val="9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PowerCenter data types and Datatype Conversion</a:t>
            </a:r>
            <a:endParaRPr/>
          </a:p>
          <a:p>
            <a:pPr indent="-342900" lvl="0" marL="342900" marR="0" rtl="0" algn="l">
              <a:lnSpc>
                <a:spcPct val="9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Connection and Mapping Valdation</a:t>
            </a:r>
            <a:endParaRPr/>
          </a:p>
          <a:p>
            <a:pPr indent="-342900" lvl="0" marL="342900" marR="0" rtl="0" algn="l">
              <a:lnSpc>
                <a:spcPct val="9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PowerCenter Basic Transformations – Source Qualifier, Filter, Joiner,  Expression</a:t>
            </a:r>
            <a:endParaRPr/>
          </a:p>
        </p:txBody>
      </p:sp>
      <p:pic>
        <p:nvPicPr>
          <p:cNvPr id="963" name="Google Shape;963;p77"/>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7" name="Shape 967"/>
        <p:cNvGrpSpPr/>
        <p:nvPr/>
      </p:nvGrpSpPr>
      <p:grpSpPr>
        <a:xfrm>
          <a:off x="0" y="0"/>
          <a:ext cx="0" cy="0"/>
          <a:chOff x="0" y="0"/>
          <a:chExt cx="0" cy="0"/>
        </a:xfrm>
      </p:grpSpPr>
      <p:sp>
        <p:nvSpPr>
          <p:cNvPr id="968" name="Google Shape;968;p7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969" name="Google Shape;969;p7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Types of Transformations</a:t>
            </a:r>
            <a:endParaRPr/>
          </a:p>
        </p:txBody>
      </p:sp>
      <p:sp>
        <p:nvSpPr>
          <p:cNvPr id="970" name="Google Shape;970;p78"/>
          <p:cNvSpPr txBox="1"/>
          <p:nvPr>
            <p:ph idx="1" type="body"/>
          </p:nvPr>
        </p:nvSpPr>
        <p:spPr>
          <a:xfrm>
            <a:off x="457200" y="12192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Active/Passive</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Active : Changes the numbers of rows as data passes through it</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Passive: Passes all the rows through it</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Connected/Unconnected</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Connected : Connected to other transformation through connectors</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Unconnected : Not connected to any transformation. Called within a transformation</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transition spd="slow">
    <p:fade thruBlk="1"/>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4" name="Shape 974"/>
        <p:cNvGrpSpPr/>
        <p:nvPr/>
      </p:nvGrpSpPr>
      <p:grpSpPr>
        <a:xfrm>
          <a:off x="0" y="0"/>
          <a:ext cx="0" cy="0"/>
          <a:chOff x="0" y="0"/>
          <a:chExt cx="0" cy="0"/>
        </a:xfrm>
      </p:grpSpPr>
      <p:sp>
        <p:nvSpPr>
          <p:cNvPr id="975" name="Google Shape;975;p7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976" name="Google Shape;976;p7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Types</a:t>
            </a:r>
            <a:endParaRPr/>
          </a:p>
        </p:txBody>
      </p:sp>
      <p:sp>
        <p:nvSpPr>
          <p:cNvPr id="977" name="Google Shape;977;p79"/>
          <p:cNvSpPr txBox="1"/>
          <p:nvPr>
            <p:ph idx="1" type="body"/>
          </p:nvPr>
        </p:nvSpPr>
        <p:spPr>
          <a:xfrm>
            <a:off x="393700" y="1066800"/>
            <a:ext cx="8293100" cy="5257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1800" u="none">
                <a:solidFill>
                  <a:schemeClr val="dk1"/>
                </a:solidFill>
                <a:latin typeface="Arial"/>
                <a:ea typeface="Arial"/>
                <a:cs typeface="Arial"/>
                <a:sym typeface="Arial"/>
              </a:rPr>
              <a:t>PowerCenter 8.6 provides 24 objects for data transformation</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Aggregator:  performs aggregate calculations</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Application Source Qualifier:  reads Application object sources as ERP</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Custom: Calls a procedure in shared library or DLL</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Expression:  performs row-level calculations</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External Procedure (TX):  calls compiled code for each row</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Filter:  drops rows conditionally</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Mapplet Input: Defines mapplet input rows. Available in Mapplet designer</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Java: Executes java code </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Joiner:  joins heterogeneous sources </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Lookup:  looks up values and passes them to other objects</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Normalizer: reads data from VSAM and normalized sources      </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Mapplet Output: Defines mapplet output rows. Available in Mapplet designer</a:t>
            </a:r>
            <a:endParaRPr/>
          </a:p>
        </p:txBody>
      </p:sp>
      <p:pic>
        <p:nvPicPr>
          <p:cNvPr id="978" name="Google Shape;978;p79"/>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2" name="Shape 982"/>
        <p:cNvGrpSpPr/>
        <p:nvPr/>
      </p:nvGrpSpPr>
      <p:grpSpPr>
        <a:xfrm>
          <a:off x="0" y="0"/>
          <a:ext cx="0" cy="0"/>
          <a:chOff x="0" y="0"/>
          <a:chExt cx="0" cy="0"/>
        </a:xfrm>
      </p:grpSpPr>
      <p:sp>
        <p:nvSpPr>
          <p:cNvPr id="983" name="Google Shape;983;p8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984" name="Google Shape;984;p80"/>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Types</a:t>
            </a:r>
            <a:endParaRPr/>
          </a:p>
        </p:txBody>
      </p:sp>
      <p:sp>
        <p:nvSpPr>
          <p:cNvPr id="985" name="Google Shape;985;p80"/>
          <p:cNvSpPr txBox="1"/>
          <p:nvPr>
            <p:ph idx="1" type="body"/>
          </p:nvPr>
        </p:nvSpPr>
        <p:spPr>
          <a:xfrm>
            <a:off x="381000" y="1066800"/>
            <a:ext cx="8293100" cy="5334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Rank:  limits records to the top or bottom of a range</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Router:  splits rows conditionally</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Sequence Generator:  generates unique ID values</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Sorter:  sorts data</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Source Qualifier:  reads data from Flat File and Relational Sources</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Stored Procedure:  calls a database stored procedure</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Transaction Control: Defines Commit and Rollback transactions</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Union: Merges data from different databases</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Update Strategy:  tags rows for insert, update, delete, reject</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XML Generator: Reads data from one or more Input ports and outputs XML through single output port</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XML Parser: Reads XML from one or more Input ports and outputs data through single output port</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XML Source Qualifier:  reads XML data</a:t>
            </a:r>
            <a:endParaRPr/>
          </a:p>
          <a:p>
            <a:pPr indent="-7937" lvl="0" marL="122237" marR="0" rtl="0" algn="l">
              <a:lnSpc>
                <a:spcPct val="85000"/>
              </a:lnSpc>
              <a:spcBef>
                <a:spcPts val="1170"/>
              </a:spcBef>
              <a:spcAft>
                <a:spcPts val="0"/>
              </a:spcAft>
              <a:buClr>
                <a:srgbClr val="5555C7"/>
              </a:buClr>
              <a:buSzPts val="1800"/>
              <a:buFont typeface="Noto Sans Symbols"/>
              <a:buNone/>
            </a:pPr>
            <a:r>
              <a:t/>
            </a:r>
            <a:endParaRPr b="0" i="0" sz="1800" u="none">
              <a:solidFill>
                <a:schemeClr val="dk1"/>
              </a:solidFill>
              <a:latin typeface="Arial"/>
              <a:ea typeface="Arial"/>
              <a:cs typeface="Arial"/>
              <a:sym typeface="Arial"/>
            </a:endParaRPr>
          </a:p>
          <a:p>
            <a:pPr indent="-7937" lvl="0" marL="122237" marR="0" rtl="0" algn="l">
              <a:lnSpc>
                <a:spcPct val="85000"/>
              </a:lnSpc>
              <a:spcBef>
                <a:spcPts val="1170"/>
              </a:spcBef>
              <a:spcAft>
                <a:spcPts val="0"/>
              </a:spcAft>
              <a:buClr>
                <a:srgbClr val="5555C7"/>
              </a:buClr>
              <a:buSzPts val="1800"/>
              <a:buFont typeface="Noto Sans Symbols"/>
              <a:buNone/>
            </a:pPr>
            <a:r>
              <a:t/>
            </a:r>
            <a:endParaRPr b="0" i="0" sz="1800" u="none">
              <a:solidFill>
                <a:schemeClr val="dk1"/>
              </a:solidFill>
              <a:latin typeface="Arial"/>
              <a:ea typeface="Arial"/>
              <a:cs typeface="Arial"/>
              <a:sym typeface="Arial"/>
            </a:endParaRPr>
          </a:p>
          <a:p>
            <a:pPr indent="-7937" lvl="0" marL="122237" marR="0" rtl="0" algn="l">
              <a:lnSpc>
                <a:spcPct val="105000"/>
              </a:lnSpc>
              <a:spcBef>
                <a:spcPts val="360"/>
              </a:spcBef>
              <a:spcAft>
                <a:spcPts val="0"/>
              </a:spcAft>
              <a:buClr>
                <a:srgbClr val="4E84C4"/>
              </a:buClr>
              <a:buSzPts val="1800"/>
              <a:buFont typeface="Arial"/>
              <a:buNone/>
            </a:pPr>
            <a:r>
              <a:t/>
            </a:r>
            <a:endParaRPr b="0" i="0" sz="1800" u="none">
              <a:solidFill>
                <a:schemeClr val="dk1"/>
              </a:solidFill>
              <a:latin typeface="Arial"/>
              <a:ea typeface="Arial"/>
              <a:cs typeface="Arial"/>
              <a:sym typeface="Arial"/>
            </a:endParaRPr>
          </a:p>
        </p:txBody>
      </p:sp>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1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50" name="Google Shape;150;p18"/>
          <p:cNvSpPr txBox="1"/>
          <p:nvPr/>
        </p:nvSpPr>
        <p:spPr>
          <a:xfrm>
            <a:off x="582612" y="139700"/>
            <a:ext cx="8291512" cy="868362"/>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PowerCenter 8.6 Components</a:t>
            </a:r>
            <a:endParaRPr/>
          </a:p>
        </p:txBody>
      </p:sp>
      <p:sp>
        <p:nvSpPr>
          <p:cNvPr id="151" name="Google Shape;151;p18"/>
          <p:cNvSpPr/>
          <p:nvPr/>
        </p:nvSpPr>
        <p:spPr>
          <a:xfrm>
            <a:off x="7685087" y="4613275"/>
            <a:ext cx="349250" cy="39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2" name="Google Shape;152;p18"/>
          <p:cNvSpPr/>
          <p:nvPr/>
        </p:nvSpPr>
        <p:spPr>
          <a:xfrm>
            <a:off x="7693025" y="5310187"/>
            <a:ext cx="349250" cy="39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53" name="Google Shape;153;p18"/>
          <p:cNvPicPr preferRelativeResize="0"/>
          <p:nvPr/>
        </p:nvPicPr>
        <p:blipFill rotWithShape="1">
          <a:blip r:embed="rId3">
            <a:alphaModFix/>
          </a:blip>
          <a:srcRect b="8778" l="1249" r="-3250" t="14556"/>
          <a:stretch/>
        </p:blipFill>
        <p:spPr>
          <a:xfrm>
            <a:off x="1066800" y="990600"/>
            <a:ext cx="7391400" cy="4648200"/>
          </a:xfrm>
          <a:prstGeom prst="rect">
            <a:avLst/>
          </a:prstGeom>
          <a:noFill/>
          <a:ln>
            <a:noFill/>
          </a:ln>
        </p:spPr>
      </p:pic>
    </p:spTree>
  </p:cSld>
  <p:clrMapOvr>
    <a:masterClrMapping/>
  </p:clrMapOvr>
  <p:transition spd="slow">
    <p:fade thruBlk="1"/>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9" name="Shape 989"/>
        <p:cNvGrpSpPr/>
        <p:nvPr/>
      </p:nvGrpSpPr>
      <p:grpSpPr>
        <a:xfrm>
          <a:off x="0" y="0"/>
          <a:ext cx="0" cy="0"/>
          <a:chOff x="0" y="0"/>
          <a:chExt cx="0" cy="0"/>
        </a:xfrm>
      </p:grpSpPr>
      <p:sp>
        <p:nvSpPr>
          <p:cNvPr id="990" name="Google Shape;990;p8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991" name="Google Shape;991;p81"/>
          <p:cNvSpPr/>
          <p:nvPr/>
        </p:nvSpPr>
        <p:spPr>
          <a:xfrm>
            <a:off x="762000" y="5943600"/>
            <a:ext cx="6858000" cy="533400"/>
          </a:xfrm>
          <a:prstGeom prst="rect">
            <a:avLst/>
          </a:prstGeom>
          <a:solidFill>
            <a:schemeClr val="lt1"/>
          </a:solid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2" name="Google Shape;992;p81"/>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Data Flow Rules</a:t>
            </a:r>
            <a:endParaRPr/>
          </a:p>
        </p:txBody>
      </p:sp>
      <p:sp>
        <p:nvSpPr>
          <p:cNvPr id="993" name="Google Shape;993;p81"/>
          <p:cNvSpPr txBox="1"/>
          <p:nvPr/>
        </p:nvSpPr>
        <p:spPr>
          <a:xfrm>
            <a:off x="457200" y="1219200"/>
            <a:ext cx="8610600" cy="2532062"/>
          </a:xfrm>
          <a:prstGeom prst="rect">
            <a:avLst/>
          </a:prstGeom>
          <a:noFill/>
          <a:ln>
            <a:noFill/>
          </a:ln>
        </p:spPr>
        <p:txBody>
          <a:bodyPr anchorCtr="0" anchor="t" bIns="45700" lIns="91425" spcFirstLastPara="1" rIns="91425" wrap="square" tIns="45700">
            <a:noAutofit/>
          </a:bodyPr>
          <a:lstStyle/>
          <a:p>
            <a:pPr indent="-292100" lvl="0" marL="292100" marR="0" rtl="0" algn="l">
              <a:lnSpc>
                <a:spcPct val="100000"/>
              </a:lnSpc>
              <a:spcBef>
                <a:spcPts val="0"/>
              </a:spcBef>
              <a:spcAft>
                <a:spcPts val="0"/>
              </a:spcAft>
              <a:buClr>
                <a:srgbClr val="5555C7"/>
              </a:buClr>
              <a:buSzPts val="2300"/>
              <a:buFont typeface="Noto Sans Symbols"/>
              <a:buChar char="▪"/>
            </a:pPr>
            <a:r>
              <a:rPr b="0" i="0" lang="en-US" sz="2300" u="none">
                <a:solidFill>
                  <a:schemeClr val="dk1"/>
                </a:solidFill>
                <a:latin typeface="Arial"/>
                <a:ea typeface="Arial"/>
                <a:cs typeface="Arial"/>
                <a:sym typeface="Arial"/>
              </a:rPr>
              <a:t>Each Source Qualifier starts a single data stream                    (a dataflow)</a:t>
            </a:r>
            <a:endParaRPr/>
          </a:p>
          <a:p>
            <a:pPr indent="-292100" lvl="0" marL="292100" marR="0" rtl="0" algn="l">
              <a:lnSpc>
                <a:spcPct val="100000"/>
              </a:lnSpc>
              <a:spcBef>
                <a:spcPts val="0"/>
              </a:spcBef>
              <a:spcAft>
                <a:spcPts val="0"/>
              </a:spcAft>
              <a:buClr>
                <a:srgbClr val="5555C7"/>
              </a:buClr>
              <a:buSzPts val="2300"/>
              <a:buFont typeface="Noto Sans Symbols"/>
              <a:buChar char="▪"/>
            </a:pPr>
            <a:r>
              <a:rPr b="0" i="0" lang="en-US" sz="2300" u="none">
                <a:solidFill>
                  <a:schemeClr val="dk1"/>
                </a:solidFill>
                <a:latin typeface="Arial"/>
                <a:ea typeface="Arial"/>
                <a:cs typeface="Arial"/>
                <a:sym typeface="Arial"/>
              </a:rPr>
              <a:t>Transformations can send rows to more than one transformation (split one data flow into multiple pipelines)</a:t>
            </a:r>
            <a:endParaRPr/>
          </a:p>
          <a:p>
            <a:pPr indent="-292100" lvl="0" marL="292100" marR="0" rtl="0" algn="l">
              <a:lnSpc>
                <a:spcPct val="100000"/>
              </a:lnSpc>
              <a:spcBef>
                <a:spcPts val="0"/>
              </a:spcBef>
              <a:spcAft>
                <a:spcPts val="0"/>
              </a:spcAft>
              <a:buClr>
                <a:srgbClr val="5555C7"/>
              </a:buClr>
              <a:buSzPts val="2300"/>
              <a:buFont typeface="Noto Sans Symbols"/>
              <a:buChar char="▪"/>
            </a:pPr>
            <a:r>
              <a:rPr b="0" i="0" lang="en-US" sz="2300" u="none">
                <a:solidFill>
                  <a:schemeClr val="dk1"/>
                </a:solidFill>
                <a:latin typeface="Arial"/>
                <a:ea typeface="Arial"/>
                <a:cs typeface="Arial"/>
                <a:sym typeface="Arial"/>
              </a:rPr>
              <a:t>Two or more data flows can meet together -- if (and only if) they originate from a common active transformation</a:t>
            </a:r>
            <a:endParaRPr/>
          </a:p>
          <a:p>
            <a:pPr indent="-125412" lvl="1" marL="747712" marR="0" rtl="0" algn="l">
              <a:lnSpc>
                <a:spcPct val="100000"/>
              </a:lnSpc>
              <a:spcBef>
                <a:spcPts val="0"/>
              </a:spcBef>
              <a:spcAft>
                <a:spcPts val="0"/>
              </a:spcAft>
              <a:buClr>
                <a:srgbClr val="5555C7"/>
              </a:buClr>
              <a:buSzPts val="2200"/>
              <a:buFont typeface="Noto Sans Symbols"/>
              <a:buChar char="·"/>
            </a:pPr>
            <a:r>
              <a:rPr b="0" i="0" lang="en-US" sz="2000" u="none" cap="none" strike="noStrike">
                <a:solidFill>
                  <a:schemeClr val="dk1"/>
                </a:solidFill>
                <a:latin typeface="Arial"/>
                <a:ea typeface="Arial"/>
                <a:cs typeface="Arial"/>
                <a:sym typeface="Arial"/>
              </a:rPr>
              <a:t>  </a:t>
            </a:r>
            <a:r>
              <a:rPr b="0" i="0" lang="en-US" sz="2200" u="none" cap="none" strike="noStrike">
                <a:solidFill>
                  <a:schemeClr val="dk1"/>
                </a:solidFill>
                <a:latin typeface="Arial"/>
                <a:ea typeface="Arial"/>
                <a:cs typeface="Arial"/>
                <a:sym typeface="Arial"/>
              </a:rPr>
              <a:t>Cannot add an active transformation into the mix</a:t>
            </a:r>
            <a:endParaRPr/>
          </a:p>
        </p:txBody>
      </p:sp>
      <p:sp>
        <p:nvSpPr>
          <p:cNvPr id="994" name="Google Shape;994;p81"/>
          <p:cNvSpPr txBox="1"/>
          <p:nvPr/>
        </p:nvSpPr>
        <p:spPr>
          <a:xfrm>
            <a:off x="762000" y="5943600"/>
            <a:ext cx="6858000" cy="530225"/>
          </a:xfrm>
          <a:prstGeom prst="rect">
            <a:avLst/>
          </a:prstGeom>
          <a:noFill/>
          <a:ln cap="flat" cmpd="sng" w="12700">
            <a:solidFill>
              <a:schemeClr val="l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a:solidFill>
                  <a:srgbClr val="0000CC"/>
                </a:solidFill>
                <a:latin typeface="Arial"/>
                <a:ea typeface="Arial"/>
                <a:cs typeface="Arial"/>
                <a:sym typeface="Arial"/>
              </a:rPr>
              <a:t>Example holds true with Normalizer in lieu of Source Qualifier.  Exceptions are:  Mapplet Input and Joiner transformations</a:t>
            </a:r>
            <a:endParaRPr/>
          </a:p>
        </p:txBody>
      </p:sp>
      <p:sp>
        <p:nvSpPr>
          <p:cNvPr id="995" name="Google Shape;995;p81"/>
          <p:cNvSpPr txBox="1"/>
          <p:nvPr/>
        </p:nvSpPr>
        <p:spPr>
          <a:xfrm>
            <a:off x="6096000" y="3886200"/>
            <a:ext cx="1720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800" u="none">
                <a:solidFill>
                  <a:srgbClr val="0000CC"/>
                </a:solidFill>
                <a:latin typeface="Arial"/>
                <a:ea typeface="Arial"/>
                <a:cs typeface="Arial"/>
                <a:sym typeface="Arial"/>
              </a:rPr>
              <a:t>DISALLOWED</a:t>
            </a:r>
            <a:endParaRPr/>
          </a:p>
        </p:txBody>
      </p:sp>
      <p:sp>
        <p:nvSpPr>
          <p:cNvPr id="996" name="Google Shape;996;p81"/>
          <p:cNvSpPr txBox="1"/>
          <p:nvPr/>
        </p:nvSpPr>
        <p:spPr>
          <a:xfrm>
            <a:off x="8305800" y="5178425"/>
            <a:ext cx="3810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T</a:t>
            </a:r>
            <a:endParaRPr/>
          </a:p>
        </p:txBody>
      </p:sp>
      <p:cxnSp>
        <p:nvCxnSpPr>
          <p:cNvPr id="997" name="Google Shape;997;p81"/>
          <p:cNvCxnSpPr/>
          <p:nvPr/>
        </p:nvCxnSpPr>
        <p:spPr>
          <a:xfrm flipH="1" rot="10800000">
            <a:off x="6019800" y="4803775"/>
            <a:ext cx="609600" cy="682625"/>
          </a:xfrm>
          <a:prstGeom prst="straightConnector1">
            <a:avLst/>
          </a:prstGeom>
          <a:noFill/>
          <a:ln cap="flat" cmpd="sng" w="28575">
            <a:solidFill>
              <a:schemeClr val="dk1"/>
            </a:solidFill>
            <a:prstDash val="solid"/>
            <a:miter lim="8000"/>
            <a:headEnd len="sm" w="sm" type="none"/>
            <a:tailEnd len="med" w="med" type="triangle"/>
          </a:ln>
        </p:spPr>
      </p:cxnSp>
      <p:cxnSp>
        <p:nvCxnSpPr>
          <p:cNvPr id="998" name="Google Shape;998;p81"/>
          <p:cNvCxnSpPr/>
          <p:nvPr/>
        </p:nvCxnSpPr>
        <p:spPr>
          <a:xfrm>
            <a:off x="7696200" y="4876800"/>
            <a:ext cx="457200" cy="530225"/>
          </a:xfrm>
          <a:prstGeom prst="straightConnector1">
            <a:avLst/>
          </a:prstGeom>
          <a:noFill/>
          <a:ln cap="flat" cmpd="sng" w="28575">
            <a:solidFill>
              <a:schemeClr val="dk1"/>
            </a:solidFill>
            <a:prstDash val="solid"/>
            <a:miter lim="8000"/>
            <a:headEnd len="sm" w="sm" type="none"/>
            <a:tailEnd len="sm" w="sm" type="none"/>
          </a:ln>
        </p:spPr>
      </p:cxnSp>
      <p:cxnSp>
        <p:nvCxnSpPr>
          <p:cNvPr id="999" name="Google Shape;999;p81"/>
          <p:cNvCxnSpPr/>
          <p:nvPr/>
        </p:nvCxnSpPr>
        <p:spPr>
          <a:xfrm>
            <a:off x="5791200" y="5407025"/>
            <a:ext cx="2514600" cy="0"/>
          </a:xfrm>
          <a:prstGeom prst="straightConnector1">
            <a:avLst/>
          </a:prstGeom>
          <a:noFill/>
          <a:ln cap="flat" cmpd="sng" w="28575">
            <a:solidFill>
              <a:schemeClr val="dk1"/>
            </a:solidFill>
            <a:prstDash val="solid"/>
            <a:miter lim="8000"/>
            <a:headEnd len="sm" w="sm" type="none"/>
            <a:tailEnd len="med" w="med" type="triangle"/>
          </a:ln>
        </p:spPr>
      </p:cxnSp>
      <p:sp>
        <p:nvSpPr>
          <p:cNvPr id="1000" name="Google Shape;1000;p81"/>
          <p:cNvSpPr txBox="1"/>
          <p:nvPr/>
        </p:nvSpPr>
        <p:spPr>
          <a:xfrm>
            <a:off x="5715000" y="5178425"/>
            <a:ext cx="3810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T</a:t>
            </a:r>
            <a:endParaRPr/>
          </a:p>
        </p:txBody>
      </p:sp>
      <p:sp>
        <p:nvSpPr>
          <p:cNvPr id="1001" name="Google Shape;1001;p81"/>
          <p:cNvSpPr txBox="1"/>
          <p:nvPr/>
        </p:nvSpPr>
        <p:spPr>
          <a:xfrm>
            <a:off x="6629400" y="4419600"/>
            <a:ext cx="10668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Active</a:t>
            </a:r>
            <a:endParaRPr/>
          </a:p>
        </p:txBody>
      </p:sp>
      <p:cxnSp>
        <p:nvCxnSpPr>
          <p:cNvPr id="1002" name="Google Shape;1002;p81"/>
          <p:cNvCxnSpPr/>
          <p:nvPr/>
        </p:nvCxnSpPr>
        <p:spPr>
          <a:xfrm>
            <a:off x="5257800" y="5407025"/>
            <a:ext cx="457200" cy="0"/>
          </a:xfrm>
          <a:prstGeom prst="straightConnector1">
            <a:avLst/>
          </a:prstGeom>
          <a:noFill/>
          <a:ln cap="flat" cmpd="sng" w="28575">
            <a:solidFill>
              <a:schemeClr val="dk1"/>
            </a:solidFill>
            <a:prstDash val="solid"/>
            <a:miter lim="8000"/>
            <a:headEnd len="sm" w="sm" type="none"/>
            <a:tailEnd len="med" w="med" type="triangle"/>
          </a:ln>
        </p:spPr>
      </p:cxnSp>
      <p:sp>
        <p:nvSpPr>
          <p:cNvPr id="1003" name="Google Shape;1003;p81"/>
          <p:cNvSpPr txBox="1"/>
          <p:nvPr/>
        </p:nvSpPr>
        <p:spPr>
          <a:xfrm>
            <a:off x="1828800" y="3886200"/>
            <a:ext cx="1339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800" u="none">
                <a:solidFill>
                  <a:srgbClr val="0000CC"/>
                </a:solidFill>
                <a:latin typeface="Arial"/>
                <a:ea typeface="Arial"/>
                <a:cs typeface="Arial"/>
                <a:sym typeface="Arial"/>
              </a:rPr>
              <a:t>ALLOWED</a:t>
            </a:r>
            <a:endParaRPr/>
          </a:p>
        </p:txBody>
      </p:sp>
      <p:sp>
        <p:nvSpPr>
          <p:cNvPr id="1004" name="Google Shape;1004;p81"/>
          <p:cNvSpPr txBox="1"/>
          <p:nvPr/>
        </p:nvSpPr>
        <p:spPr>
          <a:xfrm>
            <a:off x="4038600" y="5178425"/>
            <a:ext cx="3810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T</a:t>
            </a:r>
            <a:endParaRPr/>
          </a:p>
        </p:txBody>
      </p:sp>
      <p:cxnSp>
        <p:nvCxnSpPr>
          <p:cNvPr id="1005" name="Google Shape;1005;p81"/>
          <p:cNvCxnSpPr/>
          <p:nvPr/>
        </p:nvCxnSpPr>
        <p:spPr>
          <a:xfrm flipH="1" rot="10800000">
            <a:off x="1524000" y="4876800"/>
            <a:ext cx="609600" cy="606425"/>
          </a:xfrm>
          <a:prstGeom prst="straightConnector1">
            <a:avLst/>
          </a:prstGeom>
          <a:noFill/>
          <a:ln cap="flat" cmpd="sng" w="28575">
            <a:solidFill>
              <a:schemeClr val="dk1"/>
            </a:solidFill>
            <a:prstDash val="solid"/>
            <a:miter lim="8000"/>
            <a:headEnd len="sm" w="sm" type="none"/>
            <a:tailEnd len="med" w="med" type="triangle"/>
          </a:ln>
        </p:spPr>
      </p:cxnSp>
      <p:cxnSp>
        <p:nvCxnSpPr>
          <p:cNvPr id="1006" name="Google Shape;1006;p81"/>
          <p:cNvCxnSpPr/>
          <p:nvPr/>
        </p:nvCxnSpPr>
        <p:spPr>
          <a:xfrm>
            <a:off x="3429000" y="4953000"/>
            <a:ext cx="457200" cy="454025"/>
          </a:xfrm>
          <a:prstGeom prst="straightConnector1">
            <a:avLst/>
          </a:prstGeom>
          <a:noFill/>
          <a:ln cap="flat" cmpd="sng" w="28575">
            <a:solidFill>
              <a:schemeClr val="dk1"/>
            </a:solidFill>
            <a:prstDash val="solid"/>
            <a:miter lim="8000"/>
            <a:headEnd len="sm" w="sm" type="none"/>
            <a:tailEnd len="sm" w="sm" type="none"/>
          </a:ln>
        </p:spPr>
      </p:cxnSp>
      <p:cxnSp>
        <p:nvCxnSpPr>
          <p:cNvPr id="1007" name="Google Shape;1007;p81"/>
          <p:cNvCxnSpPr/>
          <p:nvPr/>
        </p:nvCxnSpPr>
        <p:spPr>
          <a:xfrm>
            <a:off x="1295400" y="5407025"/>
            <a:ext cx="2743200" cy="0"/>
          </a:xfrm>
          <a:prstGeom prst="straightConnector1">
            <a:avLst/>
          </a:prstGeom>
          <a:noFill/>
          <a:ln cap="flat" cmpd="sng" w="28575">
            <a:solidFill>
              <a:schemeClr val="dk1"/>
            </a:solidFill>
            <a:prstDash val="solid"/>
            <a:miter lim="8000"/>
            <a:headEnd len="sm" w="sm" type="none"/>
            <a:tailEnd len="med" w="med" type="triangle"/>
          </a:ln>
        </p:spPr>
      </p:cxnSp>
      <p:sp>
        <p:nvSpPr>
          <p:cNvPr id="1008" name="Google Shape;1008;p81"/>
          <p:cNvSpPr txBox="1"/>
          <p:nvPr/>
        </p:nvSpPr>
        <p:spPr>
          <a:xfrm>
            <a:off x="2133600" y="4495800"/>
            <a:ext cx="12954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Passive</a:t>
            </a:r>
            <a:endParaRPr/>
          </a:p>
        </p:txBody>
      </p:sp>
      <p:cxnSp>
        <p:nvCxnSpPr>
          <p:cNvPr id="1009" name="Google Shape;1009;p81"/>
          <p:cNvCxnSpPr/>
          <p:nvPr/>
        </p:nvCxnSpPr>
        <p:spPr>
          <a:xfrm>
            <a:off x="838200" y="5407025"/>
            <a:ext cx="457200" cy="0"/>
          </a:xfrm>
          <a:prstGeom prst="straightConnector1">
            <a:avLst/>
          </a:prstGeom>
          <a:noFill/>
          <a:ln cap="flat" cmpd="sng" w="28575">
            <a:solidFill>
              <a:schemeClr val="dk1"/>
            </a:solidFill>
            <a:prstDash val="solid"/>
            <a:miter lim="8000"/>
            <a:headEnd len="sm" w="sm" type="none"/>
            <a:tailEnd len="med" w="med" type="triangle"/>
          </a:ln>
        </p:spPr>
      </p:cxnSp>
      <p:sp>
        <p:nvSpPr>
          <p:cNvPr id="1010" name="Google Shape;1010;p81"/>
          <p:cNvSpPr txBox="1"/>
          <p:nvPr/>
        </p:nvSpPr>
        <p:spPr>
          <a:xfrm>
            <a:off x="1295400" y="5178425"/>
            <a:ext cx="3810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T</a:t>
            </a:r>
            <a:endParaRPr/>
          </a:p>
        </p:txBody>
      </p:sp>
      <p:pic>
        <p:nvPicPr>
          <p:cNvPr id="1011" name="Google Shape;1011;p81"/>
          <p:cNvPicPr preferRelativeResize="0"/>
          <p:nvPr/>
        </p:nvPicPr>
        <p:blipFill rotWithShape="1">
          <a:blip r:embed="rId3">
            <a:alphaModFix/>
          </a:blip>
          <a:srcRect b="54312" l="59375" r="36718" t="38140"/>
          <a:stretch/>
        </p:blipFill>
        <p:spPr>
          <a:xfrm>
            <a:off x="457200" y="5105400"/>
            <a:ext cx="381000" cy="533400"/>
          </a:xfrm>
          <a:prstGeom prst="rect">
            <a:avLst/>
          </a:prstGeom>
          <a:noFill/>
          <a:ln>
            <a:noFill/>
          </a:ln>
        </p:spPr>
      </p:pic>
      <p:pic>
        <p:nvPicPr>
          <p:cNvPr id="1012" name="Google Shape;1012;p81"/>
          <p:cNvPicPr preferRelativeResize="0"/>
          <p:nvPr/>
        </p:nvPicPr>
        <p:blipFill rotWithShape="1">
          <a:blip r:embed="rId3">
            <a:alphaModFix/>
          </a:blip>
          <a:srcRect b="54312" l="59375" r="36718" t="38140"/>
          <a:stretch/>
        </p:blipFill>
        <p:spPr>
          <a:xfrm>
            <a:off x="4876800" y="5105400"/>
            <a:ext cx="381000" cy="533400"/>
          </a:xfrm>
          <a:prstGeom prst="rect">
            <a:avLst/>
          </a:prstGeom>
          <a:noFill/>
          <a:ln>
            <a:noFill/>
          </a:ln>
        </p:spPr>
      </p:pic>
      <p:pic>
        <p:nvPicPr>
          <p:cNvPr id="1013" name="Google Shape;1013;p81"/>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7" name="Shape 1017"/>
        <p:cNvGrpSpPr/>
        <p:nvPr/>
      </p:nvGrpSpPr>
      <p:grpSpPr>
        <a:xfrm>
          <a:off x="0" y="0"/>
          <a:ext cx="0" cy="0"/>
          <a:chOff x="0" y="0"/>
          <a:chExt cx="0" cy="0"/>
        </a:xfrm>
      </p:grpSpPr>
      <p:sp>
        <p:nvSpPr>
          <p:cNvPr id="1018" name="Google Shape;1018;p8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019" name="Google Shape;1019;p82"/>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Transformation Views</a:t>
            </a:r>
            <a:endParaRPr/>
          </a:p>
        </p:txBody>
      </p:sp>
      <p:pic>
        <p:nvPicPr>
          <p:cNvPr id="1020" name="Google Shape;1020;p82"/>
          <p:cNvPicPr preferRelativeResize="0"/>
          <p:nvPr>
            <p:ph idx="4294967295" type="body"/>
          </p:nvPr>
        </p:nvPicPr>
        <p:blipFill rotWithShape="1">
          <a:blip r:embed="rId3">
            <a:alphaModFix/>
          </a:blip>
          <a:srcRect b="0" l="0" r="0" t="0"/>
          <a:stretch/>
        </p:blipFill>
        <p:spPr>
          <a:xfrm>
            <a:off x="3810000" y="1371600"/>
            <a:ext cx="1219200" cy="882650"/>
          </a:xfrm>
          <a:prstGeom prst="rect">
            <a:avLst/>
          </a:prstGeom>
          <a:noFill/>
          <a:ln>
            <a:noFill/>
          </a:ln>
        </p:spPr>
      </p:pic>
      <p:pic>
        <p:nvPicPr>
          <p:cNvPr id="1021" name="Google Shape;1021;p82"/>
          <p:cNvPicPr preferRelativeResize="0"/>
          <p:nvPr>
            <p:ph idx="4294967295" type="body"/>
          </p:nvPr>
        </p:nvPicPr>
        <p:blipFill rotWithShape="1">
          <a:blip r:embed="rId4">
            <a:alphaModFix/>
          </a:blip>
          <a:srcRect b="0" l="0" r="0" t="0"/>
          <a:stretch/>
        </p:blipFill>
        <p:spPr>
          <a:xfrm>
            <a:off x="5562600" y="1371600"/>
            <a:ext cx="2957512" cy="2143125"/>
          </a:xfrm>
          <a:prstGeom prst="rect">
            <a:avLst/>
          </a:prstGeom>
          <a:noFill/>
          <a:ln>
            <a:noFill/>
          </a:ln>
        </p:spPr>
      </p:pic>
      <p:sp>
        <p:nvSpPr>
          <p:cNvPr id="1022" name="Google Shape;1022;p82"/>
          <p:cNvSpPr txBox="1"/>
          <p:nvPr/>
        </p:nvSpPr>
        <p:spPr>
          <a:xfrm>
            <a:off x="304800" y="1411287"/>
            <a:ext cx="3276600" cy="4592637"/>
          </a:xfrm>
          <a:prstGeom prst="rect">
            <a:avLst/>
          </a:prstGeom>
          <a:noFill/>
          <a:ln>
            <a:noFill/>
          </a:ln>
        </p:spPr>
        <p:txBody>
          <a:bodyPr anchorCtr="0" anchor="ctr" bIns="46025" lIns="92075" spcFirstLastPara="1" rIns="92075" wrap="square" tIns="46025">
            <a:noAutofit/>
          </a:bodyPr>
          <a:lstStyle/>
          <a:p>
            <a:pPr indent="-288925" lvl="0" marL="288925"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A transformation has </a:t>
            </a:r>
            <a:endParaRPr/>
          </a:p>
          <a:p>
            <a:pPr indent="-288925" lvl="0" marL="288925" marR="0" rtl="0" algn="l">
              <a:lnSpc>
                <a:spcPct val="100000"/>
              </a:lnSpc>
              <a:spcBef>
                <a:spcPts val="480"/>
              </a:spcBef>
              <a:spcAft>
                <a:spcPts val="0"/>
              </a:spcAft>
              <a:buClr>
                <a:schemeClr val="dk1"/>
              </a:buClr>
              <a:buFont typeface="Arial"/>
              <a:buNone/>
            </a:pPr>
            <a:r>
              <a:rPr b="0" i="0" lang="en-US" sz="2400" u="none">
                <a:solidFill>
                  <a:schemeClr val="dk1"/>
                </a:solidFill>
                <a:latin typeface="Arial"/>
                <a:ea typeface="Arial"/>
                <a:cs typeface="Arial"/>
                <a:sym typeface="Arial"/>
              </a:rPr>
              <a:t>three views:</a:t>
            </a:r>
            <a:endParaRPr/>
          </a:p>
          <a:p>
            <a:pPr indent="-231775" lvl="0" marL="288925" marR="0" rtl="0" algn="l">
              <a:lnSpc>
                <a:spcPct val="100000"/>
              </a:lnSpc>
              <a:spcBef>
                <a:spcPts val="180"/>
              </a:spcBef>
              <a:spcAft>
                <a:spcPts val="0"/>
              </a:spcAft>
              <a:buClr>
                <a:srgbClr val="5555C7"/>
              </a:buClr>
              <a:buSzPts val="900"/>
              <a:buFont typeface="Noto Sans Symbols"/>
              <a:buNone/>
            </a:pPr>
            <a:r>
              <a:t/>
            </a:r>
            <a:endParaRPr b="0" i="0" sz="900" u="none">
              <a:solidFill>
                <a:schemeClr val="dk1"/>
              </a:solidFill>
              <a:latin typeface="Arial"/>
              <a:ea typeface="Arial"/>
              <a:cs typeface="Arial"/>
              <a:sym typeface="Arial"/>
            </a:endParaRPr>
          </a:p>
          <a:p>
            <a:pPr indent="-288925" lvl="0" marL="288925" marR="0" rtl="0" algn="l">
              <a:lnSpc>
                <a:spcPct val="100000"/>
              </a:lnSpc>
              <a:spcBef>
                <a:spcPts val="400"/>
              </a:spcBef>
              <a:spcAft>
                <a:spcPts val="0"/>
              </a:spcAft>
              <a:buClr>
                <a:srgbClr val="5555C7"/>
              </a:buClr>
              <a:buSzPts val="2000"/>
              <a:buFont typeface="Noto Sans Symbols"/>
              <a:buChar char="▪"/>
            </a:pPr>
            <a:r>
              <a:rPr b="1" i="0" lang="en-US" sz="2000" u="none">
                <a:solidFill>
                  <a:schemeClr val="dk1"/>
                </a:solidFill>
                <a:latin typeface="Arial"/>
                <a:ea typeface="Arial"/>
                <a:cs typeface="Arial"/>
                <a:sym typeface="Arial"/>
              </a:rPr>
              <a:t>Iconized -   shows the transformation in relation to the rest of the mapping</a:t>
            </a:r>
            <a:endParaRPr/>
          </a:p>
          <a:p>
            <a:pPr indent="-288925" lvl="0" marL="288925" marR="0" rtl="0" algn="l">
              <a:lnSpc>
                <a:spcPct val="100000"/>
              </a:lnSpc>
              <a:spcBef>
                <a:spcPts val="400"/>
              </a:spcBef>
              <a:spcAft>
                <a:spcPts val="0"/>
              </a:spcAft>
              <a:buClr>
                <a:srgbClr val="5555C7"/>
              </a:buClr>
              <a:buSzPts val="2000"/>
              <a:buFont typeface="Noto Sans Symbols"/>
              <a:buChar char="▪"/>
            </a:pPr>
            <a:r>
              <a:rPr b="1" i="0" lang="en-US" sz="2000" u="none">
                <a:solidFill>
                  <a:schemeClr val="dk1"/>
                </a:solidFill>
                <a:latin typeface="Arial"/>
                <a:ea typeface="Arial"/>
                <a:cs typeface="Arial"/>
                <a:sym typeface="Arial"/>
              </a:rPr>
              <a:t>Normal -     shows the flow of data through the transformation</a:t>
            </a:r>
            <a:endParaRPr/>
          </a:p>
          <a:p>
            <a:pPr indent="-288925" lvl="0" marL="288925" marR="0" rtl="0" algn="l">
              <a:lnSpc>
                <a:spcPct val="100000"/>
              </a:lnSpc>
              <a:spcBef>
                <a:spcPts val="400"/>
              </a:spcBef>
              <a:spcAft>
                <a:spcPts val="0"/>
              </a:spcAft>
              <a:buClr>
                <a:srgbClr val="5555C7"/>
              </a:buClr>
              <a:buSzPts val="2000"/>
              <a:buFont typeface="Noto Sans Symbols"/>
              <a:buChar char="▪"/>
            </a:pPr>
            <a:r>
              <a:rPr b="1" i="0" lang="en-US" sz="2000" u="none">
                <a:solidFill>
                  <a:schemeClr val="dk1"/>
                </a:solidFill>
                <a:latin typeface="Arial"/>
                <a:ea typeface="Arial"/>
                <a:cs typeface="Arial"/>
                <a:sym typeface="Arial"/>
              </a:rPr>
              <a:t>Edit -     shows transformation ports and properties;  allows editing</a:t>
            </a:r>
            <a:endParaRPr/>
          </a:p>
        </p:txBody>
      </p:sp>
      <p:cxnSp>
        <p:nvCxnSpPr>
          <p:cNvPr id="1023" name="Google Shape;1023;p82"/>
          <p:cNvCxnSpPr/>
          <p:nvPr/>
        </p:nvCxnSpPr>
        <p:spPr>
          <a:xfrm flipH="1" rot="10800000">
            <a:off x="3352800" y="2057400"/>
            <a:ext cx="838200" cy="533400"/>
          </a:xfrm>
          <a:prstGeom prst="straightConnector1">
            <a:avLst/>
          </a:prstGeom>
          <a:noFill/>
          <a:ln cap="flat" cmpd="sng" w="28575">
            <a:solidFill>
              <a:srgbClr val="FF6600"/>
            </a:solidFill>
            <a:prstDash val="solid"/>
            <a:miter lim="8000"/>
            <a:headEnd len="sm" w="sm" type="none"/>
            <a:tailEnd len="med" w="med" type="triangle"/>
          </a:ln>
        </p:spPr>
      </p:cxnSp>
      <p:cxnSp>
        <p:nvCxnSpPr>
          <p:cNvPr id="1024" name="Google Shape;1024;p82"/>
          <p:cNvCxnSpPr/>
          <p:nvPr/>
        </p:nvCxnSpPr>
        <p:spPr>
          <a:xfrm flipH="1" rot="10800000">
            <a:off x="3352800" y="2438400"/>
            <a:ext cx="2438400" cy="1524000"/>
          </a:xfrm>
          <a:prstGeom prst="straightConnector1">
            <a:avLst/>
          </a:prstGeom>
          <a:noFill/>
          <a:ln cap="flat" cmpd="sng" w="28575">
            <a:solidFill>
              <a:srgbClr val="FF6600"/>
            </a:solidFill>
            <a:prstDash val="solid"/>
            <a:miter lim="8000"/>
            <a:headEnd len="sm" w="sm" type="none"/>
            <a:tailEnd len="med" w="med" type="triangle"/>
          </a:ln>
        </p:spPr>
      </p:cxnSp>
      <p:pic>
        <p:nvPicPr>
          <p:cNvPr id="1025" name="Google Shape;1025;p82"/>
          <p:cNvPicPr preferRelativeResize="0"/>
          <p:nvPr>
            <p:ph idx="4294967295" type="body"/>
          </p:nvPr>
        </p:nvPicPr>
        <p:blipFill rotWithShape="1">
          <a:blip r:embed="rId5">
            <a:alphaModFix/>
          </a:blip>
          <a:srcRect b="0" l="0" r="0" t="0"/>
          <a:stretch/>
        </p:blipFill>
        <p:spPr>
          <a:xfrm>
            <a:off x="4343400" y="3581400"/>
            <a:ext cx="3657600" cy="2884487"/>
          </a:xfrm>
          <a:prstGeom prst="rect">
            <a:avLst/>
          </a:prstGeom>
          <a:noFill/>
          <a:ln>
            <a:noFill/>
          </a:ln>
        </p:spPr>
      </p:pic>
      <p:cxnSp>
        <p:nvCxnSpPr>
          <p:cNvPr id="1026" name="Google Shape;1026;p82"/>
          <p:cNvCxnSpPr/>
          <p:nvPr/>
        </p:nvCxnSpPr>
        <p:spPr>
          <a:xfrm flipH="1" rot="10800000">
            <a:off x="3657600" y="4953000"/>
            <a:ext cx="914400" cy="457200"/>
          </a:xfrm>
          <a:prstGeom prst="straightConnector1">
            <a:avLst/>
          </a:prstGeom>
          <a:noFill/>
          <a:ln cap="flat" cmpd="sng" w="28575">
            <a:solidFill>
              <a:srgbClr val="FF6600"/>
            </a:solidFill>
            <a:prstDash val="solid"/>
            <a:miter lim="8000"/>
            <a:headEnd len="sm" w="sm" type="none"/>
            <a:tailEnd len="med" w="med" type="triangle"/>
          </a:ln>
        </p:spPr>
      </p:cxnSp>
      <p:pic>
        <p:nvPicPr>
          <p:cNvPr id="1027" name="Google Shape;1027;p82"/>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1" name="Shape 1031"/>
        <p:cNvGrpSpPr/>
        <p:nvPr/>
      </p:nvGrpSpPr>
      <p:grpSpPr>
        <a:xfrm>
          <a:off x="0" y="0"/>
          <a:ext cx="0" cy="0"/>
          <a:chOff x="0" y="0"/>
          <a:chExt cx="0" cy="0"/>
        </a:xfrm>
      </p:grpSpPr>
      <p:sp>
        <p:nvSpPr>
          <p:cNvPr id="1032" name="Google Shape;1032;p8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033" name="Google Shape;1033;p8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Edit Mode</a:t>
            </a:r>
            <a:endParaRPr/>
          </a:p>
        </p:txBody>
      </p:sp>
      <p:sp>
        <p:nvSpPr>
          <p:cNvPr id="1034" name="Google Shape;1034;p83"/>
          <p:cNvSpPr txBox="1"/>
          <p:nvPr/>
        </p:nvSpPr>
        <p:spPr>
          <a:xfrm>
            <a:off x="685800" y="1219200"/>
            <a:ext cx="7620000" cy="90646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Allows users with folder “write” permissions to change or create transformation ports and properties</a:t>
            </a:r>
            <a:endParaRPr/>
          </a:p>
        </p:txBody>
      </p:sp>
      <p:sp>
        <p:nvSpPr>
          <p:cNvPr id="1035" name="Google Shape;1035;p83"/>
          <p:cNvSpPr txBox="1"/>
          <p:nvPr/>
        </p:nvSpPr>
        <p:spPr>
          <a:xfrm>
            <a:off x="5638800" y="2133600"/>
            <a:ext cx="2895600" cy="6858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Define transformation level properties</a:t>
            </a:r>
            <a:endParaRPr/>
          </a:p>
        </p:txBody>
      </p:sp>
      <p:grpSp>
        <p:nvGrpSpPr>
          <p:cNvPr id="1036" name="Google Shape;1036;p83"/>
          <p:cNvGrpSpPr/>
          <p:nvPr/>
        </p:nvGrpSpPr>
        <p:grpSpPr>
          <a:xfrm>
            <a:off x="1509712" y="2247900"/>
            <a:ext cx="3276600" cy="381000"/>
            <a:chOff x="2209800" y="2590800"/>
            <a:chExt cx="3124200" cy="381000"/>
          </a:xfrm>
        </p:grpSpPr>
        <p:sp>
          <p:nvSpPr>
            <p:cNvPr id="1037" name="Google Shape;1037;p83"/>
            <p:cNvSpPr txBox="1"/>
            <p:nvPr/>
          </p:nvSpPr>
          <p:spPr>
            <a:xfrm>
              <a:off x="2209800" y="2590800"/>
              <a:ext cx="3124200" cy="381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Define port level handling</a:t>
              </a:r>
              <a:endParaRPr/>
            </a:p>
          </p:txBody>
        </p:sp>
        <p:cxnSp>
          <p:nvCxnSpPr>
            <p:cNvPr id="1038" name="Google Shape;1038;p83"/>
            <p:cNvCxnSpPr/>
            <p:nvPr/>
          </p:nvCxnSpPr>
          <p:spPr>
            <a:xfrm>
              <a:off x="2362200" y="2895600"/>
              <a:ext cx="2819400" cy="0"/>
            </a:xfrm>
            <a:prstGeom prst="straightConnector1">
              <a:avLst/>
            </a:prstGeom>
            <a:noFill/>
            <a:ln>
              <a:noFill/>
            </a:ln>
          </p:spPr>
        </p:cxnSp>
      </p:grpSp>
      <p:sp>
        <p:nvSpPr>
          <p:cNvPr id="1039" name="Google Shape;1039;p83"/>
          <p:cNvSpPr txBox="1"/>
          <p:nvPr/>
        </p:nvSpPr>
        <p:spPr>
          <a:xfrm>
            <a:off x="0" y="2667000"/>
            <a:ext cx="1974850" cy="366712"/>
          </a:xfrm>
          <a:prstGeom prst="rect">
            <a:avLst/>
          </a:prstGeom>
          <a:noFill/>
          <a:ln>
            <a:noFill/>
          </a:ln>
        </p:spPr>
        <p:txBody>
          <a:bodyPr anchorCtr="0" anchor="ctr" bIns="46025" lIns="92075" spcFirstLastPara="1" rIns="92075" wrap="square" tIns="46025">
            <a:noAutofit/>
          </a:bodyPr>
          <a:lstStyle/>
          <a:p>
            <a:pPr indent="-230186" lvl="0" marL="230186" marR="0" rtl="0" algn="ctr">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Enter comments</a:t>
            </a:r>
            <a:endParaRPr/>
          </a:p>
        </p:txBody>
      </p:sp>
      <p:sp>
        <p:nvSpPr>
          <p:cNvPr id="1040" name="Google Shape;1040;p83"/>
          <p:cNvSpPr txBox="1"/>
          <p:nvPr/>
        </p:nvSpPr>
        <p:spPr>
          <a:xfrm>
            <a:off x="0" y="3048000"/>
            <a:ext cx="1905000" cy="366712"/>
          </a:xfrm>
          <a:prstGeom prst="rect">
            <a:avLst/>
          </a:prstGeom>
          <a:noFill/>
          <a:ln>
            <a:noFill/>
          </a:ln>
        </p:spPr>
        <p:txBody>
          <a:bodyPr anchorCtr="0" anchor="ctr" bIns="46025" lIns="92075" spcFirstLastPara="1" rIns="92075" wrap="square" tIns="46025">
            <a:noAutofit/>
          </a:bodyPr>
          <a:lstStyle/>
          <a:p>
            <a:pPr indent="-230186" lvl="0" marL="230186"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Make reusable</a:t>
            </a:r>
            <a:endParaRPr/>
          </a:p>
        </p:txBody>
      </p:sp>
      <p:pic>
        <p:nvPicPr>
          <p:cNvPr id="1041" name="Google Shape;1041;p83"/>
          <p:cNvPicPr preferRelativeResize="0"/>
          <p:nvPr>
            <p:ph idx="1" type="body"/>
          </p:nvPr>
        </p:nvPicPr>
        <p:blipFill rotWithShape="1">
          <a:blip r:embed="rId3">
            <a:alphaModFix/>
          </a:blip>
          <a:srcRect b="0" l="0" r="0" t="0"/>
          <a:stretch/>
        </p:blipFill>
        <p:spPr>
          <a:xfrm>
            <a:off x="2209800" y="2667000"/>
            <a:ext cx="5257800" cy="3581400"/>
          </a:xfrm>
          <a:prstGeom prst="rect">
            <a:avLst/>
          </a:prstGeom>
          <a:noFill/>
          <a:ln>
            <a:noFill/>
          </a:ln>
        </p:spPr>
      </p:pic>
      <p:cxnSp>
        <p:nvCxnSpPr>
          <p:cNvPr id="1042" name="Google Shape;1042;p83"/>
          <p:cNvCxnSpPr/>
          <p:nvPr/>
        </p:nvCxnSpPr>
        <p:spPr>
          <a:xfrm>
            <a:off x="2209800" y="3048000"/>
            <a:ext cx="290512" cy="0"/>
          </a:xfrm>
          <a:prstGeom prst="straightConnector1">
            <a:avLst/>
          </a:prstGeom>
          <a:noFill/>
          <a:ln cap="flat" cmpd="sng" w="28575">
            <a:solidFill>
              <a:srgbClr val="FF6600"/>
            </a:solidFill>
            <a:prstDash val="solid"/>
            <a:miter lim="8000"/>
            <a:headEnd len="sm" w="sm" type="none"/>
            <a:tailEnd len="med" w="med" type="triangle"/>
          </a:ln>
        </p:spPr>
      </p:cxnSp>
      <p:cxnSp>
        <p:nvCxnSpPr>
          <p:cNvPr id="1043" name="Google Shape;1043;p83"/>
          <p:cNvCxnSpPr/>
          <p:nvPr/>
        </p:nvCxnSpPr>
        <p:spPr>
          <a:xfrm rot="10800000">
            <a:off x="6781800" y="3200400"/>
            <a:ext cx="1066800" cy="1295400"/>
          </a:xfrm>
          <a:prstGeom prst="straightConnector1">
            <a:avLst/>
          </a:prstGeom>
          <a:noFill/>
          <a:ln cap="flat" cmpd="sng" w="28575">
            <a:solidFill>
              <a:srgbClr val="FF6600"/>
            </a:solidFill>
            <a:prstDash val="solid"/>
            <a:miter lim="8000"/>
            <a:headEnd len="sm" w="sm" type="none"/>
            <a:tailEnd len="med" w="med" type="triangle"/>
          </a:ln>
        </p:spPr>
      </p:cxnSp>
      <p:sp>
        <p:nvSpPr>
          <p:cNvPr id="1044" name="Google Shape;1044;p83"/>
          <p:cNvSpPr txBox="1"/>
          <p:nvPr/>
        </p:nvSpPr>
        <p:spPr>
          <a:xfrm>
            <a:off x="7162800" y="4572000"/>
            <a:ext cx="1981200" cy="915987"/>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Switch   between transformations</a:t>
            </a:r>
            <a:endParaRPr/>
          </a:p>
        </p:txBody>
      </p:sp>
      <p:sp>
        <p:nvSpPr>
          <p:cNvPr id="1045" name="Google Shape;1045;p83"/>
          <p:cNvSpPr/>
          <p:nvPr/>
        </p:nvSpPr>
        <p:spPr>
          <a:xfrm>
            <a:off x="1676400" y="2590800"/>
            <a:ext cx="533400" cy="914400"/>
          </a:xfrm>
          <a:prstGeom prst="rightBrace">
            <a:avLst>
              <a:gd fmla="val 8333" name="adj1"/>
              <a:gd fmla="val 50000" name="adj2"/>
            </a:avLst>
          </a:prstGeom>
          <a:solidFill>
            <a:schemeClr val="lt1"/>
          </a:solidFill>
          <a:ln cap="flat" cmpd="sng" w="28575">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046" name="Google Shape;1046;p83"/>
          <p:cNvCxnSpPr/>
          <p:nvPr/>
        </p:nvCxnSpPr>
        <p:spPr>
          <a:xfrm>
            <a:off x="3200400" y="2514600"/>
            <a:ext cx="0" cy="533400"/>
          </a:xfrm>
          <a:prstGeom prst="straightConnector1">
            <a:avLst/>
          </a:prstGeom>
          <a:noFill/>
          <a:ln cap="flat" cmpd="sng" w="28575">
            <a:solidFill>
              <a:srgbClr val="FF6600"/>
            </a:solidFill>
            <a:prstDash val="solid"/>
            <a:miter lim="8000"/>
            <a:headEnd len="sm" w="sm" type="none"/>
            <a:tailEnd len="med" w="med" type="triangle"/>
          </a:ln>
        </p:spPr>
      </p:cxnSp>
      <p:cxnSp>
        <p:nvCxnSpPr>
          <p:cNvPr id="1047" name="Google Shape;1047;p83"/>
          <p:cNvCxnSpPr/>
          <p:nvPr/>
        </p:nvCxnSpPr>
        <p:spPr>
          <a:xfrm flipH="1">
            <a:off x="3886200" y="2362200"/>
            <a:ext cx="1676400" cy="593725"/>
          </a:xfrm>
          <a:prstGeom prst="straightConnector1">
            <a:avLst/>
          </a:prstGeom>
          <a:noFill/>
          <a:ln cap="flat" cmpd="sng" w="28575">
            <a:solidFill>
              <a:srgbClr val="FF6600"/>
            </a:solidFill>
            <a:prstDash val="solid"/>
            <a:miter lim="8000"/>
            <a:headEnd len="sm" w="sm" type="none"/>
            <a:tailEnd len="med" w="med" type="triangle"/>
          </a:ln>
        </p:spPr>
      </p:cxnSp>
      <p:pic>
        <p:nvPicPr>
          <p:cNvPr id="1048" name="Google Shape;1048;p83"/>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2" name="Shape 1052"/>
        <p:cNvGrpSpPr/>
        <p:nvPr/>
      </p:nvGrpSpPr>
      <p:grpSpPr>
        <a:xfrm>
          <a:off x="0" y="0"/>
          <a:ext cx="0" cy="0"/>
          <a:chOff x="0" y="0"/>
          <a:chExt cx="0" cy="0"/>
        </a:xfrm>
      </p:grpSpPr>
      <p:sp>
        <p:nvSpPr>
          <p:cNvPr id="1053" name="Google Shape;1053;p8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054" name="Google Shape;1054;p84"/>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Expression Editor</a:t>
            </a:r>
            <a:endParaRPr/>
          </a:p>
        </p:txBody>
      </p:sp>
      <p:pic>
        <p:nvPicPr>
          <p:cNvPr id="1055" name="Google Shape;1055;p84"/>
          <p:cNvPicPr preferRelativeResize="0"/>
          <p:nvPr>
            <p:ph idx="4294967295" type="body"/>
          </p:nvPr>
        </p:nvPicPr>
        <p:blipFill rotWithShape="1">
          <a:blip r:embed="rId3">
            <a:alphaModFix/>
          </a:blip>
          <a:srcRect b="0" l="0" r="0" t="0"/>
          <a:stretch/>
        </p:blipFill>
        <p:spPr>
          <a:xfrm>
            <a:off x="304800" y="2895600"/>
            <a:ext cx="4070350" cy="3200400"/>
          </a:xfrm>
          <a:prstGeom prst="rect">
            <a:avLst/>
          </a:prstGeom>
          <a:noFill/>
          <a:ln>
            <a:noFill/>
          </a:ln>
        </p:spPr>
      </p:pic>
      <p:pic>
        <p:nvPicPr>
          <p:cNvPr id="1056" name="Google Shape;1056;p84"/>
          <p:cNvPicPr preferRelativeResize="0"/>
          <p:nvPr>
            <p:ph idx="4294967295" type="body"/>
          </p:nvPr>
        </p:nvPicPr>
        <p:blipFill rotWithShape="1">
          <a:blip r:embed="rId4">
            <a:alphaModFix/>
          </a:blip>
          <a:srcRect b="0" l="0" r="68292" t="-3756"/>
          <a:stretch/>
        </p:blipFill>
        <p:spPr>
          <a:xfrm>
            <a:off x="4572000" y="2895600"/>
            <a:ext cx="2133600" cy="3048000"/>
          </a:xfrm>
          <a:prstGeom prst="rect">
            <a:avLst/>
          </a:prstGeom>
          <a:noFill/>
          <a:ln>
            <a:noFill/>
          </a:ln>
        </p:spPr>
      </p:pic>
      <p:sp>
        <p:nvSpPr>
          <p:cNvPr id="1057" name="Google Shape;1057;p84"/>
          <p:cNvSpPr txBox="1"/>
          <p:nvPr/>
        </p:nvSpPr>
        <p:spPr>
          <a:xfrm>
            <a:off x="457200" y="1143000"/>
            <a:ext cx="8153400" cy="1600200"/>
          </a:xfrm>
          <a:prstGeom prst="rect">
            <a:avLst/>
          </a:prstGeom>
          <a:noFill/>
          <a:ln>
            <a:noFill/>
          </a:ln>
        </p:spPr>
        <p:txBody>
          <a:bodyPr anchorCtr="0" anchor="t" bIns="46025" lIns="92075" spcFirstLastPara="1" rIns="92075" wrap="square" tIns="46025">
            <a:noAutofit/>
          </a:bodyPr>
          <a:lstStyle/>
          <a:p>
            <a:pPr indent="-230186" lvl="0" marL="230186" marR="0" rtl="0" algn="l">
              <a:lnSpc>
                <a:spcPct val="125000"/>
              </a:lnSpc>
              <a:spcBef>
                <a:spcPts val="0"/>
              </a:spcBef>
              <a:spcAft>
                <a:spcPts val="0"/>
              </a:spcAft>
              <a:buClr>
                <a:srgbClr val="5555C7"/>
              </a:buClr>
              <a:buSzPts val="1800"/>
              <a:buFont typeface="Noto Sans Symbols"/>
              <a:buChar char="▪"/>
            </a:pPr>
            <a:r>
              <a:rPr b="1" i="0" lang="en-US" sz="1800" u="none">
                <a:solidFill>
                  <a:schemeClr val="dk1"/>
                </a:solidFill>
                <a:latin typeface="Arial"/>
                <a:ea typeface="Arial"/>
                <a:cs typeface="Arial"/>
                <a:sym typeface="Arial"/>
              </a:rPr>
              <a:t>An expression formula is a calculation or conditional statement</a:t>
            </a:r>
            <a:endParaRPr/>
          </a:p>
          <a:p>
            <a:pPr indent="-230186" lvl="0" marL="230186" marR="0" rtl="0" algn="l">
              <a:lnSpc>
                <a:spcPct val="125000"/>
              </a:lnSpc>
              <a:spcBef>
                <a:spcPts val="0"/>
              </a:spcBef>
              <a:spcAft>
                <a:spcPts val="0"/>
              </a:spcAft>
              <a:buClr>
                <a:srgbClr val="5555C7"/>
              </a:buClr>
              <a:buSzPts val="1800"/>
              <a:buFont typeface="Noto Sans Symbols"/>
              <a:buChar char="▪"/>
            </a:pPr>
            <a:r>
              <a:rPr b="1" i="0" lang="en-US" sz="1800" u="none">
                <a:solidFill>
                  <a:schemeClr val="dk1"/>
                </a:solidFill>
                <a:latin typeface="Arial"/>
                <a:ea typeface="Arial"/>
                <a:cs typeface="Arial"/>
                <a:sym typeface="Arial"/>
              </a:rPr>
              <a:t>Used in Expression, Aggregator, Rank, Filter, Router, Update Strategy </a:t>
            </a:r>
            <a:endParaRPr/>
          </a:p>
          <a:p>
            <a:pPr indent="-230186" lvl="0" marL="230186" marR="0" rtl="0" algn="l">
              <a:lnSpc>
                <a:spcPct val="125000"/>
              </a:lnSpc>
              <a:spcBef>
                <a:spcPts val="0"/>
              </a:spcBef>
              <a:spcAft>
                <a:spcPts val="0"/>
              </a:spcAft>
              <a:buClr>
                <a:srgbClr val="5555C7"/>
              </a:buClr>
              <a:buSzPts val="2000"/>
              <a:buFont typeface="Noto Sans Symbols"/>
              <a:buChar char="▪"/>
            </a:pPr>
            <a:r>
              <a:rPr b="1" i="0" lang="en-US" sz="1800" u="none">
                <a:solidFill>
                  <a:schemeClr val="dk1"/>
                </a:solidFill>
                <a:latin typeface="Arial"/>
                <a:ea typeface="Arial"/>
                <a:cs typeface="Arial"/>
                <a:sym typeface="Arial"/>
              </a:rPr>
              <a:t>Performs calculation based on ports, functions, operators, variables, literals, constants and return values from other transformations</a:t>
            </a:r>
            <a:r>
              <a:rPr b="1" i="0" lang="en-US" sz="2000" u="none">
                <a:solidFill>
                  <a:schemeClr val="dk1"/>
                </a:solidFill>
                <a:latin typeface="Arial"/>
                <a:ea typeface="Arial"/>
                <a:cs typeface="Arial"/>
                <a:sym typeface="Arial"/>
              </a:rPr>
              <a:t>                                               </a:t>
            </a:r>
            <a:endParaRPr/>
          </a:p>
        </p:txBody>
      </p:sp>
      <p:pic>
        <p:nvPicPr>
          <p:cNvPr id="1058" name="Google Shape;1058;p84"/>
          <p:cNvPicPr preferRelativeResize="0"/>
          <p:nvPr>
            <p:ph idx="4294967295" type="body"/>
          </p:nvPr>
        </p:nvPicPr>
        <p:blipFill rotWithShape="1">
          <a:blip r:embed="rId5">
            <a:alphaModFix/>
          </a:blip>
          <a:srcRect b="0" l="0" r="0" t="0"/>
          <a:stretch/>
        </p:blipFill>
        <p:spPr>
          <a:xfrm>
            <a:off x="7010400" y="3048000"/>
            <a:ext cx="1295400" cy="2819400"/>
          </a:xfrm>
          <a:prstGeom prst="rect">
            <a:avLst/>
          </a:prstGeom>
          <a:noFill/>
          <a:ln>
            <a:noFill/>
          </a:ln>
        </p:spPr>
      </p:pic>
      <p:sp>
        <p:nvSpPr>
          <p:cNvPr id="1059" name="Google Shape;1059;p84"/>
          <p:cNvSpPr/>
          <p:nvPr/>
        </p:nvSpPr>
        <p:spPr>
          <a:xfrm>
            <a:off x="0" y="2971800"/>
            <a:ext cx="7620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60" name="Google Shape;1060;p84"/>
          <p:cNvSpPr/>
          <p:nvPr/>
        </p:nvSpPr>
        <p:spPr>
          <a:xfrm>
            <a:off x="5029200" y="3048000"/>
            <a:ext cx="6096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61" name="Google Shape;1061;p84"/>
          <p:cNvSpPr/>
          <p:nvPr/>
        </p:nvSpPr>
        <p:spPr>
          <a:xfrm>
            <a:off x="7543800" y="3200400"/>
            <a:ext cx="457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062" name="Google Shape;1062;p84"/>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6" name="Shape 1066"/>
        <p:cNvGrpSpPr/>
        <p:nvPr/>
      </p:nvGrpSpPr>
      <p:grpSpPr>
        <a:xfrm>
          <a:off x="0" y="0"/>
          <a:ext cx="0" cy="0"/>
          <a:chOff x="0" y="0"/>
          <a:chExt cx="0" cy="0"/>
        </a:xfrm>
      </p:grpSpPr>
      <p:sp>
        <p:nvSpPr>
          <p:cNvPr id="1067" name="Google Shape;1067;p8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068" name="Google Shape;1068;p85"/>
          <p:cNvPicPr preferRelativeResize="0"/>
          <p:nvPr>
            <p:ph idx="1" type="body"/>
          </p:nvPr>
        </p:nvPicPr>
        <p:blipFill rotWithShape="1">
          <a:blip r:embed="rId3">
            <a:alphaModFix/>
          </a:blip>
          <a:srcRect b="0" l="0" r="0" t="0"/>
          <a:stretch/>
        </p:blipFill>
        <p:spPr>
          <a:xfrm>
            <a:off x="1295400" y="3352800"/>
            <a:ext cx="6096000" cy="1752600"/>
          </a:xfrm>
          <a:prstGeom prst="rect">
            <a:avLst/>
          </a:prstGeom>
          <a:noFill/>
          <a:ln>
            <a:noFill/>
          </a:ln>
        </p:spPr>
      </p:pic>
      <p:sp>
        <p:nvSpPr>
          <p:cNvPr id="1069" name="Google Shape;1069;p8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Data Types</a:t>
            </a:r>
            <a:endParaRPr/>
          </a:p>
        </p:txBody>
      </p:sp>
      <p:sp>
        <p:nvSpPr>
          <p:cNvPr id="1070" name="Google Shape;1070;p85"/>
          <p:cNvSpPr txBox="1"/>
          <p:nvPr/>
        </p:nvSpPr>
        <p:spPr>
          <a:xfrm>
            <a:off x="609600" y="5257800"/>
            <a:ext cx="8077200" cy="1190625"/>
          </a:xfrm>
          <a:prstGeom prst="rect">
            <a:avLst/>
          </a:prstGeom>
          <a:noFill/>
          <a:ln>
            <a:noFill/>
          </a:ln>
        </p:spPr>
        <p:txBody>
          <a:bodyPr anchorCtr="0" anchor="t" bIns="45700" lIns="91425" spcFirstLastPara="1" rIns="91425" wrap="square" tIns="45700">
            <a:noAutofit/>
          </a:bodyPr>
          <a:lstStyle/>
          <a:p>
            <a:pPr indent="-339725" lvl="0" marL="339725" marR="0" rtl="0" algn="l">
              <a:lnSpc>
                <a:spcPct val="100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Transformation datatypes allow </a:t>
            </a:r>
            <a:r>
              <a:rPr b="0" i="1" lang="en-US" sz="1800" u="none">
                <a:solidFill>
                  <a:schemeClr val="dk1"/>
                </a:solidFill>
                <a:latin typeface="Arial"/>
                <a:ea typeface="Arial"/>
                <a:cs typeface="Arial"/>
                <a:sym typeface="Arial"/>
              </a:rPr>
              <a:t>mix and match</a:t>
            </a:r>
            <a:r>
              <a:rPr b="0" i="0" lang="en-US" sz="1800" u="none">
                <a:solidFill>
                  <a:schemeClr val="dk1"/>
                </a:solidFill>
                <a:latin typeface="Arial"/>
                <a:ea typeface="Arial"/>
                <a:cs typeface="Arial"/>
                <a:sym typeface="Arial"/>
              </a:rPr>
              <a:t> of source and target database types</a:t>
            </a:r>
            <a:endParaRPr/>
          </a:p>
          <a:p>
            <a:pPr indent="-339725" lvl="0" marL="339725" marR="0" rtl="0" algn="l">
              <a:lnSpc>
                <a:spcPct val="100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When connecting ports, native and transformation datatypes must be compatible (or must be explicitly converted)</a:t>
            </a:r>
            <a:endParaRPr/>
          </a:p>
        </p:txBody>
      </p:sp>
      <p:graphicFrame>
        <p:nvGraphicFramePr>
          <p:cNvPr id="1071" name="Google Shape;1071;p85"/>
          <p:cNvGraphicFramePr/>
          <p:nvPr/>
        </p:nvGraphicFramePr>
        <p:xfrm>
          <a:off x="990600" y="1295400"/>
          <a:ext cx="3000000" cy="3000000"/>
        </p:xfrm>
        <a:graphic>
          <a:graphicData uri="http://schemas.openxmlformats.org/drawingml/2006/table">
            <a:tbl>
              <a:tblPr>
                <a:noFill/>
                <a:tableStyleId>{652AA8D0-B048-4F6C-B26E-019EFC800C24}</a:tableStyleId>
              </a:tblPr>
              <a:tblGrid>
                <a:gridCol w="3619500"/>
                <a:gridCol w="3619500"/>
              </a:tblGrid>
              <a:tr h="307975">
                <a:tc>
                  <a:txBody>
                    <a:bodyPr/>
                    <a:lstStyle/>
                    <a:p>
                      <a:pPr indent="0" lvl="0" marL="0" marR="0" rtl="0" algn="ctr">
                        <a:lnSpc>
                          <a:spcPct val="105000"/>
                        </a:lnSpc>
                        <a:spcBef>
                          <a:spcPts val="0"/>
                        </a:spcBef>
                        <a:spcAft>
                          <a:spcPts val="0"/>
                        </a:spcAft>
                        <a:buClr>
                          <a:schemeClr val="lt1"/>
                        </a:buClr>
                        <a:buFont typeface="Arial"/>
                        <a:buNone/>
                      </a:pPr>
                      <a:r>
                        <a:rPr b="1" i="0" lang="en-US" sz="900" u="none" cap="none" strike="noStrike">
                          <a:solidFill>
                            <a:schemeClr val="lt1"/>
                          </a:solidFill>
                          <a:latin typeface="Arial"/>
                          <a:ea typeface="Arial"/>
                          <a:cs typeface="Arial"/>
                          <a:sym typeface="Arial"/>
                        </a:rPr>
                        <a:t>NATIVE DATATYPES</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900" u="none" cap="none" strike="noStrike">
                          <a:solidFill>
                            <a:schemeClr val="lt1"/>
                          </a:solidFill>
                          <a:latin typeface="Arial"/>
                          <a:ea typeface="Arial"/>
                          <a:cs typeface="Arial"/>
                          <a:sym typeface="Arial"/>
                        </a:rPr>
                        <a:t>TRANSFORMATION DATATYPES</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307975">
                <a:tc>
                  <a:txBody>
                    <a:bodyPr/>
                    <a:lstStyle/>
                    <a:p>
                      <a:pPr indent="0" lvl="0" marL="0" marR="0" rtl="0" algn="l">
                        <a:lnSpc>
                          <a:spcPct val="105000"/>
                        </a:lnSpc>
                        <a:spcBef>
                          <a:spcPts val="0"/>
                        </a:spcBef>
                        <a:spcAft>
                          <a:spcPts val="0"/>
                        </a:spcAft>
                        <a:buClr>
                          <a:srgbClr val="000000"/>
                        </a:buClr>
                        <a:buFont typeface="Arial"/>
                        <a:buNone/>
                      </a:pPr>
                      <a:r>
                        <a:rPr b="0" i="0" lang="en-US" sz="1000" u="none" cap="none" strike="noStrike">
                          <a:solidFill>
                            <a:srgbClr val="000000"/>
                          </a:solidFill>
                          <a:latin typeface="Arial"/>
                          <a:ea typeface="Arial"/>
                          <a:cs typeface="Arial"/>
                          <a:sym typeface="Arial"/>
                        </a:rPr>
                        <a:t>Specific to the source and target  database types</a:t>
                      </a:r>
                      <a:r>
                        <a:rPr b="0" i="0" lang="en-US" sz="1000" u="none" cap="none" strike="noStrike">
                          <a:solidFill>
                            <a:schemeClr val="dk1"/>
                          </a:solidFill>
                          <a:latin typeface="Arial"/>
                          <a:ea typeface="Arial"/>
                          <a:cs typeface="Arial"/>
                          <a:sym typeface="Arial"/>
                        </a:rPr>
                        <a:t> </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PowerCenter internal datatypes based on ANSI SQL-92 </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9575">
                <a:tc>
                  <a:txBody>
                    <a:bodyPr/>
                    <a:lstStyle/>
                    <a:p>
                      <a:pPr indent="0" lvl="0" marL="0" marR="0" rtl="0" algn="l">
                        <a:lnSpc>
                          <a:spcPct val="105000"/>
                        </a:lnSpc>
                        <a:spcBef>
                          <a:spcPts val="0"/>
                        </a:spcBef>
                        <a:spcAft>
                          <a:spcPts val="0"/>
                        </a:spcAft>
                        <a:buClr>
                          <a:srgbClr val="000000"/>
                        </a:buClr>
                        <a:buFont typeface="Arial"/>
                        <a:buNone/>
                      </a:pPr>
                      <a:r>
                        <a:rPr b="0" i="0" lang="en-US" sz="1000" u="none" cap="none" strike="noStrike">
                          <a:solidFill>
                            <a:srgbClr val="000000"/>
                          </a:solidFill>
                          <a:latin typeface="Arial"/>
                          <a:ea typeface="Arial"/>
                          <a:cs typeface="Arial"/>
                          <a:sym typeface="Arial"/>
                        </a:rPr>
                        <a:t>Display in source and target tables within Mapping Designer</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rgbClr val="000000"/>
                        </a:buClr>
                        <a:buFont typeface="Arial"/>
                        <a:buNone/>
                      </a:pPr>
                      <a:r>
                        <a:rPr b="0" i="0" lang="en-US" sz="1000" u="none" cap="none" strike="noStrike">
                          <a:solidFill>
                            <a:srgbClr val="000000"/>
                          </a:solidFill>
                          <a:latin typeface="Arial"/>
                          <a:ea typeface="Arial"/>
                          <a:cs typeface="Arial"/>
                          <a:sym typeface="Arial"/>
                        </a:rPr>
                        <a:t>Display in transformations within Mapping Designer</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pSp>
        <p:nvGrpSpPr>
          <p:cNvPr id="1072" name="Google Shape;1072;p85"/>
          <p:cNvGrpSpPr/>
          <p:nvPr/>
        </p:nvGrpSpPr>
        <p:grpSpPr>
          <a:xfrm>
            <a:off x="1835150" y="2728912"/>
            <a:ext cx="5251450" cy="609600"/>
            <a:chOff x="1828800" y="2819400"/>
            <a:chExt cx="5251450" cy="609600"/>
          </a:xfrm>
        </p:grpSpPr>
        <p:sp>
          <p:nvSpPr>
            <p:cNvPr id="1073" name="Google Shape;1073;p85"/>
            <p:cNvSpPr txBox="1"/>
            <p:nvPr/>
          </p:nvSpPr>
          <p:spPr>
            <a:xfrm>
              <a:off x="1828800" y="2819400"/>
              <a:ext cx="9080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Native</a:t>
              </a:r>
              <a:endParaRPr/>
            </a:p>
          </p:txBody>
        </p:sp>
        <p:sp>
          <p:nvSpPr>
            <p:cNvPr id="1074" name="Google Shape;1074;p85"/>
            <p:cNvSpPr txBox="1"/>
            <p:nvPr/>
          </p:nvSpPr>
          <p:spPr>
            <a:xfrm>
              <a:off x="6248400" y="2819400"/>
              <a:ext cx="831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Native</a:t>
              </a:r>
              <a:endParaRPr/>
            </a:p>
          </p:txBody>
        </p:sp>
        <p:sp>
          <p:nvSpPr>
            <p:cNvPr id="1075" name="Google Shape;1075;p85"/>
            <p:cNvSpPr txBox="1"/>
            <p:nvPr/>
          </p:nvSpPr>
          <p:spPr>
            <a:xfrm>
              <a:off x="3810000" y="2819400"/>
              <a:ext cx="1720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Transformation</a:t>
              </a:r>
              <a:endParaRPr/>
            </a:p>
          </p:txBody>
        </p:sp>
        <p:cxnSp>
          <p:nvCxnSpPr>
            <p:cNvPr id="1076" name="Google Shape;1076;p85"/>
            <p:cNvCxnSpPr/>
            <p:nvPr/>
          </p:nvCxnSpPr>
          <p:spPr>
            <a:xfrm>
              <a:off x="4648200" y="3124200"/>
              <a:ext cx="0" cy="304800"/>
            </a:xfrm>
            <a:prstGeom prst="straightConnector1">
              <a:avLst/>
            </a:prstGeom>
            <a:noFill/>
            <a:ln cap="flat" cmpd="sng" w="28575">
              <a:solidFill>
                <a:srgbClr val="FF6600"/>
              </a:solidFill>
              <a:prstDash val="solid"/>
              <a:miter lim="8000"/>
              <a:headEnd len="sm" w="sm" type="none"/>
              <a:tailEnd len="med" w="med" type="triangle"/>
            </a:ln>
          </p:spPr>
        </p:cxnSp>
        <p:cxnSp>
          <p:nvCxnSpPr>
            <p:cNvPr id="1077" name="Google Shape;1077;p85"/>
            <p:cNvCxnSpPr/>
            <p:nvPr/>
          </p:nvCxnSpPr>
          <p:spPr>
            <a:xfrm>
              <a:off x="6629400" y="3124200"/>
              <a:ext cx="0" cy="304800"/>
            </a:xfrm>
            <a:prstGeom prst="straightConnector1">
              <a:avLst/>
            </a:prstGeom>
            <a:noFill/>
            <a:ln cap="flat" cmpd="sng" w="28575">
              <a:solidFill>
                <a:srgbClr val="FF6600"/>
              </a:solidFill>
              <a:prstDash val="solid"/>
              <a:miter lim="8000"/>
              <a:headEnd len="sm" w="sm" type="none"/>
              <a:tailEnd len="med" w="med" type="triangle"/>
            </a:ln>
          </p:spPr>
        </p:cxnSp>
      </p:grpSp>
      <p:cxnSp>
        <p:nvCxnSpPr>
          <p:cNvPr id="1078" name="Google Shape;1078;p85"/>
          <p:cNvCxnSpPr/>
          <p:nvPr/>
        </p:nvCxnSpPr>
        <p:spPr>
          <a:xfrm>
            <a:off x="2216150" y="3109912"/>
            <a:ext cx="0" cy="304800"/>
          </a:xfrm>
          <a:prstGeom prst="straightConnector1">
            <a:avLst/>
          </a:prstGeom>
          <a:noFill/>
          <a:ln cap="flat" cmpd="sng" w="28575">
            <a:solidFill>
              <a:srgbClr val="FF6600"/>
            </a:solidFill>
            <a:prstDash val="solid"/>
            <a:miter lim="8000"/>
            <a:headEnd len="sm" w="sm" type="none"/>
            <a:tailEnd len="med" w="med" type="triangle"/>
          </a:ln>
        </p:spPr>
      </p:cxnSp>
      <p:pic>
        <p:nvPicPr>
          <p:cNvPr id="1079" name="Google Shape;1079;p85"/>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3" name="Shape 1083"/>
        <p:cNvGrpSpPr/>
        <p:nvPr/>
      </p:nvGrpSpPr>
      <p:grpSpPr>
        <a:xfrm>
          <a:off x="0" y="0"/>
          <a:ext cx="0" cy="0"/>
          <a:chOff x="0" y="0"/>
          <a:chExt cx="0" cy="0"/>
        </a:xfrm>
      </p:grpSpPr>
      <p:sp>
        <p:nvSpPr>
          <p:cNvPr id="1084" name="Google Shape;1084;p8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085" name="Google Shape;1085;p86"/>
          <p:cNvSpPr txBox="1"/>
          <p:nvPr>
            <p:ph type="title"/>
          </p:nvPr>
        </p:nvSpPr>
        <p:spPr>
          <a:xfrm>
            <a:off x="609600" y="381000"/>
            <a:ext cx="77724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Datatype Conversions</a:t>
            </a:r>
            <a:endParaRPr/>
          </a:p>
        </p:txBody>
      </p:sp>
      <p:sp>
        <p:nvSpPr>
          <p:cNvPr id="1086" name="Google Shape;1086;p86"/>
          <p:cNvSpPr txBox="1"/>
          <p:nvPr/>
        </p:nvSpPr>
        <p:spPr>
          <a:xfrm>
            <a:off x="381000" y="3810000"/>
            <a:ext cx="8077200" cy="2362200"/>
          </a:xfrm>
          <a:prstGeom prst="rect">
            <a:avLst/>
          </a:prstGeom>
          <a:noFill/>
          <a:ln>
            <a:noFill/>
          </a:ln>
        </p:spPr>
        <p:txBody>
          <a:bodyPr anchorCtr="0" anchor="t" bIns="46025" lIns="92075" spcFirstLastPara="1" rIns="92075" wrap="square" tIns="46025">
            <a:noAutofit/>
          </a:bodyPr>
          <a:lstStyle/>
          <a:p>
            <a:pPr indent="-339725" lvl="0" marL="339725" marR="0" rtl="0" algn="l">
              <a:lnSpc>
                <a:spcPct val="90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All numeric data can be converted to all other numeric datatypes, e.g. - integer, double, and decimal</a:t>
            </a:r>
            <a:endParaRPr/>
          </a:p>
          <a:p>
            <a:pPr indent="-339725" lvl="0" marL="339725" marR="0" rtl="0" algn="l">
              <a:lnSpc>
                <a:spcPct val="90000"/>
              </a:lnSpc>
              <a:spcBef>
                <a:spcPts val="6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All numeric data can be converted to string, and vice versa</a:t>
            </a:r>
            <a:endParaRPr/>
          </a:p>
          <a:p>
            <a:pPr indent="-339725" lvl="0" marL="339725" marR="0" rtl="0" algn="l">
              <a:lnSpc>
                <a:spcPct val="90000"/>
              </a:lnSpc>
              <a:spcBef>
                <a:spcPts val="6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Date can be converted only to date and string, and vice versa</a:t>
            </a:r>
            <a:endParaRPr/>
          </a:p>
          <a:p>
            <a:pPr indent="-339725" lvl="0" marL="339725" marR="0" rtl="0" algn="l">
              <a:lnSpc>
                <a:spcPct val="90000"/>
              </a:lnSpc>
              <a:spcBef>
                <a:spcPts val="6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Raw (binary) can only be linked to raw</a:t>
            </a:r>
            <a:endParaRPr/>
          </a:p>
          <a:p>
            <a:pPr indent="-339725" lvl="0" marL="339725" marR="0" rtl="0" algn="l">
              <a:lnSpc>
                <a:spcPct val="90000"/>
              </a:lnSpc>
              <a:spcBef>
                <a:spcPts val="6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Other conversions not listed above are not supported</a:t>
            </a:r>
            <a:endParaRPr/>
          </a:p>
          <a:p>
            <a:pPr indent="-339725" lvl="0" marL="339725" marR="0" rtl="0" algn="l">
              <a:lnSpc>
                <a:spcPct val="90000"/>
              </a:lnSpc>
              <a:spcBef>
                <a:spcPts val="6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These conversions are implicit; no function is necessary</a:t>
            </a:r>
            <a:endParaRPr/>
          </a:p>
        </p:txBody>
      </p:sp>
      <p:sp>
        <p:nvSpPr>
          <p:cNvPr id="1087" name="Google Shape;1087;p86"/>
          <p:cNvSpPr/>
          <p:nvPr/>
        </p:nvSpPr>
        <p:spPr>
          <a:xfrm>
            <a:off x="1290637" y="137001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8" name="Google Shape;1088;p86"/>
          <p:cNvSpPr/>
          <p:nvPr/>
        </p:nvSpPr>
        <p:spPr>
          <a:xfrm>
            <a:off x="1290637" y="137001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9" name="Google Shape;1089;p86"/>
          <p:cNvSpPr/>
          <p:nvPr/>
        </p:nvSpPr>
        <p:spPr>
          <a:xfrm>
            <a:off x="1290637" y="1379537"/>
            <a:ext cx="7937" cy="263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0" name="Google Shape;1090;p86"/>
          <p:cNvSpPr/>
          <p:nvPr/>
        </p:nvSpPr>
        <p:spPr>
          <a:xfrm>
            <a:off x="1290637" y="164306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1" name="Google Shape;1091;p86"/>
          <p:cNvSpPr/>
          <p:nvPr/>
        </p:nvSpPr>
        <p:spPr>
          <a:xfrm>
            <a:off x="1290637" y="1652587"/>
            <a:ext cx="7937" cy="26193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2" name="Google Shape;1092;p86"/>
          <p:cNvSpPr/>
          <p:nvPr/>
        </p:nvSpPr>
        <p:spPr>
          <a:xfrm>
            <a:off x="1290637" y="191611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3" name="Google Shape;1093;p86"/>
          <p:cNvSpPr/>
          <p:nvPr/>
        </p:nvSpPr>
        <p:spPr>
          <a:xfrm>
            <a:off x="1290637" y="1925637"/>
            <a:ext cx="7937" cy="263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4" name="Google Shape;1094;p86"/>
          <p:cNvSpPr/>
          <p:nvPr/>
        </p:nvSpPr>
        <p:spPr>
          <a:xfrm>
            <a:off x="1290637" y="2197100"/>
            <a:ext cx="7937" cy="265112"/>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5" name="Google Shape;1095;p86"/>
          <p:cNvSpPr/>
          <p:nvPr/>
        </p:nvSpPr>
        <p:spPr>
          <a:xfrm>
            <a:off x="1290637" y="2470150"/>
            <a:ext cx="7937" cy="265112"/>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6" name="Google Shape;1096;p86"/>
          <p:cNvSpPr/>
          <p:nvPr/>
        </p:nvSpPr>
        <p:spPr>
          <a:xfrm>
            <a:off x="1290637" y="2735262"/>
            <a:ext cx="7937" cy="793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7" name="Google Shape;1097;p86"/>
          <p:cNvSpPr/>
          <p:nvPr/>
        </p:nvSpPr>
        <p:spPr>
          <a:xfrm>
            <a:off x="1290637" y="2743200"/>
            <a:ext cx="7937" cy="263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8" name="Google Shape;1098;p86"/>
          <p:cNvSpPr/>
          <p:nvPr/>
        </p:nvSpPr>
        <p:spPr>
          <a:xfrm>
            <a:off x="1290637" y="300831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9" name="Google Shape;1099;p86"/>
          <p:cNvSpPr/>
          <p:nvPr/>
        </p:nvSpPr>
        <p:spPr>
          <a:xfrm>
            <a:off x="1290637" y="3017837"/>
            <a:ext cx="7937" cy="26193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0" name="Google Shape;1100;p86"/>
          <p:cNvSpPr/>
          <p:nvPr/>
        </p:nvSpPr>
        <p:spPr>
          <a:xfrm>
            <a:off x="1290637" y="3279775"/>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1" name="Google Shape;1101;p86"/>
          <p:cNvSpPr/>
          <p:nvPr/>
        </p:nvSpPr>
        <p:spPr>
          <a:xfrm>
            <a:off x="1290637" y="3279775"/>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2" name="Google Shape;1102;p86"/>
          <p:cNvSpPr txBox="1"/>
          <p:nvPr/>
        </p:nvSpPr>
        <p:spPr>
          <a:xfrm>
            <a:off x="3175" y="5815012"/>
            <a:ext cx="91440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200" u="non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1200" u="none">
              <a:solidFill>
                <a:schemeClr val="dk1"/>
              </a:solidFill>
              <a:latin typeface="Arial"/>
              <a:ea typeface="Arial"/>
              <a:cs typeface="Arial"/>
              <a:sym typeface="Arial"/>
            </a:endParaRPr>
          </a:p>
        </p:txBody>
      </p:sp>
      <p:graphicFrame>
        <p:nvGraphicFramePr>
          <p:cNvPr id="1103" name="Google Shape;1103;p86"/>
          <p:cNvGraphicFramePr/>
          <p:nvPr/>
        </p:nvGraphicFramePr>
        <p:xfrm>
          <a:off x="228600" y="1447800"/>
          <a:ext cx="3000000" cy="3000000"/>
        </p:xfrm>
        <a:graphic>
          <a:graphicData uri="http://schemas.openxmlformats.org/drawingml/2006/table">
            <a:tbl>
              <a:tblPr>
                <a:noFill/>
                <a:tableStyleId>{652AA8D0-B048-4F6C-B26E-019EFC800C24}</a:tableStyleId>
              </a:tblPr>
              <a:tblGrid>
                <a:gridCol w="2254250"/>
                <a:gridCol w="1065200"/>
                <a:gridCol w="1066800"/>
                <a:gridCol w="1066800"/>
                <a:gridCol w="1066800"/>
                <a:gridCol w="1065200"/>
                <a:gridCol w="1066800"/>
              </a:tblGrid>
              <a:tr h="411150">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Integer, Small Int</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Decimal</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Double, Real</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String , Text</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Date/ Time</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Binary</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Integer, Small Integer</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Decimal </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Double , Real</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String , Text</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Date/Time</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Binary</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pic>
        <p:nvPicPr>
          <p:cNvPr id="1104" name="Google Shape;1104;p86"/>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8" name="Shape 1108"/>
        <p:cNvGrpSpPr/>
        <p:nvPr/>
      </p:nvGrpSpPr>
      <p:grpSpPr>
        <a:xfrm>
          <a:off x="0" y="0"/>
          <a:ext cx="0" cy="0"/>
          <a:chOff x="0" y="0"/>
          <a:chExt cx="0" cy="0"/>
        </a:xfrm>
      </p:grpSpPr>
      <p:sp>
        <p:nvSpPr>
          <p:cNvPr id="1109" name="Google Shape;1109;p8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110" name="Google Shape;1110;p87"/>
          <p:cNvSpPr txBox="1"/>
          <p:nvPr>
            <p:ph idx="1" type="body"/>
          </p:nvPr>
        </p:nvSpPr>
        <p:spPr>
          <a:xfrm>
            <a:off x="2824162" y="1828800"/>
            <a:ext cx="5900737" cy="3048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1" i="0" lang="en-US" sz="1600" u="none">
                <a:solidFill>
                  <a:schemeClr val="dk1"/>
                </a:solidFill>
                <a:latin typeface="Arial"/>
                <a:ea typeface="Arial"/>
                <a:cs typeface="Arial"/>
                <a:sym typeface="Arial"/>
              </a:rPr>
              <a:t>Character Functions</a:t>
            </a:r>
            <a:endParaRPr/>
          </a:p>
          <a:p>
            <a:pPr indent="-122237" lvl="0" marL="122237" marR="0" rtl="0" algn="l">
              <a:lnSpc>
                <a:spcPct val="105000"/>
              </a:lnSpc>
              <a:spcBef>
                <a:spcPts val="32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Used to manipulate character data</a:t>
            </a:r>
            <a:endParaRPr/>
          </a:p>
          <a:p>
            <a:pPr indent="-122237" lvl="0" marL="122237" marR="0" rtl="0" algn="l">
              <a:lnSpc>
                <a:spcPct val="105000"/>
              </a:lnSpc>
              <a:spcBef>
                <a:spcPts val="32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CHRCODE returns the numeric value (ASCII or Unicode) of the first character of the string passed to this function</a:t>
            </a:r>
            <a:endParaRPr/>
          </a:p>
        </p:txBody>
      </p:sp>
      <p:sp>
        <p:nvSpPr>
          <p:cNvPr id="1111" name="Google Shape;1111;p87"/>
          <p:cNvSpPr txBox="1"/>
          <p:nvPr/>
        </p:nvSpPr>
        <p:spPr>
          <a:xfrm>
            <a:off x="685800" y="1676400"/>
            <a:ext cx="1828800" cy="4498975"/>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ASCII</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CHR</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CHRCODE</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CONCAT</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INITCAP</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INSTR</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LENGTH</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LOWER</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LPAD</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LTRIM</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RPAD</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RTRIM</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SUBSTR</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UPPER</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REPLACESTR</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REPLACECHR</a:t>
            </a:r>
            <a:endParaRPr/>
          </a:p>
        </p:txBody>
      </p:sp>
      <p:sp>
        <p:nvSpPr>
          <p:cNvPr id="1112" name="Google Shape;1112;p87"/>
          <p:cNvSpPr txBox="1"/>
          <p:nvPr>
            <p:ph type="title"/>
          </p:nvPr>
        </p:nvSpPr>
        <p:spPr>
          <a:xfrm>
            <a:off x="228600" y="152400"/>
            <a:ext cx="7696200" cy="7048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Functions - Types</a:t>
            </a:r>
            <a:endParaRPr/>
          </a:p>
        </p:txBody>
      </p:sp>
      <p:cxnSp>
        <p:nvCxnSpPr>
          <p:cNvPr id="1113" name="Google Shape;1113;p87"/>
          <p:cNvCxnSpPr/>
          <p:nvPr/>
        </p:nvCxnSpPr>
        <p:spPr>
          <a:xfrm>
            <a:off x="1828800" y="2743200"/>
            <a:ext cx="1600200" cy="2286000"/>
          </a:xfrm>
          <a:prstGeom prst="straightConnector1">
            <a:avLst/>
          </a:prstGeom>
          <a:noFill/>
          <a:ln cap="flat" cmpd="sng" w="28575">
            <a:solidFill>
              <a:srgbClr val="FF6600"/>
            </a:solidFill>
            <a:prstDash val="solid"/>
            <a:miter lim="8000"/>
            <a:headEnd len="med" w="med" type="triangle"/>
            <a:tailEnd len="sm" w="sm" type="none"/>
          </a:ln>
        </p:spPr>
      </p:cxnSp>
      <p:sp>
        <p:nvSpPr>
          <p:cNvPr id="1114" name="Google Shape;1114;p87"/>
          <p:cNvSpPr txBox="1"/>
          <p:nvPr/>
        </p:nvSpPr>
        <p:spPr>
          <a:xfrm>
            <a:off x="3352800" y="5029200"/>
            <a:ext cx="5038725"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For backwards compatibility only - use || instead</a:t>
            </a:r>
            <a:endParaRPr/>
          </a:p>
        </p:txBody>
      </p:sp>
      <p:sp>
        <p:nvSpPr>
          <p:cNvPr id="1115" name="Google Shape;1115;p87"/>
          <p:cNvSpPr/>
          <p:nvPr/>
        </p:nvSpPr>
        <p:spPr>
          <a:xfrm>
            <a:off x="609600" y="2514600"/>
            <a:ext cx="1295400" cy="304800"/>
          </a:xfrm>
          <a:prstGeom prst="ellipse">
            <a:avLst/>
          </a:prstGeom>
          <a:noFill/>
          <a:ln cap="flat" cmpd="sng" w="28575">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116" name="Google Shape;1116;p87"/>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0" name="Shape 1120"/>
        <p:cNvGrpSpPr/>
        <p:nvPr/>
      </p:nvGrpSpPr>
      <p:grpSpPr>
        <a:xfrm>
          <a:off x="0" y="0"/>
          <a:ext cx="0" cy="0"/>
          <a:chOff x="0" y="0"/>
          <a:chExt cx="0" cy="0"/>
        </a:xfrm>
      </p:grpSpPr>
      <p:sp>
        <p:nvSpPr>
          <p:cNvPr id="1121" name="Google Shape;1121;p8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122" name="Google Shape;1122;p88"/>
          <p:cNvSpPr txBox="1"/>
          <p:nvPr>
            <p:ph idx="1" type="body"/>
          </p:nvPr>
        </p:nvSpPr>
        <p:spPr>
          <a:xfrm>
            <a:off x="3505200" y="1524000"/>
            <a:ext cx="5303837" cy="4724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1" i="0" lang="en-US" sz="1600" u="none">
                <a:solidFill>
                  <a:schemeClr val="dk1"/>
                </a:solidFill>
                <a:latin typeface="Arial"/>
                <a:ea typeface="Arial"/>
                <a:cs typeface="Arial"/>
                <a:sym typeface="Arial"/>
              </a:rPr>
              <a:t>Conversion Functions</a:t>
            </a:r>
            <a:endParaRPr/>
          </a:p>
          <a:p>
            <a:pPr indent="-122237" lvl="0" marL="122237" marR="0" rtl="0" algn="l">
              <a:lnSpc>
                <a:spcPct val="105000"/>
              </a:lnSpc>
              <a:spcBef>
                <a:spcPts val="32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Used to convert datatypes</a:t>
            </a:r>
            <a:endParaRPr/>
          </a:p>
          <a:p>
            <a:pPr indent="-20637" lvl="0" marL="122237" marR="0" rtl="0" algn="l">
              <a:lnSpc>
                <a:spcPct val="105000"/>
              </a:lnSpc>
              <a:spcBef>
                <a:spcPts val="320"/>
              </a:spcBef>
              <a:spcAft>
                <a:spcPts val="0"/>
              </a:spcAft>
              <a:buClr>
                <a:srgbClr val="5555C7"/>
              </a:buClr>
              <a:buSzPts val="1600"/>
              <a:buFont typeface="Noto Sans Symbols"/>
              <a:buNone/>
            </a:pPr>
            <a:r>
              <a:t/>
            </a:r>
            <a:endParaRPr b="0" i="0" sz="1600" u="non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t/>
            </a:r>
            <a:endParaRPr b="0" i="0" sz="1600" u="non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t/>
            </a:r>
            <a:endParaRPr b="0" i="0" sz="1600" u="non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t/>
            </a:r>
            <a:endParaRPr b="0" i="0" sz="1600" u="non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t/>
            </a:r>
            <a:endParaRPr b="0" i="0" sz="1600" u="non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rPr b="1" i="0" lang="en-US" sz="1600" u="none">
                <a:solidFill>
                  <a:schemeClr val="dk1"/>
                </a:solidFill>
                <a:latin typeface="Arial"/>
                <a:ea typeface="Arial"/>
                <a:cs typeface="Arial"/>
                <a:sym typeface="Arial"/>
              </a:rPr>
              <a:t>Date Functions</a:t>
            </a:r>
            <a:endParaRPr/>
          </a:p>
          <a:p>
            <a:pPr indent="-122237" lvl="0" marL="122237" marR="0" rtl="0" algn="l">
              <a:lnSpc>
                <a:spcPct val="105000"/>
              </a:lnSpc>
              <a:spcBef>
                <a:spcPts val="32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Used to round, truncate, or compare dates; extract one part of a date; or perform arithmetic on a date</a:t>
            </a:r>
            <a:endParaRPr/>
          </a:p>
          <a:p>
            <a:pPr indent="-122237" lvl="0" marL="122237" marR="0" rtl="0" algn="l">
              <a:lnSpc>
                <a:spcPct val="105000"/>
              </a:lnSpc>
              <a:spcBef>
                <a:spcPts val="32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To pass a string to a date function, first use the TO_DATE function to convert it to an date/time datatype</a:t>
            </a:r>
            <a:endParaRPr/>
          </a:p>
        </p:txBody>
      </p:sp>
      <p:sp>
        <p:nvSpPr>
          <p:cNvPr id="1123" name="Google Shape;1123;p88"/>
          <p:cNvSpPr txBox="1"/>
          <p:nvPr/>
        </p:nvSpPr>
        <p:spPr>
          <a:xfrm>
            <a:off x="685800" y="3505200"/>
            <a:ext cx="2362200" cy="2576512"/>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ADD_TO_DATE</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DATE_COMPARE</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DATE_DIFF</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GET_DATE_PART</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LAST_DAY</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ROUND (date)</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SET_DATE_PART</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TO_CHAR (date)</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TRUNC (date)</a:t>
            </a:r>
            <a:endParaRPr/>
          </a:p>
        </p:txBody>
      </p:sp>
      <p:sp>
        <p:nvSpPr>
          <p:cNvPr id="1124" name="Google Shape;1124;p88"/>
          <p:cNvSpPr txBox="1"/>
          <p:nvPr/>
        </p:nvSpPr>
        <p:spPr>
          <a:xfrm>
            <a:off x="685800" y="1447800"/>
            <a:ext cx="2362200" cy="1752600"/>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TO_CHAR (numeric)</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TO_DATE</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TO_DECIMAL</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TO_FLOAT</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TO_INTEGER</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TO_NUMBER</a:t>
            </a:r>
            <a:endParaRPr/>
          </a:p>
        </p:txBody>
      </p:sp>
      <p:sp>
        <p:nvSpPr>
          <p:cNvPr id="1125" name="Google Shape;1125;p88"/>
          <p:cNvSpPr txBox="1"/>
          <p:nvPr>
            <p:ph type="title"/>
          </p:nvPr>
        </p:nvSpPr>
        <p:spPr>
          <a:xfrm>
            <a:off x="304800" y="228600"/>
            <a:ext cx="7696200" cy="609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Functions</a:t>
            </a:r>
            <a:endParaRPr/>
          </a:p>
        </p:txBody>
      </p:sp>
      <p:pic>
        <p:nvPicPr>
          <p:cNvPr id="1126" name="Google Shape;1126;p88"/>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0" name="Shape 1130"/>
        <p:cNvGrpSpPr/>
        <p:nvPr/>
      </p:nvGrpSpPr>
      <p:grpSpPr>
        <a:xfrm>
          <a:off x="0" y="0"/>
          <a:ext cx="0" cy="0"/>
          <a:chOff x="0" y="0"/>
          <a:chExt cx="0" cy="0"/>
        </a:xfrm>
      </p:grpSpPr>
      <p:sp>
        <p:nvSpPr>
          <p:cNvPr id="1131" name="Google Shape;1131;p8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132" name="Google Shape;1132;p89"/>
          <p:cNvSpPr txBox="1"/>
          <p:nvPr>
            <p:ph idx="1" type="body"/>
          </p:nvPr>
        </p:nvSpPr>
        <p:spPr>
          <a:xfrm>
            <a:off x="3352800" y="1219200"/>
            <a:ext cx="4930775" cy="14160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1" i="0" lang="en-US" sz="1600" u="none">
                <a:solidFill>
                  <a:schemeClr val="dk1"/>
                </a:solidFill>
                <a:latin typeface="Arial"/>
                <a:ea typeface="Arial"/>
                <a:cs typeface="Arial"/>
                <a:sym typeface="Arial"/>
              </a:rPr>
              <a:t>Numerical Functions</a:t>
            </a:r>
            <a:endParaRPr/>
          </a:p>
          <a:p>
            <a:pPr indent="-122237" lvl="0" marL="122237" marR="0" rtl="0" algn="l">
              <a:lnSpc>
                <a:spcPct val="105000"/>
              </a:lnSpc>
              <a:spcBef>
                <a:spcPts val="32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Used to perform mathematical operations on numeric data </a:t>
            </a:r>
            <a:endParaRPr/>
          </a:p>
        </p:txBody>
      </p:sp>
      <p:sp>
        <p:nvSpPr>
          <p:cNvPr id="1133" name="Google Shape;1133;p89"/>
          <p:cNvSpPr txBox="1"/>
          <p:nvPr/>
        </p:nvSpPr>
        <p:spPr>
          <a:xfrm>
            <a:off x="685800" y="1524000"/>
            <a:ext cx="1831975" cy="4224337"/>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ABS</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CEIL</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CUME</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EXP</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FLOOR</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LN</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LOG</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MOD</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MOVINGAVG</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MOVINGSUM</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POWER</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ROUND</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SIGN</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SQRT</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TRUNC</a:t>
            </a:r>
            <a:endParaRPr/>
          </a:p>
        </p:txBody>
      </p:sp>
      <p:sp>
        <p:nvSpPr>
          <p:cNvPr id="1134" name="Google Shape;1134;p89"/>
          <p:cNvSpPr txBox="1"/>
          <p:nvPr/>
        </p:nvSpPr>
        <p:spPr>
          <a:xfrm>
            <a:off x="7010400" y="2895600"/>
            <a:ext cx="1676400" cy="1752600"/>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COS</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COSH</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SIN</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SINH</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TAN</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TANH</a:t>
            </a:r>
            <a:endParaRPr/>
          </a:p>
        </p:txBody>
      </p:sp>
      <p:sp>
        <p:nvSpPr>
          <p:cNvPr id="1135" name="Google Shape;1135;p89"/>
          <p:cNvSpPr txBox="1"/>
          <p:nvPr/>
        </p:nvSpPr>
        <p:spPr>
          <a:xfrm>
            <a:off x="3048000" y="2971800"/>
            <a:ext cx="2971800" cy="2286000"/>
          </a:xfrm>
          <a:prstGeom prst="rect">
            <a:avLst/>
          </a:prstGeom>
          <a:noFill/>
          <a:ln>
            <a:noFill/>
          </a:ln>
        </p:spPr>
        <p:txBody>
          <a:bodyPr anchorCtr="0" anchor="t" bIns="45700" lIns="91425" spcFirstLastPara="1" rIns="91425" wrap="square" tIns="45700">
            <a:noAutofit/>
          </a:bodyPr>
          <a:lstStyle/>
          <a:p>
            <a:pPr indent="-230186" lvl="0" marL="230186" marR="0" rtl="0" algn="l">
              <a:lnSpc>
                <a:spcPct val="105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Scientific Functions</a:t>
            </a:r>
            <a:r>
              <a:rPr b="0" i="0" lang="en-US" sz="1600" u="none">
                <a:solidFill>
                  <a:schemeClr val="dk1"/>
                </a:solidFill>
                <a:latin typeface="Arial"/>
                <a:ea typeface="Arial"/>
                <a:cs typeface="Arial"/>
                <a:sym typeface="Arial"/>
              </a:rPr>
              <a:t> </a:t>
            </a:r>
            <a:endParaRPr/>
          </a:p>
          <a:p>
            <a:pPr indent="-230186" lvl="0" marL="230186" marR="0" rtl="0" algn="l">
              <a:lnSpc>
                <a:spcPct val="105000"/>
              </a:lnSpc>
              <a:spcBef>
                <a:spcPts val="32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Used to calculate geometric values of numeric data</a:t>
            </a:r>
            <a:endParaRPr/>
          </a:p>
          <a:p>
            <a:pPr indent="0" lvl="0" marL="0" marR="0" rtl="0" algn="l">
              <a:lnSpc>
                <a:spcPct val="100000"/>
              </a:lnSpc>
              <a:spcBef>
                <a:spcPts val="0"/>
              </a:spcBef>
              <a:spcAft>
                <a:spcPts val="0"/>
              </a:spcAft>
              <a:buNone/>
            </a:pPr>
            <a:r>
              <a:t/>
            </a:r>
            <a:endParaRPr b="0" i="0" sz="1600" u="none">
              <a:solidFill>
                <a:schemeClr val="dk1"/>
              </a:solidFill>
              <a:latin typeface="Arial"/>
              <a:ea typeface="Arial"/>
              <a:cs typeface="Arial"/>
              <a:sym typeface="Arial"/>
            </a:endParaRPr>
          </a:p>
        </p:txBody>
      </p:sp>
      <p:cxnSp>
        <p:nvCxnSpPr>
          <p:cNvPr id="1136" name="Google Shape;1136;p89"/>
          <p:cNvCxnSpPr/>
          <p:nvPr/>
        </p:nvCxnSpPr>
        <p:spPr>
          <a:xfrm flipH="1">
            <a:off x="2514600" y="1828800"/>
            <a:ext cx="762000" cy="304800"/>
          </a:xfrm>
          <a:prstGeom prst="straightConnector1">
            <a:avLst/>
          </a:prstGeom>
          <a:noFill/>
          <a:ln cap="flat" cmpd="sng" w="28575">
            <a:solidFill>
              <a:srgbClr val="FF6600"/>
            </a:solidFill>
            <a:prstDash val="solid"/>
            <a:miter lim="8000"/>
            <a:headEnd len="sm" w="sm" type="none"/>
            <a:tailEnd len="med" w="med" type="triangle"/>
          </a:ln>
        </p:spPr>
      </p:cxnSp>
      <p:cxnSp>
        <p:nvCxnSpPr>
          <p:cNvPr id="1137" name="Google Shape;1137;p89"/>
          <p:cNvCxnSpPr/>
          <p:nvPr/>
        </p:nvCxnSpPr>
        <p:spPr>
          <a:xfrm>
            <a:off x="6172200" y="3657600"/>
            <a:ext cx="762000" cy="0"/>
          </a:xfrm>
          <a:prstGeom prst="straightConnector1">
            <a:avLst/>
          </a:prstGeom>
          <a:noFill/>
          <a:ln cap="flat" cmpd="sng" w="28575">
            <a:solidFill>
              <a:srgbClr val="FF6600"/>
            </a:solidFill>
            <a:prstDash val="solid"/>
            <a:miter lim="8000"/>
            <a:headEnd len="sm" w="sm" type="none"/>
            <a:tailEnd len="med" w="med" type="triangle"/>
          </a:ln>
        </p:spPr>
      </p:cxnSp>
      <p:sp>
        <p:nvSpPr>
          <p:cNvPr id="1138" name="Google Shape;1138;p89"/>
          <p:cNvSpPr txBox="1"/>
          <p:nvPr>
            <p:ph type="title"/>
          </p:nvPr>
        </p:nvSpPr>
        <p:spPr>
          <a:xfrm>
            <a:off x="228600" y="152400"/>
            <a:ext cx="7696200" cy="7048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Functions</a:t>
            </a:r>
            <a:endParaRPr/>
          </a:p>
        </p:txBody>
      </p:sp>
      <p:pic>
        <p:nvPicPr>
          <p:cNvPr id="1139" name="Google Shape;1139;p89"/>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3" name="Shape 1143"/>
        <p:cNvGrpSpPr/>
        <p:nvPr/>
      </p:nvGrpSpPr>
      <p:grpSpPr>
        <a:xfrm>
          <a:off x="0" y="0"/>
          <a:ext cx="0" cy="0"/>
          <a:chOff x="0" y="0"/>
          <a:chExt cx="0" cy="0"/>
        </a:xfrm>
      </p:grpSpPr>
      <p:sp>
        <p:nvSpPr>
          <p:cNvPr id="1144" name="Google Shape;1144;p9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145" name="Google Shape;1145;p90"/>
          <p:cNvSpPr txBox="1"/>
          <p:nvPr>
            <p:ph type="title"/>
          </p:nvPr>
        </p:nvSpPr>
        <p:spPr>
          <a:xfrm>
            <a:off x="304800" y="228600"/>
            <a:ext cx="7696200" cy="533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Functions</a:t>
            </a:r>
            <a:endParaRPr/>
          </a:p>
        </p:txBody>
      </p:sp>
      <p:sp>
        <p:nvSpPr>
          <p:cNvPr id="1146" name="Google Shape;1146;p90"/>
          <p:cNvSpPr txBox="1"/>
          <p:nvPr/>
        </p:nvSpPr>
        <p:spPr>
          <a:xfrm>
            <a:off x="381000" y="1371600"/>
            <a:ext cx="1752600" cy="150812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0" i="0" sz="5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ERROR</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ABORT</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DECODE</a:t>
            </a:r>
            <a:endParaRPr/>
          </a:p>
          <a:p>
            <a:pPr indent="0" lvl="0" marL="0" marR="0" rtl="0" algn="l">
              <a:lnSpc>
                <a:spcPct val="100000"/>
              </a:lnSpc>
              <a:spcBef>
                <a:spcPts val="0"/>
              </a:spcBef>
              <a:spcAft>
                <a:spcPts val="0"/>
              </a:spcAft>
              <a:buClr>
                <a:schemeClr val="dk1"/>
              </a:buClr>
              <a:buFont typeface="Times New Roman"/>
              <a:buNone/>
            </a:pPr>
            <a:r>
              <a:t/>
            </a:r>
            <a:endParaRPr b="0" i="0" sz="5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IIF</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47" name="Google Shape;1147;p90"/>
          <p:cNvSpPr/>
          <p:nvPr/>
        </p:nvSpPr>
        <p:spPr>
          <a:xfrm>
            <a:off x="381000" y="2332037"/>
            <a:ext cx="609600" cy="381000"/>
          </a:xfrm>
          <a:prstGeom prst="ellipse">
            <a:avLst/>
          </a:prstGeom>
          <a:noFill/>
          <a:ln cap="flat" cmpd="sng" w="28575">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148" name="Google Shape;1148;p90"/>
          <p:cNvCxnSpPr/>
          <p:nvPr/>
        </p:nvCxnSpPr>
        <p:spPr>
          <a:xfrm>
            <a:off x="1066800" y="2498725"/>
            <a:ext cx="1828800" cy="0"/>
          </a:xfrm>
          <a:prstGeom prst="straightConnector1">
            <a:avLst/>
          </a:prstGeom>
          <a:noFill/>
          <a:ln cap="flat" cmpd="sng" w="28575">
            <a:solidFill>
              <a:srgbClr val="FF6600"/>
            </a:solidFill>
            <a:prstDash val="solid"/>
            <a:miter lim="8000"/>
            <a:headEnd len="med" w="med" type="triangle"/>
            <a:tailEnd len="sm" w="sm" type="none"/>
          </a:ln>
        </p:spPr>
      </p:cxnSp>
      <p:sp>
        <p:nvSpPr>
          <p:cNvPr id="1149" name="Google Shape;1149;p90"/>
          <p:cNvSpPr txBox="1"/>
          <p:nvPr/>
        </p:nvSpPr>
        <p:spPr>
          <a:xfrm>
            <a:off x="2971800" y="2286000"/>
            <a:ext cx="40386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800" u="none">
                <a:solidFill>
                  <a:srgbClr val="0000CC"/>
                </a:solidFill>
                <a:latin typeface="Arial"/>
                <a:ea typeface="Arial"/>
                <a:cs typeface="Arial"/>
                <a:sym typeface="Arial"/>
              </a:rPr>
              <a:t>IIF(Condition,True,False)</a:t>
            </a:r>
            <a:endParaRPr/>
          </a:p>
        </p:txBody>
      </p:sp>
      <p:sp>
        <p:nvSpPr>
          <p:cNvPr id="1150" name="Google Shape;1150;p90"/>
          <p:cNvSpPr txBox="1"/>
          <p:nvPr/>
        </p:nvSpPr>
        <p:spPr>
          <a:xfrm>
            <a:off x="381000" y="3124200"/>
            <a:ext cx="1752600" cy="127952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0" i="0" sz="5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ISNULL</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IS_DATE</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IS_NUMBER</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IS_SPACES</a:t>
            </a:r>
            <a:endParaRPr/>
          </a:p>
        </p:txBody>
      </p:sp>
      <p:sp>
        <p:nvSpPr>
          <p:cNvPr id="1151" name="Google Shape;1151;p90"/>
          <p:cNvSpPr txBox="1"/>
          <p:nvPr>
            <p:ph idx="1" type="body"/>
          </p:nvPr>
        </p:nvSpPr>
        <p:spPr>
          <a:xfrm>
            <a:off x="2667000" y="3352800"/>
            <a:ext cx="5867400" cy="990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1" i="0" lang="en-US" sz="1600" u="none">
                <a:solidFill>
                  <a:schemeClr val="dk1"/>
                </a:solidFill>
                <a:latin typeface="Arial"/>
                <a:ea typeface="Arial"/>
                <a:cs typeface="Arial"/>
                <a:sym typeface="Arial"/>
              </a:rPr>
              <a:t>Test Functions</a:t>
            </a:r>
            <a:endParaRPr/>
          </a:p>
          <a:p>
            <a:pPr indent="-122237" lvl="0" marL="122237" marR="0" rtl="0" algn="l">
              <a:lnSpc>
                <a:spcPct val="105000"/>
              </a:lnSpc>
              <a:spcBef>
                <a:spcPts val="32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Used to test if a lookup result is null</a:t>
            </a:r>
            <a:endParaRPr/>
          </a:p>
          <a:p>
            <a:pPr indent="-122237" lvl="0" marL="122237" marR="0" rtl="0" algn="l">
              <a:lnSpc>
                <a:spcPct val="105000"/>
              </a:lnSpc>
              <a:spcBef>
                <a:spcPts val="32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Used to validate data</a:t>
            </a:r>
            <a:endParaRPr/>
          </a:p>
        </p:txBody>
      </p:sp>
      <p:sp>
        <p:nvSpPr>
          <p:cNvPr id="1152" name="Google Shape;1152;p90"/>
          <p:cNvSpPr txBox="1"/>
          <p:nvPr/>
        </p:nvSpPr>
        <p:spPr>
          <a:xfrm>
            <a:off x="2667000" y="1371600"/>
            <a:ext cx="5638800" cy="1676400"/>
          </a:xfrm>
          <a:prstGeom prst="rect">
            <a:avLst/>
          </a:prstGeom>
          <a:noFill/>
          <a:ln>
            <a:noFill/>
          </a:ln>
        </p:spPr>
        <p:txBody>
          <a:bodyPr anchorCtr="0" anchor="t" bIns="45700" lIns="91425" spcFirstLastPara="1" rIns="91425" wrap="square" tIns="45700">
            <a:noAutofit/>
          </a:bodyPr>
          <a:lstStyle/>
          <a:p>
            <a:pPr indent="-230186" lvl="0" marL="230186" marR="0" rtl="0" algn="l">
              <a:lnSpc>
                <a:spcPct val="105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Special Functions</a:t>
            </a:r>
            <a:endParaRPr/>
          </a:p>
          <a:p>
            <a:pPr indent="-230186" lvl="0" marL="230186" marR="0" rtl="0" algn="l">
              <a:lnSpc>
                <a:spcPct val="105000"/>
              </a:lnSpc>
              <a:spcBef>
                <a:spcPts val="32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Used to handle specific conditions within a session; search for certain values; test conditional statements</a:t>
            </a:r>
            <a:endParaRPr/>
          </a:p>
        </p:txBody>
      </p:sp>
      <p:sp>
        <p:nvSpPr>
          <p:cNvPr id="1153" name="Google Shape;1153;p90"/>
          <p:cNvSpPr txBox="1"/>
          <p:nvPr/>
        </p:nvSpPr>
        <p:spPr>
          <a:xfrm>
            <a:off x="2667000" y="5181600"/>
            <a:ext cx="5943600" cy="914400"/>
          </a:xfrm>
          <a:prstGeom prst="rect">
            <a:avLst/>
          </a:prstGeom>
          <a:noFill/>
          <a:ln>
            <a:noFill/>
          </a:ln>
        </p:spPr>
        <p:txBody>
          <a:bodyPr anchorCtr="0" anchor="t" bIns="45700" lIns="91425" spcFirstLastPara="1" rIns="91425" wrap="square" tIns="45700">
            <a:noAutofit/>
          </a:bodyPr>
          <a:lstStyle/>
          <a:p>
            <a:pPr indent="-230186" lvl="0" marL="230186" marR="0" rtl="0" algn="l">
              <a:lnSpc>
                <a:spcPct val="105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Encoding Functions</a:t>
            </a:r>
            <a:endParaRPr/>
          </a:p>
          <a:p>
            <a:pPr indent="-230186" lvl="0" marL="230186" marR="0" rtl="0" algn="l">
              <a:lnSpc>
                <a:spcPct val="105000"/>
              </a:lnSpc>
              <a:spcBef>
                <a:spcPts val="32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Used to encode string values</a:t>
            </a:r>
            <a:endParaRPr/>
          </a:p>
        </p:txBody>
      </p:sp>
      <p:sp>
        <p:nvSpPr>
          <p:cNvPr id="1154" name="Google Shape;1154;p90"/>
          <p:cNvSpPr txBox="1"/>
          <p:nvPr/>
        </p:nvSpPr>
        <p:spPr>
          <a:xfrm>
            <a:off x="381000" y="4953000"/>
            <a:ext cx="2057400" cy="79057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0" i="0" sz="5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SOUNDEX</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METAPHONE</a:t>
            </a:r>
            <a:endParaRPr/>
          </a:p>
        </p:txBody>
      </p:sp>
      <p:pic>
        <p:nvPicPr>
          <p:cNvPr id="1155" name="Google Shape;1155;p90"/>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 name="Shape 157"/>
        <p:cNvGrpSpPr/>
        <p:nvPr/>
      </p:nvGrpSpPr>
      <p:grpSpPr>
        <a:xfrm>
          <a:off x="0" y="0"/>
          <a:ext cx="0" cy="0"/>
          <a:chOff x="0" y="0"/>
          <a:chExt cx="0" cy="0"/>
        </a:xfrm>
      </p:grpSpPr>
      <p:sp>
        <p:nvSpPr>
          <p:cNvPr id="158" name="Google Shape;158;p1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59" name="Google Shape;159;p1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8.6 Components</a:t>
            </a:r>
            <a:endParaRPr/>
          </a:p>
        </p:txBody>
      </p:sp>
      <p:sp>
        <p:nvSpPr>
          <p:cNvPr id="160" name="Google Shape;160;p19"/>
          <p:cNvSpPr txBox="1"/>
          <p:nvPr>
            <p:ph idx="1" type="body"/>
          </p:nvPr>
        </p:nvSpPr>
        <p:spPr>
          <a:xfrm>
            <a:off x="457200" y="11430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75000"/>
              </a:lnSpc>
              <a:spcBef>
                <a:spcPts val="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PowerCenter Repository</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Repository Service</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Integration Service</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Core Services</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PowerCenter Client</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Administration Console</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Repository Manager</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Designer</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Workflow Manager</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Workflow Monitor</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External Components</a:t>
            </a:r>
            <a:endParaRPr/>
          </a:p>
          <a:p>
            <a:pPr indent="-228600" lvl="1" marL="571500"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Sources</a:t>
            </a:r>
            <a:endParaRPr/>
          </a:p>
          <a:p>
            <a:pPr indent="-228600" lvl="1" marL="571500"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Targets</a:t>
            </a:r>
            <a:endParaRPr/>
          </a:p>
        </p:txBody>
      </p:sp>
      <p:sp>
        <p:nvSpPr>
          <p:cNvPr id="161" name="Google Shape;161;p19"/>
          <p:cNvSpPr/>
          <p:nvPr/>
        </p:nvSpPr>
        <p:spPr>
          <a:xfrm>
            <a:off x="3200400" y="1447800"/>
            <a:ext cx="304800" cy="762000"/>
          </a:xfrm>
          <a:prstGeom prst="rightBrace">
            <a:avLst>
              <a:gd fmla="val 8333" name="adj1"/>
              <a:gd fmla="val 50000" name="adj2"/>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2" name="Google Shape;162;p19"/>
          <p:cNvSpPr txBox="1"/>
          <p:nvPr/>
        </p:nvSpPr>
        <p:spPr>
          <a:xfrm>
            <a:off x="3609975" y="1609725"/>
            <a:ext cx="3711575" cy="4143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1" lang="en-US" sz="2000" u="none">
                <a:solidFill>
                  <a:schemeClr val="dk1"/>
                </a:solidFill>
                <a:latin typeface="Arial"/>
                <a:ea typeface="Arial"/>
                <a:cs typeface="Arial"/>
                <a:sym typeface="Arial"/>
              </a:rPr>
              <a:t>Application Services</a:t>
            </a:r>
            <a:endParaRPr/>
          </a:p>
        </p:txBody>
      </p:sp>
    </p:spTree>
  </p:cSld>
  <p:clrMapOvr>
    <a:masterClrMapping/>
  </p:clrMapOvr>
  <p:transition spd="slow">
    <p:fade thruBlk="1"/>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9" name="Shape 1159"/>
        <p:cNvGrpSpPr/>
        <p:nvPr/>
      </p:nvGrpSpPr>
      <p:grpSpPr>
        <a:xfrm>
          <a:off x="0" y="0"/>
          <a:ext cx="0" cy="0"/>
          <a:chOff x="0" y="0"/>
          <a:chExt cx="0" cy="0"/>
        </a:xfrm>
      </p:grpSpPr>
      <p:sp>
        <p:nvSpPr>
          <p:cNvPr id="1160" name="Google Shape;1160;p9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161" name="Google Shape;1161;p91"/>
          <p:cNvSpPr txBox="1"/>
          <p:nvPr>
            <p:ph type="title"/>
          </p:nvPr>
        </p:nvSpPr>
        <p:spPr>
          <a:xfrm>
            <a:off x="609600" y="285750"/>
            <a:ext cx="80772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Expression Validation</a:t>
            </a:r>
            <a:endParaRPr/>
          </a:p>
        </p:txBody>
      </p:sp>
      <p:sp>
        <p:nvSpPr>
          <p:cNvPr id="1162" name="Google Shape;1162;p91"/>
          <p:cNvSpPr txBox="1"/>
          <p:nvPr>
            <p:ph idx="1" type="body"/>
          </p:nvPr>
        </p:nvSpPr>
        <p:spPr>
          <a:xfrm>
            <a:off x="533400" y="1295400"/>
            <a:ext cx="8143875" cy="4495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a:solidFill>
                  <a:schemeClr val="dk1"/>
                </a:solidFill>
                <a:latin typeface="Arial"/>
                <a:ea typeface="Arial"/>
                <a:cs typeface="Arial"/>
                <a:sym typeface="Arial"/>
              </a:rPr>
              <a:t>The Validate or ‘OK’ button in the Expression Editor will:</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Parse the current expression</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Remote port searching (resolves references to ports in other transformations)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Parse transformation attributes </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e.g. -  filter condition, lookup condition, SQL Query</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Parse default values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Check spelling, correct number of arguments in functions, other syntactical errors</a:t>
            </a:r>
            <a:endParaRPr/>
          </a:p>
        </p:txBody>
      </p:sp>
      <p:pic>
        <p:nvPicPr>
          <p:cNvPr id="1163" name="Google Shape;1163;p91"/>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7" name="Shape 1167"/>
        <p:cNvGrpSpPr/>
        <p:nvPr/>
      </p:nvGrpSpPr>
      <p:grpSpPr>
        <a:xfrm>
          <a:off x="0" y="0"/>
          <a:ext cx="0" cy="0"/>
          <a:chOff x="0" y="0"/>
          <a:chExt cx="0" cy="0"/>
        </a:xfrm>
      </p:grpSpPr>
      <p:sp>
        <p:nvSpPr>
          <p:cNvPr id="1168" name="Google Shape;1168;p9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169" name="Google Shape;1169;p92"/>
          <p:cNvSpPr txBox="1"/>
          <p:nvPr>
            <p:ph type="title"/>
          </p:nvPr>
        </p:nvSpPr>
        <p:spPr>
          <a:xfrm>
            <a:off x="228600" y="304800"/>
            <a:ext cx="72390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Types of Ports</a:t>
            </a:r>
            <a:endParaRPr/>
          </a:p>
        </p:txBody>
      </p:sp>
      <p:sp>
        <p:nvSpPr>
          <p:cNvPr id="1170" name="Google Shape;1170;p92"/>
          <p:cNvSpPr txBox="1"/>
          <p:nvPr>
            <p:ph idx="1" type="body"/>
          </p:nvPr>
        </p:nvSpPr>
        <p:spPr>
          <a:xfrm>
            <a:off x="609600" y="1371600"/>
            <a:ext cx="7924800" cy="3581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Four basic types of ports are there</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Input </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Output</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Input/Output</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Variable</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Apart from these Look-up &amp; Return ports are also there that are specific to the Lookup transformation</a:t>
            </a:r>
            <a:endParaRPr/>
          </a:p>
        </p:txBody>
      </p:sp>
      <p:pic>
        <p:nvPicPr>
          <p:cNvPr id="1171" name="Google Shape;1171;p92"/>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5" name="Shape 1175"/>
        <p:cNvGrpSpPr/>
        <p:nvPr/>
      </p:nvGrpSpPr>
      <p:grpSpPr>
        <a:xfrm>
          <a:off x="0" y="0"/>
          <a:ext cx="0" cy="0"/>
          <a:chOff x="0" y="0"/>
          <a:chExt cx="0" cy="0"/>
        </a:xfrm>
      </p:grpSpPr>
      <p:sp>
        <p:nvSpPr>
          <p:cNvPr id="1176" name="Google Shape;1176;p9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177" name="Google Shape;1177;p93"/>
          <p:cNvSpPr txBox="1"/>
          <p:nvPr>
            <p:ph type="title"/>
          </p:nvPr>
        </p:nvSpPr>
        <p:spPr>
          <a:xfrm>
            <a:off x="609600" y="381000"/>
            <a:ext cx="72390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Variable and Output Ports</a:t>
            </a:r>
            <a:endParaRPr/>
          </a:p>
        </p:txBody>
      </p:sp>
      <p:sp>
        <p:nvSpPr>
          <p:cNvPr id="1178" name="Google Shape;1178;p93"/>
          <p:cNvSpPr txBox="1"/>
          <p:nvPr>
            <p:ph idx="1" type="body"/>
          </p:nvPr>
        </p:nvSpPr>
        <p:spPr>
          <a:xfrm>
            <a:off x="609600" y="1371600"/>
            <a:ext cx="7924800" cy="2971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Use to simplify complex expressions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e.g. -  create and store a depreciation formula to be 	        referenced more than once</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Use in another variable port or an output port expression </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Local to the transformation (a variable port cannot also be an input or output port)</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Available in the Expression, Aggregator and Rank transformations</a:t>
            </a:r>
            <a:endParaRPr/>
          </a:p>
        </p:txBody>
      </p:sp>
      <p:grpSp>
        <p:nvGrpSpPr>
          <p:cNvPr id="1179" name="Google Shape;1179;p93"/>
          <p:cNvGrpSpPr/>
          <p:nvPr/>
        </p:nvGrpSpPr>
        <p:grpSpPr>
          <a:xfrm>
            <a:off x="1763712" y="4419600"/>
            <a:ext cx="6389687" cy="1897062"/>
            <a:chOff x="2971800" y="4562475"/>
            <a:chExt cx="5791200" cy="1533525"/>
          </a:xfrm>
        </p:grpSpPr>
        <p:pic>
          <p:nvPicPr>
            <p:cNvPr id="1180" name="Google Shape;1180;p93"/>
            <p:cNvPicPr preferRelativeResize="0"/>
            <p:nvPr/>
          </p:nvPicPr>
          <p:blipFill rotWithShape="1">
            <a:blip r:embed="rId3">
              <a:alphaModFix/>
            </a:blip>
            <a:srcRect b="0" l="0" r="0" t="0"/>
            <a:stretch/>
          </p:blipFill>
          <p:spPr>
            <a:xfrm>
              <a:off x="2971800" y="4562475"/>
              <a:ext cx="1295400" cy="1533525"/>
            </a:xfrm>
            <a:prstGeom prst="rect">
              <a:avLst/>
            </a:prstGeom>
            <a:noFill/>
            <a:ln>
              <a:noFill/>
            </a:ln>
          </p:spPr>
        </p:pic>
        <p:pic>
          <p:nvPicPr>
            <p:cNvPr id="1181" name="Google Shape;1181;p93"/>
            <p:cNvPicPr preferRelativeResize="0"/>
            <p:nvPr/>
          </p:nvPicPr>
          <p:blipFill rotWithShape="1">
            <a:blip r:embed="rId4">
              <a:alphaModFix/>
            </a:blip>
            <a:srcRect b="0" l="0" r="0" t="0"/>
            <a:stretch/>
          </p:blipFill>
          <p:spPr>
            <a:xfrm>
              <a:off x="4267200" y="4562475"/>
              <a:ext cx="428625" cy="1533525"/>
            </a:xfrm>
            <a:prstGeom prst="rect">
              <a:avLst/>
            </a:prstGeom>
            <a:noFill/>
            <a:ln>
              <a:noFill/>
            </a:ln>
          </p:spPr>
        </p:pic>
        <p:pic>
          <p:nvPicPr>
            <p:cNvPr id="1182" name="Google Shape;1182;p93"/>
            <p:cNvPicPr preferRelativeResize="0"/>
            <p:nvPr/>
          </p:nvPicPr>
          <p:blipFill rotWithShape="1">
            <a:blip r:embed="rId5">
              <a:alphaModFix/>
            </a:blip>
            <a:srcRect b="0" l="0" r="0" t="0"/>
            <a:stretch/>
          </p:blipFill>
          <p:spPr>
            <a:xfrm>
              <a:off x="4705350" y="4572000"/>
              <a:ext cx="4057650" cy="1381125"/>
            </a:xfrm>
            <a:prstGeom prst="rect">
              <a:avLst/>
            </a:prstGeom>
            <a:noFill/>
            <a:ln>
              <a:noFill/>
            </a:ln>
          </p:spPr>
        </p:pic>
        <p:pic>
          <p:nvPicPr>
            <p:cNvPr id="1183" name="Google Shape;1183;p93"/>
            <p:cNvPicPr preferRelativeResize="0"/>
            <p:nvPr/>
          </p:nvPicPr>
          <p:blipFill rotWithShape="1">
            <a:blip r:embed="rId6">
              <a:alphaModFix/>
            </a:blip>
            <a:srcRect b="0" l="0" r="0" t="0"/>
            <a:stretch/>
          </p:blipFill>
          <p:spPr>
            <a:xfrm>
              <a:off x="4724400" y="5943600"/>
              <a:ext cx="4038600" cy="152400"/>
            </a:xfrm>
            <a:prstGeom prst="rect">
              <a:avLst/>
            </a:prstGeom>
            <a:noFill/>
            <a:ln>
              <a:noFill/>
            </a:ln>
          </p:spPr>
        </p:pic>
      </p:grpSp>
      <p:sp>
        <p:nvSpPr>
          <p:cNvPr id="1184" name="Google Shape;1184;p93"/>
          <p:cNvSpPr/>
          <p:nvPr/>
        </p:nvSpPr>
        <p:spPr>
          <a:xfrm>
            <a:off x="1343025" y="5562600"/>
            <a:ext cx="420687" cy="754062"/>
          </a:xfrm>
          <a:prstGeom prst="leftBrace">
            <a:avLst>
              <a:gd fmla="val 8333" name="adj1"/>
              <a:gd fmla="val 50000" name="adj2"/>
            </a:avLst>
          </a:prstGeom>
          <a:noFill/>
          <a:ln cap="flat" cmpd="sng" w="28575">
            <a:solidFill>
              <a:srgbClr val="FF6600"/>
            </a:solidFill>
            <a:prstDash val="solid"/>
            <a:miter lim="8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185" name="Google Shape;1185;p93"/>
          <p:cNvCxnSpPr/>
          <p:nvPr/>
        </p:nvCxnSpPr>
        <p:spPr>
          <a:xfrm rot="10800000">
            <a:off x="838200" y="4891087"/>
            <a:ext cx="841375" cy="0"/>
          </a:xfrm>
          <a:prstGeom prst="straightConnector1">
            <a:avLst/>
          </a:prstGeom>
          <a:noFill/>
          <a:ln cap="flat" cmpd="sng" w="28575">
            <a:solidFill>
              <a:srgbClr val="FF6600"/>
            </a:solidFill>
            <a:prstDash val="solid"/>
            <a:miter lim="8000"/>
            <a:headEnd len="sm" w="sm" type="none"/>
            <a:tailEnd len="sm" w="sm" type="none"/>
          </a:ln>
        </p:spPr>
      </p:cxnSp>
      <p:cxnSp>
        <p:nvCxnSpPr>
          <p:cNvPr id="1186" name="Google Shape;1186;p93"/>
          <p:cNvCxnSpPr/>
          <p:nvPr/>
        </p:nvCxnSpPr>
        <p:spPr>
          <a:xfrm>
            <a:off x="838200" y="4902200"/>
            <a:ext cx="0" cy="1036637"/>
          </a:xfrm>
          <a:prstGeom prst="straightConnector1">
            <a:avLst/>
          </a:prstGeom>
          <a:noFill/>
          <a:ln cap="flat" cmpd="sng" w="28575">
            <a:solidFill>
              <a:srgbClr val="FF6600"/>
            </a:solidFill>
            <a:prstDash val="solid"/>
            <a:miter lim="8000"/>
            <a:headEnd len="sm" w="sm" type="none"/>
            <a:tailEnd len="sm" w="sm" type="none"/>
          </a:ln>
        </p:spPr>
      </p:cxnSp>
      <p:sp>
        <p:nvSpPr>
          <p:cNvPr id="1187" name="Google Shape;1187;p93"/>
          <p:cNvSpPr/>
          <p:nvPr/>
        </p:nvSpPr>
        <p:spPr>
          <a:xfrm>
            <a:off x="1679575" y="4714875"/>
            <a:ext cx="587375" cy="376237"/>
          </a:xfrm>
          <a:prstGeom prst="ellipse">
            <a:avLst/>
          </a:prstGeom>
          <a:noFill/>
          <a:ln cap="flat" cmpd="sng" w="28575">
            <a:solidFill>
              <a:srgbClr val="FF6600"/>
            </a:solidFill>
            <a:prstDash val="solid"/>
            <a:miter lim="8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8" name="Google Shape;1188;p93"/>
          <p:cNvSpPr/>
          <p:nvPr/>
        </p:nvSpPr>
        <p:spPr>
          <a:xfrm>
            <a:off x="5546725" y="5373687"/>
            <a:ext cx="673100" cy="1036637"/>
          </a:xfrm>
          <a:prstGeom prst="ellipse">
            <a:avLst/>
          </a:prstGeom>
          <a:noFill/>
          <a:ln cap="flat" cmpd="sng" w="28575">
            <a:solidFill>
              <a:srgbClr val="FF6600"/>
            </a:solidFill>
            <a:prstDash val="solid"/>
            <a:miter lim="8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189" name="Google Shape;1189;p93"/>
          <p:cNvCxnSpPr/>
          <p:nvPr/>
        </p:nvCxnSpPr>
        <p:spPr>
          <a:xfrm>
            <a:off x="838200" y="5927725"/>
            <a:ext cx="673100" cy="0"/>
          </a:xfrm>
          <a:prstGeom prst="straightConnector1">
            <a:avLst/>
          </a:prstGeom>
          <a:noFill/>
          <a:ln cap="flat" cmpd="sng" w="28575">
            <a:solidFill>
              <a:srgbClr val="FF6600"/>
            </a:solidFill>
            <a:prstDash val="solid"/>
            <a:miter lim="8000"/>
            <a:headEnd len="sm" w="sm" type="none"/>
            <a:tailEnd len="med" w="med" type="triangle"/>
          </a:ln>
        </p:spPr>
      </p:cxnSp>
      <p:pic>
        <p:nvPicPr>
          <p:cNvPr id="1190" name="Google Shape;1190;p93"/>
          <p:cNvPicPr preferRelativeResize="0"/>
          <p:nvPr/>
        </p:nvPicPr>
        <p:blipFill rotWithShape="1">
          <a:blip r:embed="rId7">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4" name="Shape 1194"/>
        <p:cNvGrpSpPr/>
        <p:nvPr/>
      </p:nvGrpSpPr>
      <p:grpSpPr>
        <a:xfrm>
          <a:off x="0" y="0"/>
          <a:ext cx="0" cy="0"/>
          <a:chOff x="0" y="0"/>
          <a:chExt cx="0" cy="0"/>
        </a:xfrm>
      </p:grpSpPr>
      <p:sp>
        <p:nvSpPr>
          <p:cNvPr id="1195" name="Google Shape;1195;p9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196" name="Google Shape;1196;p94"/>
          <p:cNvSpPr txBox="1"/>
          <p:nvPr>
            <p:ph type="title"/>
          </p:nvPr>
        </p:nvSpPr>
        <p:spPr>
          <a:xfrm>
            <a:off x="609600" y="304800"/>
            <a:ext cx="80772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Connection Validation</a:t>
            </a:r>
            <a:endParaRPr/>
          </a:p>
        </p:txBody>
      </p:sp>
      <p:sp>
        <p:nvSpPr>
          <p:cNvPr id="1197" name="Google Shape;1197;p94"/>
          <p:cNvSpPr txBox="1"/>
          <p:nvPr>
            <p:ph idx="1" type="body"/>
          </p:nvPr>
        </p:nvSpPr>
        <p:spPr>
          <a:xfrm>
            <a:off x="609600" y="1371600"/>
            <a:ext cx="7543800" cy="4800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a:solidFill>
                  <a:schemeClr val="dk1"/>
                </a:solidFill>
                <a:latin typeface="Arial"/>
                <a:ea typeface="Arial"/>
                <a:cs typeface="Arial"/>
                <a:sym typeface="Arial"/>
              </a:rPr>
              <a:t>Examples of invalid connections in a Mapping:</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Connecting ports with incompatible datatypes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Connecting output ports to a Source</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Connecting a Source to anything but a Source Qualifier or Normalizer transformation</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Connecting an output port to an output port or an input port to another input port</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Connecting more than one active transformation to another transformation (invalid dataflow)</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a:solidFill>
                <a:schemeClr val="dk1"/>
              </a:solidFill>
              <a:latin typeface="Arial"/>
              <a:ea typeface="Arial"/>
              <a:cs typeface="Arial"/>
              <a:sym typeface="Arial"/>
            </a:endParaRPr>
          </a:p>
        </p:txBody>
      </p:sp>
      <p:pic>
        <p:nvPicPr>
          <p:cNvPr id="1198" name="Google Shape;1198;p94"/>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2" name="Shape 1202"/>
        <p:cNvGrpSpPr/>
        <p:nvPr/>
      </p:nvGrpSpPr>
      <p:grpSpPr>
        <a:xfrm>
          <a:off x="0" y="0"/>
          <a:ext cx="0" cy="0"/>
          <a:chOff x="0" y="0"/>
          <a:chExt cx="0" cy="0"/>
        </a:xfrm>
      </p:grpSpPr>
      <p:sp>
        <p:nvSpPr>
          <p:cNvPr id="1203" name="Google Shape;1203;p9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204" name="Google Shape;1204;p9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Mapping Validation</a:t>
            </a:r>
            <a:endParaRPr/>
          </a:p>
        </p:txBody>
      </p:sp>
      <p:sp>
        <p:nvSpPr>
          <p:cNvPr id="1205" name="Google Shape;1205;p95"/>
          <p:cNvSpPr txBox="1"/>
          <p:nvPr/>
        </p:nvSpPr>
        <p:spPr>
          <a:xfrm>
            <a:off x="457200" y="1219200"/>
            <a:ext cx="8077200" cy="3124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100"/>
              <a:buFont typeface="Noto Sans Symbols"/>
              <a:buChar char="◼"/>
            </a:pPr>
            <a:r>
              <a:rPr b="0" i="0" lang="en-US" sz="2100" u="none">
                <a:solidFill>
                  <a:schemeClr val="dk1"/>
                </a:solidFill>
                <a:latin typeface="Arial"/>
                <a:ea typeface="Arial"/>
                <a:cs typeface="Arial"/>
                <a:sym typeface="Arial"/>
              </a:rPr>
              <a:t>Mappings must:</a:t>
            </a:r>
            <a:endParaRPr/>
          </a:p>
          <a:p>
            <a:pPr indent="-285750" lvl="1" marL="742950" marR="0" rtl="0" algn="l">
              <a:lnSpc>
                <a:spcPct val="85000"/>
              </a:lnSpc>
              <a:spcBef>
                <a:spcPts val="1365"/>
              </a:spcBef>
              <a:spcAft>
                <a:spcPts val="0"/>
              </a:spcAft>
              <a:buClr>
                <a:srgbClr val="5555C7"/>
              </a:buClr>
              <a:buSzPts val="2100"/>
              <a:buFont typeface="Arial"/>
              <a:buChar char="•"/>
            </a:pPr>
            <a:r>
              <a:rPr b="0" i="0" lang="en-US" sz="2100" u="none" cap="none" strike="noStrike">
                <a:solidFill>
                  <a:schemeClr val="dk1"/>
                </a:solidFill>
                <a:latin typeface="Arial"/>
                <a:ea typeface="Arial"/>
                <a:cs typeface="Arial"/>
                <a:sym typeface="Arial"/>
              </a:rPr>
              <a:t>Be valid for a Session to run</a:t>
            </a:r>
            <a:endParaRPr/>
          </a:p>
          <a:p>
            <a:pPr indent="-285750" lvl="1" marL="742950" marR="0" rtl="0" algn="l">
              <a:lnSpc>
                <a:spcPct val="85000"/>
              </a:lnSpc>
              <a:spcBef>
                <a:spcPts val="1365"/>
              </a:spcBef>
              <a:spcAft>
                <a:spcPts val="0"/>
              </a:spcAft>
              <a:buClr>
                <a:srgbClr val="5555C7"/>
              </a:buClr>
              <a:buSzPts val="2100"/>
              <a:buFont typeface="Arial"/>
              <a:buChar char="•"/>
            </a:pPr>
            <a:r>
              <a:rPr b="0" i="0" lang="en-US" sz="2100" u="none" cap="none" strike="noStrike">
                <a:solidFill>
                  <a:schemeClr val="dk1"/>
                </a:solidFill>
                <a:latin typeface="Arial"/>
                <a:ea typeface="Arial"/>
                <a:cs typeface="Arial"/>
                <a:sym typeface="Arial"/>
              </a:rPr>
              <a:t>Be end-to-end complete and contain valid expressions</a:t>
            </a:r>
            <a:endParaRPr/>
          </a:p>
          <a:p>
            <a:pPr indent="-285750" lvl="1" marL="742950" marR="0" rtl="0" algn="l">
              <a:lnSpc>
                <a:spcPct val="85000"/>
              </a:lnSpc>
              <a:spcBef>
                <a:spcPts val="1365"/>
              </a:spcBef>
              <a:spcAft>
                <a:spcPts val="0"/>
              </a:spcAft>
              <a:buClr>
                <a:srgbClr val="5555C7"/>
              </a:buClr>
              <a:buSzPts val="2100"/>
              <a:buFont typeface="Arial"/>
              <a:buChar char="•"/>
            </a:pPr>
            <a:r>
              <a:rPr b="0" i="0" lang="en-US" sz="2100" u="none" cap="none" strike="noStrike">
                <a:solidFill>
                  <a:schemeClr val="dk1"/>
                </a:solidFill>
                <a:latin typeface="Arial"/>
                <a:ea typeface="Arial"/>
                <a:cs typeface="Arial"/>
                <a:sym typeface="Arial"/>
              </a:rPr>
              <a:t>Pass all data flow rules</a:t>
            </a:r>
            <a:endParaRPr/>
          </a:p>
          <a:p>
            <a:pPr indent="-342900" lvl="0" marL="342900" marR="0" rtl="0" algn="l">
              <a:lnSpc>
                <a:spcPct val="85000"/>
              </a:lnSpc>
              <a:spcBef>
                <a:spcPts val="1365"/>
              </a:spcBef>
              <a:spcAft>
                <a:spcPts val="0"/>
              </a:spcAft>
              <a:buClr>
                <a:srgbClr val="5555C7"/>
              </a:buClr>
              <a:buSzPts val="2100"/>
              <a:buFont typeface="Noto Sans Symbols"/>
              <a:buChar char="◼"/>
            </a:pPr>
            <a:r>
              <a:rPr b="0" i="0" lang="en-US" sz="2100" u="none">
                <a:solidFill>
                  <a:schemeClr val="dk1"/>
                </a:solidFill>
                <a:latin typeface="Arial"/>
                <a:ea typeface="Arial"/>
                <a:cs typeface="Arial"/>
                <a:sym typeface="Arial"/>
              </a:rPr>
              <a:t>Mappings are always validated when saved;  can be validated without being saved</a:t>
            </a:r>
            <a:endParaRPr/>
          </a:p>
          <a:p>
            <a:pPr indent="-342900" lvl="0" marL="342900" marR="0" rtl="0" algn="l">
              <a:lnSpc>
                <a:spcPct val="85000"/>
              </a:lnSpc>
              <a:spcBef>
                <a:spcPts val="1365"/>
              </a:spcBef>
              <a:spcAft>
                <a:spcPts val="0"/>
              </a:spcAft>
              <a:buClr>
                <a:srgbClr val="5555C7"/>
              </a:buClr>
              <a:buSzPts val="2100"/>
              <a:buFont typeface="Noto Sans Symbols"/>
              <a:buChar char="◼"/>
            </a:pPr>
            <a:r>
              <a:rPr b="0" i="0" lang="en-US" sz="2100" u="none">
                <a:solidFill>
                  <a:schemeClr val="dk1"/>
                </a:solidFill>
                <a:latin typeface="Arial"/>
                <a:ea typeface="Arial"/>
                <a:cs typeface="Arial"/>
                <a:sym typeface="Arial"/>
              </a:rPr>
              <a:t>Output Window will always display reason for invalidity</a:t>
            </a:r>
            <a:endParaRPr/>
          </a:p>
        </p:txBody>
      </p:sp>
      <p:pic>
        <p:nvPicPr>
          <p:cNvPr id="1206" name="Google Shape;1206;p95"/>
          <p:cNvPicPr preferRelativeResize="0"/>
          <p:nvPr>
            <p:ph idx="1" type="body"/>
          </p:nvPr>
        </p:nvPicPr>
        <p:blipFill rotWithShape="1">
          <a:blip r:embed="rId3">
            <a:alphaModFix/>
          </a:blip>
          <a:srcRect b="0" l="0" r="0" t="0"/>
          <a:stretch/>
        </p:blipFill>
        <p:spPr>
          <a:xfrm>
            <a:off x="609600" y="4419600"/>
            <a:ext cx="7467600" cy="1793875"/>
          </a:xfrm>
          <a:prstGeom prst="rect">
            <a:avLst/>
          </a:prstGeom>
          <a:noFill/>
          <a:ln>
            <a:noFill/>
          </a:ln>
        </p:spPr>
      </p:pic>
      <p:sp>
        <p:nvSpPr>
          <p:cNvPr id="1207" name="Google Shape;1207;p95"/>
          <p:cNvSpPr/>
          <p:nvPr/>
        </p:nvSpPr>
        <p:spPr>
          <a:xfrm>
            <a:off x="685800" y="4648200"/>
            <a:ext cx="1981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8" name="Google Shape;1208;p95"/>
          <p:cNvSpPr/>
          <p:nvPr/>
        </p:nvSpPr>
        <p:spPr>
          <a:xfrm>
            <a:off x="838200" y="5410200"/>
            <a:ext cx="1752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209" name="Google Shape;1209;p95"/>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3" name="Shape 1213"/>
        <p:cNvGrpSpPr/>
        <p:nvPr/>
      </p:nvGrpSpPr>
      <p:grpSpPr>
        <a:xfrm>
          <a:off x="0" y="0"/>
          <a:ext cx="0" cy="0"/>
          <a:chOff x="0" y="0"/>
          <a:chExt cx="0" cy="0"/>
        </a:xfrm>
      </p:grpSpPr>
      <p:sp>
        <p:nvSpPr>
          <p:cNvPr id="1214" name="Google Shape;1214;p9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215" name="Google Shape;1215;p96"/>
          <p:cNvSpPr txBox="1"/>
          <p:nvPr>
            <p:ph idx="4294967295" type="title"/>
          </p:nvPr>
        </p:nvSpPr>
        <p:spPr>
          <a:xfrm>
            <a:off x="457200" y="2286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Source Qualifier Transformation</a:t>
            </a:r>
            <a:endParaRPr/>
          </a:p>
        </p:txBody>
      </p:sp>
      <p:sp>
        <p:nvSpPr>
          <p:cNvPr id="1216" name="Google Shape;1216;p96"/>
          <p:cNvSpPr txBox="1"/>
          <p:nvPr>
            <p:ph idx="4294967295" type="body"/>
          </p:nvPr>
        </p:nvSpPr>
        <p:spPr>
          <a:xfrm>
            <a:off x="582612" y="1066800"/>
            <a:ext cx="7875587" cy="5181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Reads data from the sources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Active &amp; Connected Transformation</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Applicable only to relational and flat file sources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Maps database/file specific datatypes to PowerCenter Native datatypes. </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Eg. Number(24) becomes decimal(24)</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Determines how the source database binds data when the Integration Service reads it</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If mismatch between the source definition and source qualifier datatypes then mapping is invalid</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All ports by default are Input/Output ports</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a:solidFill>
                <a:schemeClr val="dk1"/>
              </a:solidFill>
              <a:latin typeface="Arial"/>
              <a:ea typeface="Arial"/>
              <a:cs typeface="Arial"/>
              <a:sym typeface="Arial"/>
            </a:endParaRPr>
          </a:p>
        </p:txBody>
      </p:sp>
      <p:pic>
        <p:nvPicPr>
          <p:cNvPr id="1217" name="Google Shape;1217;p96"/>
          <p:cNvPicPr preferRelativeResize="0"/>
          <p:nvPr>
            <p:ph idx="4294967295" type="body"/>
          </p:nvPr>
        </p:nvPicPr>
        <p:blipFill rotWithShape="1">
          <a:blip r:embed="rId3">
            <a:alphaModFix/>
          </a:blip>
          <a:srcRect b="59588" l="21127" r="76065" t="35983"/>
          <a:stretch/>
        </p:blipFill>
        <p:spPr>
          <a:xfrm>
            <a:off x="7924800" y="0"/>
            <a:ext cx="762000" cy="914400"/>
          </a:xfrm>
          <a:prstGeom prst="rect">
            <a:avLst/>
          </a:prstGeom>
          <a:noFill/>
          <a:ln>
            <a:noFill/>
          </a:ln>
        </p:spPr>
      </p:pic>
    </p:spTree>
  </p:cSld>
  <p:clrMapOvr>
    <a:masterClrMapping/>
  </p:clrMapOvr>
  <p:transition spd="slow">
    <p:fade thruBlk="1"/>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1" name="Shape 1221"/>
        <p:cNvGrpSpPr/>
        <p:nvPr/>
      </p:nvGrpSpPr>
      <p:grpSpPr>
        <a:xfrm>
          <a:off x="0" y="0"/>
          <a:ext cx="0" cy="0"/>
          <a:chOff x="0" y="0"/>
          <a:chExt cx="0" cy="0"/>
        </a:xfrm>
      </p:grpSpPr>
      <p:sp>
        <p:nvSpPr>
          <p:cNvPr id="1222" name="Google Shape;1222;p9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223" name="Google Shape;1223;p97"/>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Source Qualifier Transformation</a:t>
            </a:r>
            <a:endParaRPr/>
          </a:p>
        </p:txBody>
      </p:sp>
      <p:sp>
        <p:nvSpPr>
          <p:cNvPr id="1224" name="Google Shape;1224;p97"/>
          <p:cNvSpPr txBox="1"/>
          <p:nvPr>
            <p:ph idx="4294967295" type="body"/>
          </p:nvPr>
        </p:nvSpPr>
        <p:spPr>
          <a:xfrm>
            <a:off x="582612" y="1757362"/>
            <a:ext cx="407035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2400" u="none">
                <a:solidFill>
                  <a:schemeClr val="dk1"/>
                </a:solidFill>
                <a:latin typeface="Arial"/>
                <a:ea typeface="Arial"/>
                <a:cs typeface="Arial"/>
                <a:sym typeface="Arial"/>
              </a:rPr>
              <a:t>Used as</a:t>
            </a:r>
            <a:endParaRPr/>
          </a:p>
          <a:p>
            <a:pPr indent="-122237" lvl="0" marL="122237" marR="0" rtl="0" algn="l">
              <a:lnSpc>
                <a:spcPct val="105000"/>
              </a:lnSpc>
              <a:spcBef>
                <a:spcPts val="48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Joiner for homogenous tables using a where clause</a:t>
            </a:r>
            <a:endParaRPr/>
          </a:p>
          <a:p>
            <a:pPr indent="-122237" lvl="0" marL="122237" marR="0" rtl="0" algn="l">
              <a:lnSpc>
                <a:spcPct val="105000"/>
              </a:lnSpc>
              <a:spcBef>
                <a:spcPts val="48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Filter using a where clause</a:t>
            </a:r>
            <a:endParaRPr/>
          </a:p>
          <a:p>
            <a:pPr indent="-122237" lvl="0" marL="122237" marR="0" rtl="0" algn="l">
              <a:lnSpc>
                <a:spcPct val="105000"/>
              </a:lnSpc>
              <a:spcBef>
                <a:spcPts val="48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Sorter</a:t>
            </a:r>
            <a:endParaRPr/>
          </a:p>
          <a:p>
            <a:pPr indent="-122237" lvl="0" marL="122237" marR="0" rtl="0" algn="l">
              <a:lnSpc>
                <a:spcPct val="105000"/>
              </a:lnSpc>
              <a:spcBef>
                <a:spcPts val="48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Select distinct values</a:t>
            </a:r>
            <a:endParaRPr/>
          </a:p>
        </p:txBody>
      </p:sp>
      <p:pic>
        <p:nvPicPr>
          <p:cNvPr id="1225" name="Google Shape;1225;p97"/>
          <p:cNvPicPr preferRelativeResize="0"/>
          <p:nvPr>
            <p:ph idx="4294967295" type="body"/>
          </p:nvPr>
        </p:nvPicPr>
        <p:blipFill rotWithShape="1">
          <a:blip r:embed="rId3">
            <a:alphaModFix/>
          </a:blip>
          <a:srcRect b="0" l="0" r="0" t="0"/>
          <a:stretch/>
        </p:blipFill>
        <p:spPr>
          <a:xfrm>
            <a:off x="4805362" y="1447800"/>
            <a:ext cx="4070350" cy="4572000"/>
          </a:xfrm>
          <a:prstGeom prst="rect">
            <a:avLst/>
          </a:prstGeom>
          <a:noFill/>
          <a:ln>
            <a:noFill/>
          </a:ln>
        </p:spPr>
      </p:pic>
      <p:pic>
        <p:nvPicPr>
          <p:cNvPr id="1226" name="Google Shape;1226;p97"/>
          <p:cNvPicPr preferRelativeResize="0"/>
          <p:nvPr/>
        </p:nvPicPr>
        <p:blipFill rotWithShape="1">
          <a:blip r:embed="rId4">
            <a:alphaModFix/>
          </a:blip>
          <a:srcRect b="59588" l="21127" r="76065" t="35983"/>
          <a:stretch/>
        </p:blipFill>
        <p:spPr>
          <a:xfrm>
            <a:off x="7924800" y="0"/>
            <a:ext cx="762000" cy="914400"/>
          </a:xfrm>
          <a:prstGeom prst="rect">
            <a:avLst/>
          </a:prstGeom>
          <a:noFill/>
          <a:ln>
            <a:noFill/>
          </a:ln>
        </p:spPr>
      </p:pic>
      <p:sp>
        <p:nvSpPr>
          <p:cNvPr id="1227" name="Google Shape;1227;p97"/>
          <p:cNvSpPr/>
          <p:nvPr/>
        </p:nvSpPr>
        <p:spPr>
          <a:xfrm>
            <a:off x="4800600" y="2743200"/>
            <a:ext cx="1066800" cy="762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slow">
    <p:fade thruBlk="1"/>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1" name="Shape 1231"/>
        <p:cNvGrpSpPr/>
        <p:nvPr/>
      </p:nvGrpSpPr>
      <p:grpSpPr>
        <a:xfrm>
          <a:off x="0" y="0"/>
          <a:ext cx="0" cy="0"/>
          <a:chOff x="0" y="0"/>
          <a:chExt cx="0" cy="0"/>
        </a:xfrm>
      </p:grpSpPr>
      <p:sp>
        <p:nvSpPr>
          <p:cNvPr id="1232" name="Google Shape;1232;p9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233" name="Google Shape;1233;p9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Pre-SQL and Post-SQL Rules </a:t>
            </a:r>
            <a:endParaRPr/>
          </a:p>
        </p:txBody>
      </p:sp>
      <p:sp>
        <p:nvSpPr>
          <p:cNvPr id="1234" name="Google Shape;1234;p98"/>
          <p:cNvSpPr txBox="1"/>
          <p:nvPr>
            <p:ph idx="1" type="body"/>
          </p:nvPr>
        </p:nvSpPr>
        <p:spPr>
          <a:xfrm>
            <a:off x="533400" y="1219200"/>
            <a:ext cx="8104187" cy="45958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Can use any command that is valid for the database type; no nested comments</a:t>
            </a:r>
            <a:endParaRPr/>
          </a:p>
          <a:p>
            <a:pPr indent="-122237" lvl="0" marL="122237" marR="0" rtl="0" algn="l">
              <a:lnSpc>
                <a:spcPct val="105000"/>
              </a:lnSpc>
              <a:spcBef>
                <a:spcPts val="48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Can use Mapping Parameters and Variables in SQL executed against the source</a:t>
            </a:r>
            <a:endParaRPr/>
          </a:p>
          <a:p>
            <a:pPr indent="-122237" lvl="0" marL="122237" marR="0" rtl="0" algn="l">
              <a:lnSpc>
                <a:spcPct val="105000"/>
              </a:lnSpc>
              <a:spcBef>
                <a:spcPts val="48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Use a semi-colon (;) to separate multiple statements</a:t>
            </a:r>
            <a:endParaRPr/>
          </a:p>
          <a:p>
            <a:pPr indent="-122237" lvl="0" marL="122237" marR="0" rtl="0" algn="l">
              <a:lnSpc>
                <a:spcPct val="105000"/>
              </a:lnSpc>
              <a:spcBef>
                <a:spcPts val="48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Informatica Server ignores semi-colons within single quotes, double quotes or within /* ...*/</a:t>
            </a:r>
            <a:endParaRPr/>
          </a:p>
          <a:p>
            <a:pPr indent="-122237" lvl="0" marL="122237" marR="0" rtl="0" algn="l">
              <a:lnSpc>
                <a:spcPct val="105000"/>
              </a:lnSpc>
              <a:spcBef>
                <a:spcPts val="48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To use a semi-colon outside of quotes or comments, ‘escape’ it with a back slash (\)</a:t>
            </a:r>
            <a:endParaRPr/>
          </a:p>
          <a:p>
            <a:pPr indent="-122237" lvl="0" marL="122237" marR="0" rtl="0" algn="l">
              <a:lnSpc>
                <a:spcPct val="105000"/>
              </a:lnSpc>
              <a:spcBef>
                <a:spcPts val="48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Workflow Manager does not validate the SQL</a:t>
            </a:r>
            <a:endParaRPr/>
          </a:p>
        </p:txBody>
      </p:sp>
      <p:pic>
        <p:nvPicPr>
          <p:cNvPr id="1235" name="Google Shape;1235;p98"/>
          <p:cNvPicPr preferRelativeResize="0"/>
          <p:nvPr/>
        </p:nvPicPr>
        <p:blipFill rotWithShape="1">
          <a:blip r:embed="rId3">
            <a:alphaModFix/>
          </a:blip>
          <a:srcRect b="59588" l="21127" r="76065" t="35983"/>
          <a:stretch/>
        </p:blipFill>
        <p:spPr>
          <a:xfrm>
            <a:off x="7924800" y="0"/>
            <a:ext cx="762000" cy="914400"/>
          </a:xfrm>
          <a:prstGeom prst="rect">
            <a:avLst/>
          </a:prstGeom>
          <a:noFill/>
          <a:ln>
            <a:noFill/>
          </a:ln>
        </p:spPr>
      </p:pic>
    </p:spTree>
  </p:cSld>
  <p:clrMapOvr>
    <a:masterClrMapping/>
  </p:clrMapOvr>
  <p:transition spd="slow">
    <p:fade thruBlk="1"/>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9" name="Shape 1239"/>
        <p:cNvGrpSpPr/>
        <p:nvPr/>
      </p:nvGrpSpPr>
      <p:grpSpPr>
        <a:xfrm>
          <a:off x="0" y="0"/>
          <a:ext cx="0" cy="0"/>
          <a:chOff x="0" y="0"/>
          <a:chExt cx="0" cy="0"/>
        </a:xfrm>
      </p:grpSpPr>
      <p:sp>
        <p:nvSpPr>
          <p:cNvPr id="1240" name="Google Shape;1240;p9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241" name="Google Shape;1241;p99"/>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Application Source Qualifier</a:t>
            </a:r>
            <a:endParaRPr/>
          </a:p>
        </p:txBody>
      </p:sp>
      <p:sp>
        <p:nvSpPr>
          <p:cNvPr id="1242" name="Google Shape;1242;p99"/>
          <p:cNvSpPr txBox="1"/>
          <p:nvPr>
            <p:ph idx="4294967295" type="body"/>
          </p:nvPr>
        </p:nvSpPr>
        <p:spPr>
          <a:xfrm>
            <a:off x="838200" y="1219200"/>
            <a:ext cx="7696200" cy="990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2000" u="none">
                <a:solidFill>
                  <a:schemeClr val="dk1"/>
                </a:solidFill>
                <a:latin typeface="Arial"/>
                <a:ea typeface="Arial"/>
                <a:cs typeface="Arial"/>
                <a:sym typeface="Arial"/>
              </a:rPr>
              <a:t>Apart from relational sources and flat files we can also use </a:t>
            </a:r>
            <a:endParaRPr/>
          </a:p>
          <a:p>
            <a:pPr indent="-122237" lvl="0" marL="122237" marR="0" rtl="0" algn="l">
              <a:lnSpc>
                <a:spcPct val="105000"/>
              </a:lnSpc>
              <a:spcBef>
                <a:spcPts val="400"/>
              </a:spcBef>
              <a:spcAft>
                <a:spcPts val="0"/>
              </a:spcAft>
              <a:buClr>
                <a:srgbClr val="4E84C4"/>
              </a:buClr>
              <a:buFont typeface="Arial"/>
              <a:buNone/>
            </a:pPr>
            <a:r>
              <a:rPr b="0" i="0" lang="en-US" sz="2000" u="none">
                <a:solidFill>
                  <a:schemeClr val="dk1"/>
                </a:solidFill>
                <a:latin typeface="Arial"/>
                <a:ea typeface="Arial"/>
                <a:cs typeface="Arial"/>
                <a:sym typeface="Arial"/>
              </a:rPr>
              <a:t>sources from SAP, TIBCO ,Peoplesoft ,Siebel and many more</a:t>
            </a:r>
            <a:endParaRPr/>
          </a:p>
        </p:txBody>
      </p:sp>
      <p:pic>
        <p:nvPicPr>
          <p:cNvPr id="1243" name="Google Shape;1243;p99"/>
          <p:cNvPicPr preferRelativeResize="0"/>
          <p:nvPr>
            <p:ph idx="4294967295" type="body"/>
          </p:nvPr>
        </p:nvPicPr>
        <p:blipFill rotWithShape="1">
          <a:blip r:embed="rId3">
            <a:alphaModFix/>
          </a:blip>
          <a:srcRect b="0" l="0" r="0" t="0"/>
          <a:stretch/>
        </p:blipFill>
        <p:spPr>
          <a:xfrm>
            <a:off x="762000" y="2895600"/>
            <a:ext cx="2857500" cy="2143125"/>
          </a:xfrm>
          <a:prstGeom prst="rect">
            <a:avLst/>
          </a:prstGeom>
          <a:noFill/>
          <a:ln>
            <a:noFill/>
          </a:ln>
        </p:spPr>
      </p:pic>
      <p:pic>
        <p:nvPicPr>
          <p:cNvPr id="1244" name="Google Shape;1244;p99"/>
          <p:cNvPicPr preferRelativeResize="0"/>
          <p:nvPr>
            <p:ph idx="4294967295" type="body"/>
          </p:nvPr>
        </p:nvPicPr>
        <p:blipFill rotWithShape="1">
          <a:blip r:embed="rId4">
            <a:alphaModFix/>
          </a:blip>
          <a:srcRect b="0" l="0" r="0" t="0"/>
          <a:stretch/>
        </p:blipFill>
        <p:spPr>
          <a:xfrm>
            <a:off x="4495800" y="2819400"/>
            <a:ext cx="3352800" cy="2133600"/>
          </a:xfrm>
          <a:prstGeom prst="rect">
            <a:avLst/>
          </a:prstGeom>
          <a:noFill/>
          <a:ln>
            <a:noFill/>
          </a:ln>
        </p:spPr>
      </p:pic>
      <p:pic>
        <p:nvPicPr>
          <p:cNvPr id="1245" name="Google Shape;1245;p99"/>
          <p:cNvPicPr preferRelativeResize="0"/>
          <p:nvPr/>
        </p:nvPicPr>
        <p:blipFill rotWithShape="1">
          <a:blip r:embed="rId5">
            <a:alphaModFix/>
          </a:blip>
          <a:srcRect b="59588" l="21127" r="76065" t="35983"/>
          <a:stretch/>
        </p:blipFill>
        <p:spPr>
          <a:xfrm>
            <a:off x="7924800" y="0"/>
            <a:ext cx="698500" cy="838200"/>
          </a:xfrm>
          <a:prstGeom prst="rect">
            <a:avLst/>
          </a:prstGeom>
          <a:noFill/>
          <a:ln>
            <a:noFill/>
          </a:ln>
        </p:spPr>
      </p:pic>
    </p:spTree>
  </p:cSld>
  <p:clrMapOvr>
    <a:masterClrMapping/>
  </p:clrMapOvr>
  <p:transition spd="slow">
    <p:fade thruBlk="1"/>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9" name="Shape 1249"/>
        <p:cNvGrpSpPr/>
        <p:nvPr/>
      </p:nvGrpSpPr>
      <p:grpSpPr>
        <a:xfrm>
          <a:off x="0" y="0"/>
          <a:ext cx="0" cy="0"/>
          <a:chOff x="0" y="0"/>
          <a:chExt cx="0" cy="0"/>
        </a:xfrm>
      </p:grpSpPr>
      <p:sp>
        <p:nvSpPr>
          <p:cNvPr id="1250" name="Google Shape;1250;p10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251" name="Google Shape;1251;p100"/>
          <p:cNvPicPr preferRelativeResize="0"/>
          <p:nvPr/>
        </p:nvPicPr>
        <p:blipFill rotWithShape="1">
          <a:blip r:embed="rId3">
            <a:alphaModFix/>
          </a:blip>
          <a:srcRect b="0" l="0" r="0" t="0"/>
          <a:stretch/>
        </p:blipFill>
        <p:spPr>
          <a:xfrm>
            <a:off x="3505200" y="2209800"/>
            <a:ext cx="5248275" cy="4138612"/>
          </a:xfrm>
          <a:prstGeom prst="rect">
            <a:avLst/>
          </a:prstGeom>
          <a:noFill/>
          <a:ln>
            <a:noFill/>
          </a:ln>
        </p:spPr>
      </p:pic>
      <p:sp>
        <p:nvSpPr>
          <p:cNvPr id="1252" name="Google Shape;1252;p100"/>
          <p:cNvSpPr txBox="1"/>
          <p:nvPr/>
        </p:nvSpPr>
        <p:spPr>
          <a:xfrm>
            <a:off x="304800" y="2362200"/>
            <a:ext cx="2819400" cy="4038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Active Transformation</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Connected</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Ports</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All input / output</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Specify a Filter condition</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Usage</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Filter rows from       flat file sources</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Single pass source(s) into multiple targets</a:t>
            </a:r>
            <a:endParaRPr/>
          </a:p>
        </p:txBody>
      </p:sp>
      <p:cxnSp>
        <p:nvCxnSpPr>
          <p:cNvPr id="1253" name="Google Shape;1253;p100"/>
          <p:cNvCxnSpPr/>
          <p:nvPr/>
        </p:nvCxnSpPr>
        <p:spPr>
          <a:xfrm flipH="1" rot="10800000">
            <a:off x="2209800" y="3505200"/>
            <a:ext cx="3200400" cy="762000"/>
          </a:xfrm>
          <a:prstGeom prst="straightConnector1">
            <a:avLst/>
          </a:prstGeom>
          <a:noFill/>
          <a:ln cap="flat" cmpd="sng" w="28575">
            <a:solidFill>
              <a:srgbClr val="FF6600"/>
            </a:solidFill>
            <a:prstDash val="solid"/>
            <a:miter lim="8000"/>
            <a:headEnd len="sm" w="sm" type="none"/>
            <a:tailEnd len="med" w="med" type="triangle"/>
          </a:ln>
        </p:spPr>
      </p:cxnSp>
      <p:sp>
        <p:nvSpPr>
          <p:cNvPr id="1254" name="Google Shape;1254;p100"/>
          <p:cNvSpPr/>
          <p:nvPr/>
        </p:nvSpPr>
        <p:spPr>
          <a:xfrm>
            <a:off x="5410200" y="3124200"/>
            <a:ext cx="3200400" cy="569912"/>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55" name="Google Shape;1255;p100"/>
          <p:cNvSpPr txBox="1"/>
          <p:nvPr/>
        </p:nvSpPr>
        <p:spPr>
          <a:xfrm>
            <a:off x="1965325" y="1447800"/>
            <a:ext cx="321627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Drops rows conditionally</a:t>
            </a:r>
            <a:endParaRPr/>
          </a:p>
        </p:txBody>
      </p:sp>
      <p:sp>
        <p:nvSpPr>
          <p:cNvPr id="1256" name="Google Shape;1256;p100"/>
          <p:cNvSpPr txBox="1"/>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Filter Transformation</a:t>
            </a:r>
            <a:endParaRPr/>
          </a:p>
        </p:txBody>
      </p:sp>
      <p:pic>
        <p:nvPicPr>
          <p:cNvPr id="1257" name="Google Shape;1257;p100"/>
          <p:cNvPicPr preferRelativeResize="0"/>
          <p:nvPr/>
        </p:nvPicPr>
        <p:blipFill rotWithShape="1">
          <a:blip r:embed="rId4">
            <a:alphaModFix/>
          </a:blip>
          <a:srcRect b="64505" l="43336" r="53355" t="31082"/>
          <a:stretch/>
        </p:blipFill>
        <p:spPr>
          <a:xfrm>
            <a:off x="838200" y="1295400"/>
            <a:ext cx="685800" cy="685800"/>
          </a:xfrm>
          <a:prstGeom prst="rect">
            <a:avLst/>
          </a:prstGeom>
          <a:noFill/>
          <a:ln>
            <a:noFill/>
          </a:ln>
        </p:spPr>
      </p:pic>
      <p:pic>
        <p:nvPicPr>
          <p:cNvPr id="1258" name="Google Shape;1258;p100"/>
          <p:cNvPicPr preferRelativeResize="0"/>
          <p:nvPr/>
        </p:nvPicPr>
        <p:blipFill rotWithShape="1">
          <a:blip r:embed="rId4">
            <a:alphaModFix/>
          </a:blip>
          <a:srcRect b="64505" l="43336" r="53355" t="31082"/>
          <a:stretch/>
        </p:blipFill>
        <p:spPr>
          <a:xfrm>
            <a:off x="7943850" y="171450"/>
            <a:ext cx="685800" cy="685800"/>
          </a:xfrm>
          <a:prstGeom prst="rect">
            <a:avLst/>
          </a:prstGeom>
          <a:noFill/>
          <a:ln>
            <a:noFill/>
          </a:ln>
        </p:spPr>
      </p:pic>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166" name="Shape 166"/>
        <p:cNvGrpSpPr/>
        <p:nvPr/>
      </p:nvGrpSpPr>
      <p:grpSpPr>
        <a:xfrm>
          <a:off x="0" y="0"/>
          <a:ext cx="0" cy="0"/>
          <a:chOff x="0" y="0"/>
          <a:chExt cx="0" cy="0"/>
        </a:xfrm>
      </p:grpSpPr>
      <p:sp>
        <p:nvSpPr>
          <p:cNvPr id="167" name="Google Shape;167;p20"/>
          <p:cNvSpPr txBox="1"/>
          <p:nvPr>
            <p:ph type="ctrTitle"/>
          </p:nvPr>
        </p:nvSpPr>
        <p:spPr>
          <a:xfrm>
            <a:off x="685800" y="2133600"/>
            <a:ext cx="8001000" cy="20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Introduction To</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PowerCenter Repository</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 and</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Administration</a:t>
            </a:r>
            <a:endParaRPr/>
          </a:p>
        </p:txBody>
      </p:sp>
    </p:spTree>
  </p:cSld>
  <p:clrMapOvr>
    <a:masterClrMapping/>
  </p:clrMapOvr>
  <p:transition spd="slow">
    <p:fade thruBlk="1"/>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2" name="Shape 1262"/>
        <p:cNvGrpSpPr/>
        <p:nvPr/>
      </p:nvGrpSpPr>
      <p:grpSpPr>
        <a:xfrm>
          <a:off x="0" y="0"/>
          <a:ext cx="0" cy="0"/>
          <a:chOff x="0" y="0"/>
          <a:chExt cx="0" cy="0"/>
        </a:xfrm>
      </p:grpSpPr>
      <p:sp>
        <p:nvSpPr>
          <p:cNvPr id="1263" name="Google Shape;1263;p10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264" name="Google Shape;1264;p101"/>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Filter Transformation – Tips</a:t>
            </a:r>
            <a:endParaRPr/>
          </a:p>
        </p:txBody>
      </p:sp>
      <p:sp>
        <p:nvSpPr>
          <p:cNvPr id="1265" name="Google Shape;1265;p101"/>
          <p:cNvSpPr txBox="1"/>
          <p:nvPr>
            <p:ph idx="1" type="body"/>
          </p:nvPr>
        </p:nvSpPr>
        <p:spPr>
          <a:xfrm>
            <a:off x="457200" y="12192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Boolean condition is always faster as compared to complex conditions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Use filter transformation early in the mapping</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Source qualifier filters rows from relational sources but filter transformation is source independent</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Always validate a condition </a:t>
            </a:r>
            <a:endParaRPr/>
          </a:p>
        </p:txBody>
      </p:sp>
      <p:pic>
        <p:nvPicPr>
          <p:cNvPr id="1266" name="Google Shape;1266;p101"/>
          <p:cNvPicPr preferRelativeResize="0"/>
          <p:nvPr/>
        </p:nvPicPr>
        <p:blipFill rotWithShape="1">
          <a:blip r:embed="rId3">
            <a:alphaModFix/>
          </a:blip>
          <a:srcRect b="64505" l="43336" r="53355" t="31082"/>
          <a:stretch/>
        </p:blipFill>
        <p:spPr>
          <a:xfrm>
            <a:off x="8001000" y="152400"/>
            <a:ext cx="685800" cy="685800"/>
          </a:xfrm>
          <a:prstGeom prst="rect">
            <a:avLst/>
          </a:prstGeom>
          <a:noFill/>
          <a:ln>
            <a:noFill/>
          </a:ln>
        </p:spPr>
      </p:pic>
    </p:spTree>
  </p:cSld>
  <p:clrMapOvr>
    <a:masterClrMapping/>
  </p:clrMapOvr>
  <p:transition spd="slow">
    <p:fade thruBlk="1"/>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0" name="Shape 1270"/>
        <p:cNvGrpSpPr/>
        <p:nvPr/>
      </p:nvGrpSpPr>
      <p:grpSpPr>
        <a:xfrm>
          <a:off x="0" y="0"/>
          <a:ext cx="0" cy="0"/>
          <a:chOff x="0" y="0"/>
          <a:chExt cx="0" cy="0"/>
        </a:xfrm>
      </p:grpSpPr>
      <p:sp>
        <p:nvSpPr>
          <p:cNvPr id="1271" name="Google Shape;1271;p10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272" name="Google Shape;1272;p102"/>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Joiner Transformation</a:t>
            </a:r>
            <a:endParaRPr/>
          </a:p>
        </p:txBody>
      </p:sp>
      <p:sp>
        <p:nvSpPr>
          <p:cNvPr id="1273" name="Google Shape;1273;p102"/>
          <p:cNvSpPr txBox="1"/>
          <p:nvPr/>
        </p:nvSpPr>
        <p:spPr>
          <a:xfrm>
            <a:off x="533400" y="1219200"/>
            <a:ext cx="799465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By the end of this sub-section you will be familiar with:</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When to use a Joiner Transformation</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Homogeneous Joins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Heterogeneous Joins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Joiner properties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Joiner Conditions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Nested joins</a:t>
            </a:r>
            <a:endParaRPr/>
          </a:p>
        </p:txBody>
      </p:sp>
      <p:pic>
        <p:nvPicPr>
          <p:cNvPr id="1274" name="Google Shape;1274;p102"/>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spTree>
  </p:cSld>
  <p:clrMapOvr>
    <a:masterClrMapping/>
  </p:clrMapOvr>
  <p:transition spd="slow">
    <p:fade thruBlk="1"/>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8" name="Shape 1278"/>
        <p:cNvGrpSpPr/>
        <p:nvPr/>
      </p:nvGrpSpPr>
      <p:grpSpPr>
        <a:xfrm>
          <a:off x="0" y="0"/>
          <a:ext cx="0" cy="0"/>
          <a:chOff x="0" y="0"/>
          <a:chExt cx="0" cy="0"/>
        </a:xfrm>
      </p:grpSpPr>
      <p:sp>
        <p:nvSpPr>
          <p:cNvPr id="1279" name="Google Shape;1279;p10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280" name="Google Shape;1280;p103"/>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Homogeneous Joins</a:t>
            </a:r>
            <a:endParaRPr/>
          </a:p>
        </p:txBody>
      </p:sp>
      <p:sp>
        <p:nvSpPr>
          <p:cNvPr id="1281" name="Google Shape;1281;p103"/>
          <p:cNvSpPr txBox="1"/>
          <p:nvPr/>
        </p:nvSpPr>
        <p:spPr>
          <a:xfrm>
            <a:off x="304800" y="1143000"/>
            <a:ext cx="8534400" cy="2971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Joins that can be performed with a SQL SELECT statement:</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Source Qualifier contains a SQL join</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Tables on same database server (or are synonyms)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Database server does the join “work”</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Multiple homogenous tables can be joined</a:t>
            </a:r>
            <a:endParaRPr/>
          </a:p>
        </p:txBody>
      </p:sp>
      <p:pic>
        <p:nvPicPr>
          <p:cNvPr id="1282" name="Google Shape;1282;p103"/>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pic>
        <p:nvPicPr>
          <p:cNvPr id="1283" name="Google Shape;1283;p103"/>
          <p:cNvPicPr preferRelativeResize="0"/>
          <p:nvPr/>
        </p:nvPicPr>
        <p:blipFill rotWithShape="1">
          <a:blip r:embed="rId4">
            <a:alphaModFix/>
          </a:blip>
          <a:srcRect b="0" l="0" r="0" t="0"/>
          <a:stretch/>
        </p:blipFill>
        <p:spPr>
          <a:xfrm>
            <a:off x="2286000" y="3886200"/>
            <a:ext cx="3581400" cy="2457450"/>
          </a:xfrm>
          <a:prstGeom prst="rect">
            <a:avLst/>
          </a:prstGeom>
          <a:noFill/>
          <a:ln>
            <a:noFill/>
          </a:ln>
        </p:spPr>
      </p:pic>
    </p:spTree>
  </p:cSld>
  <p:clrMapOvr>
    <a:masterClrMapping/>
  </p:clrMapOvr>
  <p:transition spd="slow">
    <p:fade thruBlk="1"/>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7" name="Shape 1287"/>
        <p:cNvGrpSpPr/>
        <p:nvPr/>
      </p:nvGrpSpPr>
      <p:grpSpPr>
        <a:xfrm>
          <a:off x="0" y="0"/>
          <a:ext cx="0" cy="0"/>
          <a:chOff x="0" y="0"/>
          <a:chExt cx="0" cy="0"/>
        </a:xfrm>
      </p:grpSpPr>
      <p:sp>
        <p:nvSpPr>
          <p:cNvPr id="1288" name="Google Shape;1288;p10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289" name="Google Shape;1289;p104"/>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Heterogeneous Joins</a:t>
            </a:r>
            <a:endParaRPr/>
          </a:p>
        </p:txBody>
      </p:sp>
      <p:sp>
        <p:nvSpPr>
          <p:cNvPr id="1290" name="Google Shape;1290;p104"/>
          <p:cNvSpPr txBox="1"/>
          <p:nvPr/>
        </p:nvSpPr>
        <p:spPr>
          <a:xfrm>
            <a:off x="609600" y="1066800"/>
            <a:ext cx="7994650" cy="2743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Joins that cannot be done with a SQL statement:</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An Oracle table and a Sybase table</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Two Informix tables on different database servers</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Two flat files</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A flat file and a database table</a:t>
            </a:r>
            <a:endParaRPr/>
          </a:p>
        </p:txBody>
      </p:sp>
      <p:pic>
        <p:nvPicPr>
          <p:cNvPr id="1291" name="Google Shape;1291;p104"/>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pic>
        <p:nvPicPr>
          <p:cNvPr id="1292" name="Google Shape;1292;p104"/>
          <p:cNvPicPr preferRelativeResize="0"/>
          <p:nvPr/>
        </p:nvPicPr>
        <p:blipFill rotWithShape="1">
          <a:blip r:embed="rId4">
            <a:alphaModFix/>
          </a:blip>
          <a:srcRect b="0" l="0" r="0" t="0"/>
          <a:stretch/>
        </p:blipFill>
        <p:spPr>
          <a:xfrm>
            <a:off x="1447800" y="3276600"/>
            <a:ext cx="5715000" cy="2959100"/>
          </a:xfrm>
          <a:prstGeom prst="rect">
            <a:avLst/>
          </a:prstGeom>
          <a:noFill/>
          <a:ln>
            <a:noFill/>
          </a:ln>
        </p:spPr>
      </p:pic>
    </p:spTree>
  </p:cSld>
  <p:clrMapOvr>
    <a:masterClrMapping/>
  </p:clrMapOvr>
  <p:transition spd="slow">
    <p:fade thruBlk="1"/>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6" name="Shape 1296"/>
        <p:cNvGrpSpPr/>
        <p:nvPr/>
      </p:nvGrpSpPr>
      <p:grpSpPr>
        <a:xfrm>
          <a:off x="0" y="0"/>
          <a:ext cx="0" cy="0"/>
          <a:chOff x="0" y="0"/>
          <a:chExt cx="0" cy="0"/>
        </a:xfrm>
      </p:grpSpPr>
      <p:sp>
        <p:nvSpPr>
          <p:cNvPr id="1297" name="Google Shape;1297;p10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298" name="Google Shape;1298;p105"/>
          <p:cNvPicPr preferRelativeResize="0"/>
          <p:nvPr/>
        </p:nvPicPr>
        <p:blipFill rotWithShape="1">
          <a:blip r:embed="rId3">
            <a:alphaModFix/>
          </a:blip>
          <a:srcRect b="0" l="0" r="0" t="0"/>
          <a:stretch/>
        </p:blipFill>
        <p:spPr>
          <a:xfrm>
            <a:off x="3733800" y="2209800"/>
            <a:ext cx="5248275" cy="4038600"/>
          </a:xfrm>
          <a:prstGeom prst="rect">
            <a:avLst/>
          </a:prstGeom>
          <a:noFill/>
          <a:ln>
            <a:noFill/>
          </a:ln>
        </p:spPr>
      </p:pic>
      <p:sp>
        <p:nvSpPr>
          <p:cNvPr id="1299" name="Google Shape;1299;p105"/>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Joiner Transformation</a:t>
            </a:r>
            <a:endParaRPr/>
          </a:p>
        </p:txBody>
      </p:sp>
      <p:sp>
        <p:nvSpPr>
          <p:cNvPr id="1300" name="Google Shape;1300;p105"/>
          <p:cNvSpPr txBox="1"/>
          <p:nvPr/>
        </p:nvSpPr>
        <p:spPr>
          <a:xfrm>
            <a:off x="381000" y="2362200"/>
            <a:ext cx="3124200" cy="4038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Active Transformation</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Connected</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Ports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All input or input / output</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“M” denotes port comes from master source</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Specify the Join condition</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Usage</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Join two flat files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Join two tables from different databases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Join a flat file with a relational table</a:t>
            </a:r>
            <a:endParaRPr/>
          </a:p>
        </p:txBody>
      </p:sp>
      <p:cxnSp>
        <p:nvCxnSpPr>
          <p:cNvPr id="1301" name="Google Shape;1301;p105"/>
          <p:cNvCxnSpPr/>
          <p:nvPr/>
        </p:nvCxnSpPr>
        <p:spPr>
          <a:xfrm>
            <a:off x="3200400" y="4114800"/>
            <a:ext cx="5334000" cy="228600"/>
          </a:xfrm>
          <a:prstGeom prst="straightConnector1">
            <a:avLst/>
          </a:prstGeom>
          <a:noFill/>
          <a:ln cap="flat" cmpd="sng" w="28575">
            <a:solidFill>
              <a:srgbClr val="FF6600"/>
            </a:solidFill>
            <a:prstDash val="solid"/>
            <a:miter lim="8000"/>
            <a:headEnd len="sm" w="sm" type="none"/>
            <a:tailEnd len="med" w="med" type="triangle"/>
          </a:ln>
        </p:spPr>
      </p:cxnSp>
      <p:sp>
        <p:nvSpPr>
          <p:cNvPr id="1302" name="Google Shape;1302;p105"/>
          <p:cNvSpPr/>
          <p:nvPr/>
        </p:nvSpPr>
        <p:spPr>
          <a:xfrm>
            <a:off x="8458200" y="4343400"/>
            <a:ext cx="228600" cy="914400"/>
          </a:xfrm>
          <a:prstGeom prst="ellipse">
            <a:avLst/>
          </a:prstGeom>
          <a:noFill/>
          <a:ln cap="flat" cmpd="sng" w="28575">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03" name="Google Shape;1303;p105"/>
          <p:cNvSpPr txBox="1"/>
          <p:nvPr/>
        </p:nvSpPr>
        <p:spPr>
          <a:xfrm>
            <a:off x="2133600" y="1219200"/>
            <a:ext cx="6553200" cy="1006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Performs heterogeneous joins on records from two tables on same or different databases or flat file sources</a:t>
            </a:r>
            <a:endParaRPr/>
          </a:p>
        </p:txBody>
      </p:sp>
      <p:sp>
        <p:nvSpPr>
          <p:cNvPr id="1304" name="Google Shape;1304;p105"/>
          <p:cNvSpPr/>
          <p:nvPr/>
        </p:nvSpPr>
        <p:spPr>
          <a:xfrm>
            <a:off x="4495800" y="2514600"/>
            <a:ext cx="457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305" name="Google Shape;1305;p105"/>
          <p:cNvPicPr preferRelativeResize="0"/>
          <p:nvPr/>
        </p:nvPicPr>
        <p:blipFill rotWithShape="1">
          <a:blip r:embed="rId4">
            <a:alphaModFix/>
          </a:blip>
          <a:srcRect b="55221" l="55909" r="41032" t="40805"/>
          <a:stretch/>
        </p:blipFill>
        <p:spPr>
          <a:xfrm>
            <a:off x="762000" y="1371600"/>
            <a:ext cx="914400" cy="762000"/>
          </a:xfrm>
          <a:prstGeom prst="rect">
            <a:avLst/>
          </a:prstGeom>
          <a:noFill/>
          <a:ln>
            <a:noFill/>
          </a:ln>
        </p:spPr>
      </p:pic>
      <p:pic>
        <p:nvPicPr>
          <p:cNvPr id="1306" name="Google Shape;1306;p105"/>
          <p:cNvPicPr preferRelativeResize="0"/>
          <p:nvPr/>
        </p:nvPicPr>
        <p:blipFill rotWithShape="1">
          <a:blip r:embed="rId4">
            <a:alphaModFix/>
          </a:blip>
          <a:srcRect b="55221" l="55909" r="41032" t="40805"/>
          <a:stretch/>
        </p:blipFill>
        <p:spPr>
          <a:xfrm>
            <a:off x="7886700" y="28575"/>
            <a:ext cx="914400" cy="838200"/>
          </a:xfrm>
          <a:prstGeom prst="rect">
            <a:avLst/>
          </a:prstGeom>
          <a:noFill/>
          <a:ln>
            <a:noFill/>
          </a:ln>
        </p:spPr>
      </p:pic>
    </p:spTree>
  </p:cSld>
  <p:clrMapOvr>
    <a:masterClrMapping/>
  </p:clrMapOvr>
  <p:transition spd="slow">
    <p:fade thruBlk="1"/>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0" name="Shape 1310"/>
        <p:cNvGrpSpPr/>
        <p:nvPr/>
      </p:nvGrpSpPr>
      <p:grpSpPr>
        <a:xfrm>
          <a:off x="0" y="0"/>
          <a:ext cx="0" cy="0"/>
          <a:chOff x="0" y="0"/>
          <a:chExt cx="0" cy="0"/>
        </a:xfrm>
      </p:grpSpPr>
      <p:sp>
        <p:nvSpPr>
          <p:cNvPr id="1311" name="Google Shape;1311;p10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312" name="Google Shape;1312;p106"/>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Joiner Conditions</a:t>
            </a:r>
            <a:endParaRPr/>
          </a:p>
        </p:txBody>
      </p:sp>
      <p:sp>
        <p:nvSpPr>
          <p:cNvPr id="1313" name="Google Shape;1313;p106"/>
          <p:cNvSpPr txBox="1"/>
          <p:nvPr/>
        </p:nvSpPr>
        <p:spPr>
          <a:xfrm>
            <a:off x="762000" y="1752600"/>
            <a:ext cx="342900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Times New Roman"/>
              <a:buNone/>
            </a:pPr>
            <a:r>
              <a:t/>
            </a:r>
            <a:endParaRPr b="0" i="0" sz="2600" u="none">
              <a:solidFill>
                <a:schemeClr val="dk1"/>
              </a:solidFill>
              <a:latin typeface="Arial"/>
              <a:ea typeface="Arial"/>
              <a:cs typeface="Arial"/>
              <a:sym typeface="Arial"/>
            </a:endParaRPr>
          </a:p>
          <a:p>
            <a:pPr indent="-342900" lvl="0" marL="342900" marR="0" rtl="0" algn="l">
              <a:lnSpc>
                <a:spcPct val="85000"/>
              </a:lnSpc>
              <a:spcBef>
                <a:spcPts val="1690"/>
              </a:spcBef>
              <a:spcAft>
                <a:spcPts val="0"/>
              </a:spcAft>
              <a:buClr>
                <a:schemeClr val="dk1"/>
              </a:buClr>
              <a:buFont typeface="Times New Roman"/>
              <a:buNone/>
            </a:pPr>
            <a:r>
              <a:t/>
            </a:r>
            <a:endParaRPr b="0" i="0" sz="26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600" u="none">
              <a:solidFill>
                <a:schemeClr val="dk1"/>
              </a:solidFill>
              <a:latin typeface="Arial"/>
              <a:ea typeface="Arial"/>
              <a:cs typeface="Arial"/>
              <a:sym typeface="Arial"/>
            </a:endParaRPr>
          </a:p>
        </p:txBody>
      </p:sp>
      <p:sp>
        <p:nvSpPr>
          <p:cNvPr id="1314" name="Google Shape;1314;p106"/>
          <p:cNvSpPr txBox="1"/>
          <p:nvPr/>
        </p:nvSpPr>
        <p:spPr>
          <a:xfrm>
            <a:off x="457200" y="2819400"/>
            <a:ext cx="1981200"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Multiple </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join</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conditions</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are supported</a:t>
            </a:r>
            <a:endParaRPr/>
          </a:p>
        </p:txBody>
      </p:sp>
      <p:pic>
        <p:nvPicPr>
          <p:cNvPr id="1315" name="Google Shape;1315;p106"/>
          <p:cNvPicPr preferRelativeResize="0"/>
          <p:nvPr/>
        </p:nvPicPr>
        <p:blipFill rotWithShape="1">
          <a:blip r:embed="rId3">
            <a:alphaModFix/>
          </a:blip>
          <a:srcRect b="0" l="0" r="0" t="0"/>
          <a:stretch/>
        </p:blipFill>
        <p:spPr>
          <a:xfrm>
            <a:off x="2362200" y="1371600"/>
            <a:ext cx="6248400" cy="4724400"/>
          </a:xfrm>
          <a:prstGeom prst="rect">
            <a:avLst/>
          </a:prstGeom>
          <a:noFill/>
          <a:ln>
            <a:noFill/>
          </a:ln>
        </p:spPr>
      </p:pic>
      <p:sp>
        <p:nvSpPr>
          <p:cNvPr id="1316" name="Google Shape;1316;p106"/>
          <p:cNvSpPr/>
          <p:nvPr/>
        </p:nvSpPr>
        <p:spPr>
          <a:xfrm>
            <a:off x="4419600" y="1752600"/>
            <a:ext cx="762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317" name="Google Shape;1317;p106"/>
          <p:cNvPicPr preferRelativeResize="0"/>
          <p:nvPr/>
        </p:nvPicPr>
        <p:blipFill rotWithShape="1">
          <a:blip r:embed="rId4">
            <a:alphaModFix/>
          </a:blip>
          <a:srcRect b="55221" l="55909" r="41032" t="40805"/>
          <a:stretch/>
        </p:blipFill>
        <p:spPr>
          <a:xfrm>
            <a:off x="7886700" y="28575"/>
            <a:ext cx="914400" cy="838200"/>
          </a:xfrm>
          <a:prstGeom prst="rect">
            <a:avLst/>
          </a:prstGeom>
          <a:noFill/>
          <a:ln>
            <a:noFill/>
          </a:ln>
        </p:spPr>
      </p:pic>
    </p:spTree>
  </p:cSld>
  <p:clrMapOvr>
    <a:masterClrMapping/>
  </p:clrMapOvr>
  <p:transition spd="slow">
    <p:fade thruBlk="1"/>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1" name="Shape 1321"/>
        <p:cNvGrpSpPr/>
        <p:nvPr/>
      </p:nvGrpSpPr>
      <p:grpSpPr>
        <a:xfrm>
          <a:off x="0" y="0"/>
          <a:ext cx="0" cy="0"/>
          <a:chOff x="0" y="0"/>
          <a:chExt cx="0" cy="0"/>
        </a:xfrm>
      </p:grpSpPr>
      <p:sp>
        <p:nvSpPr>
          <p:cNvPr id="1322" name="Google Shape;1322;p10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323" name="Google Shape;1323;p107"/>
          <p:cNvPicPr preferRelativeResize="0"/>
          <p:nvPr/>
        </p:nvPicPr>
        <p:blipFill rotWithShape="1">
          <a:blip r:embed="rId3">
            <a:alphaModFix/>
          </a:blip>
          <a:srcRect b="0" l="0" r="0" t="0"/>
          <a:stretch/>
        </p:blipFill>
        <p:spPr>
          <a:xfrm>
            <a:off x="3048000" y="1447800"/>
            <a:ext cx="5791200" cy="4267200"/>
          </a:xfrm>
          <a:prstGeom prst="rect">
            <a:avLst/>
          </a:prstGeom>
          <a:noFill/>
          <a:ln>
            <a:noFill/>
          </a:ln>
        </p:spPr>
      </p:pic>
      <p:sp>
        <p:nvSpPr>
          <p:cNvPr id="1324" name="Google Shape;1324;p107"/>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Joiner Properties</a:t>
            </a:r>
            <a:endParaRPr/>
          </a:p>
        </p:txBody>
      </p:sp>
      <p:sp>
        <p:nvSpPr>
          <p:cNvPr id="1325" name="Google Shape;1325;p107"/>
          <p:cNvSpPr txBox="1"/>
          <p:nvPr/>
        </p:nvSpPr>
        <p:spPr>
          <a:xfrm>
            <a:off x="457200" y="1447800"/>
            <a:ext cx="2209800" cy="2514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Join types:</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“Normal” (inner)</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Master outer</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Detail outer</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Full outer</a:t>
            </a:r>
            <a:endParaRPr/>
          </a:p>
        </p:txBody>
      </p:sp>
      <p:sp>
        <p:nvSpPr>
          <p:cNvPr id="1326" name="Google Shape;1326;p107"/>
          <p:cNvSpPr txBox="1"/>
          <p:nvPr/>
        </p:nvSpPr>
        <p:spPr>
          <a:xfrm>
            <a:off x="609600" y="5791200"/>
            <a:ext cx="32766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Joiner can accept sorted data</a:t>
            </a:r>
            <a:endParaRPr/>
          </a:p>
        </p:txBody>
      </p:sp>
      <p:sp>
        <p:nvSpPr>
          <p:cNvPr id="1327" name="Google Shape;1327;p107"/>
          <p:cNvSpPr txBox="1"/>
          <p:nvPr/>
        </p:nvSpPr>
        <p:spPr>
          <a:xfrm>
            <a:off x="838200" y="4572000"/>
            <a:ext cx="2000250" cy="381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Set Joiner Cache</a:t>
            </a:r>
            <a:endParaRPr/>
          </a:p>
        </p:txBody>
      </p:sp>
      <p:cxnSp>
        <p:nvCxnSpPr>
          <p:cNvPr id="1328" name="Google Shape;1328;p107"/>
          <p:cNvCxnSpPr/>
          <p:nvPr/>
        </p:nvCxnSpPr>
        <p:spPr>
          <a:xfrm flipH="1" rot="10800000">
            <a:off x="1905000" y="4038600"/>
            <a:ext cx="1295400" cy="457200"/>
          </a:xfrm>
          <a:prstGeom prst="straightConnector1">
            <a:avLst/>
          </a:prstGeom>
          <a:noFill/>
          <a:ln cap="flat" cmpd="sng" w="28575">
            <a:solidFill>
              <a:srgbClr val="FF6600"/>
            </a:solidFill>
            <a:prstDash val="solid"/>
            <a:miter lim="8000"/>
            <a:headEnd len="sm" w="sm" type="none"/>
            <a:tailEnd len="med" w="med" type="triangle"/>
          </a:ln>
        </p:spPr>
      </p:cxnSp>
      <p:cxnSp>
        <p:nvCxnSpPr>
          <p:cNvPr id="1329" name="Google Shape;1329;p107"/>
          <p:cNvCxnSpPr/>
          <p:nvPr/>
        </p:nvCxnSpPr>
        <p:spPr>
          <a:xfrm>
            <a:off x="2133600" y="3124200"/>
            <a:ext cx="1073150" cy="152400"/>
          </a:xfrm>
          <a:prstGeom prst="straightConnector1">
            <a:avLst/>
          </a:prstGeom>
          <a:noFill/>
          <a:ln cap="flat" cmpd="sng" w="28575">
            <a:solidFill>
              <a:srgbClr val="FF6600"/>
            </a:solidFill>
            <a:prstDash val="solid"/>
            <a:miter lim="8000"/>
            <a:headEnd len="sm" w="sm" type="none"/>
            <a:tailEnd len="med" w="med" type="triangle"/>
          </a:ln>
        </p:spPr>
      </p:cxnSp>
      <p:sp>
        <p:nvSpPr>
          <p:cNvPr id="1330" name="Google Shape;1330;p107"/>
          <p:cNvSpPr/>
          <p:nvPr/>
        </p:nvSpPr>
        <p:spPr>
          <a:xfrm>
            <a:off x="4267200" y="1676400"/>
            <a:ext cx="769937" cy="3937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331" name="Google Shape;1331;p107"/>
          <p:cNvCxnSpPr/>
          <p:nvPr/>
        </p:nvCxnSpPr>
        <p:spPr>
          <a:xfrm flipH="1" rot="10800000">
            <a:off x="2209800" y="4419600"/>
            <a:ext cx="1230312" cy="1339850"/>
          </a:xfrm>
          <a:prstGeom prst="straightConnector1">
            <a:avLst/>
          </a:prstGeom>
          <a:noFill/>
          <a:ln cap="flat" cmpd="sng" w="28575">
            <a:solidFill>
              <a:srgbClr val="FF6600"/>
            </a:solidFill>
            <a:prstDash val="solid"/>
            <a:miter lim="8000"/>
            <a:headEnd len="sm" w="sm" type="none"/>
            <a:tailEnd len="med" w="med" type="triangle"/>
          </a:ln>
        </p:spPr>
      </p:cxnSp>
      <p:pic>
        <p:nvPicPr>
          <p:cNvPr id="1332" name="Google Shape;1332;p107"/>
          <p:cNvPicPr preferRelativeResize="0"/>
          <p:nvPr/>
        </p:nvPicPr>
        <p:blipFill rotWithShape="1">
          <a:blip r:embed="rId4">
            <a:alphaModFix/>
          </a:blip>
          <a:srcRect b="55221" l="55909" r="41032" t="40805"/>
          <a:stretch/>
        </p:blipFill>
        <p:spPr>
          <a:xfrm>
            <a:off x="7886700" y="28575"/>
            <a:ext cx="914400" cy="838200"/>
          </a:xfrm>
          <a:prstGeom prst="rect">
            <a:avLst/>
          </a:prstGeom>
          <a:noFill/>
          <a:ln>
            <a:noFill/>
          </a:ln>
        </p:spPr>
      </p:pic>
    </p:spTree>
  </p:cSld>
  <p:clrMapOvr>
    <a:masterClrMapping/>
  </p:clrMapOvr>
  <p:transition spd="slow">
    <p:fade thruBlk="1"/>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6" name="Shape 1336"/>
        <p:cNvGrpSpPr/>
        <p:nvPr/>
      </p:nvGrpSpPr>
      <p:grpSpPr>
        <a:xfrm>
          <a:off x="0" y="0"/>
          <a:ext cx="0" cy="0"/>
          <a:chOff x="0" y="0"/>
          <a:chExt cx="0" cy="0"/>
        </a:xfrm>
      </p:grpSpPr>
      <p:sp>
        <p:nvSpPr>
          <p:cNvPr id="1337" name="Google Shape;1337;p10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338" name="Google Shape;1338;p10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Sorted Input for Joiner</a:t>
            </a:r>
            <a:endParaRPr/>
          </a:p>
        </p:txBody>
      </p:sp>
      <p:sp>
        <p:nvSpPr>
          <p:cNvPr id="1339" name="Google Shape;1339;p108"/>
          <p:cNvSpPr txBox="1"/>
          <p:nvPr>
            <p:ph idx="1" type="body"/>
          </p:nvPr>
        </p:nvSpPr>
        <p:spPr>
          <a:xfrm>
            <a:off x="582612" y="1295400"/>
            <a:ext cx="8293100" cy="5181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Using sorted input improves session performance minimizing the disk input and output</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The pre-requisites for using the sorted input are</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Database sort order must be same as the session sort order</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Sort order must be configured by the use of sorted sources (flat files/relational tables)  or sorter transformation</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The flow of sorted data must me maintained by avoiding the use of transformations like Rank, Custom, Normalizer etc. which alter the sort order</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Enable the sorted input option is properties tab</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The order of the ports used in joining condition must match the order of the ports at the sort origin</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When joining the Joiner output with another pipeline  make sure that the data from the first joiner is sorted</a:t>
            </a:r>
            <a:endParaRPr/>
          </a:p>
        </p:txBody>
      </p:sp>
      <p:pic>
        <p:nvPicPr>
          <p:cNvPr id="1340" name="Google Shape;1340;p108"/>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spTree>
  </p:cSld>
  <p:clrMapOvr>
    <a:masterClrMapping/>
  </p:clrMapOvr>
  <p:transition spd="slow">
    <p:fade thruBlk="1"/>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4" name="Shape 1344"/>
        <p:cNvGrpSpPr/>
        <p:nvPr/>
      </p:nvGrpSpPr>
      <p:grpSpPr>
        <a:xfrm>
          <a:off x="0" y="0"/>
          <a:ext cx="0" cy="0"/>
          <a:chOff x="0" y="0"/>
          <a:chExt cx="0" cy="0"/>
        </a:xfrm>
      </p:grpSpPr>
      <p:sp>
        <p:nvSpPr>
          <p:cNvPr id="1345" name="Google Shape;1345;p10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346" name="Google Shape;1346;p109"/>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Mid-Mapping Join - Tips</a:t>
            </a:r>
            <a:endParaRPr/>
          </a:p>
        </p:txBody>
      </p:sp>
      <p:sp>
        <p:nvSpPr>
          <p:cNvPr id="1347" name="Google Shape;1347;p109"/>
          <p:cNvSpPr txBox="1"/>
          <p:nvPr/>
        </p:nvSpPr>
        <p:spPr>
          <a:xfrm>
            <a:off x="539750" y="1219200"/>
            <a:ext cx="8223250" cy="1981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The Joiner does not accept input in the following situations:</a:t>
            </a:r>
            <a:endParaRPr/>
          </a:p>
          <a:p>
            <a:pPr indent="-285750" lvl="1" marL="742950" marR="0" rtl="0" algn="l">
              <a:lnSpc>
                <a:spcPct val="90000"/>
              </a:lnSpc>
              <a:spcBef>
                <a:spcPts val="600"/>
              </a:spcBef>
              <a:spcAft>
                <a:spcPts val="0"/>
              </a:spcAft>
              <a:buClr>
                <a:srgbClr val="5555C7"/>
              </a:buClr>
              <a:buSzPts val="2000"/>
              <a:buFont typeface="Noto Sans Symbols"/>
              <a:buChar char="▪"/>
            </a:pPr>
            <a:r>
              <a:rPr b="0" i="0" lang="en-US" sz="2000" u="none" cap="none" strike="noStrike">
                <a:solidFill>
                  <a:schemeClr val="dk1"/>
                </a:solidFill>
                <a:latin typeface="Arial"/>
                <a:ea typeface="Arial"/>
                <a:cs typeface="Arial"/>
                <a:sym typeface="Arial"/>
              </a:rPr>
              <a:t>Both input pipelines begin with the same Source Qualifier </a:t>
            </a:r>
            <a:endParaRPr/>
          </a:p>
          <a:p>
            <a:pPr indent="-285750" lvl="1" marL="742950" marR="0" rtl="0" algn="l">
              <a:lnSpc>
                <a:spcPct val="90000"/>
              </a:lnSpc>
              <a:spcBef>
                <a:spcPts val="600"/>
              </a:spcBef>
              <a:spcAft>
                <a:spcPts val="0"/>
              </a:spcAft>
              <a:buClr>
                <a:srgbClr val="5555C7"/>
              </a:buClr>
              <a:buSzPts val="2000"/>
              <a:buFont typeface="Noto Sans Symbols"/>
              <a:buChar char="▪"/>
            </a:pPr>
            <a:r>
              <a:rPr b="0" i="0" lang="en-US" sz="2000" u="none" cap="none" strike="noStrike">
                <a:solidFill>
                  <a:schemeClr val="dk1"/>
                </a:solidFill>
                <a:latin typeface="Arial"/>
                <a:ea typeface="Arial"/>
                <a:cs typeface="Arial"/>
                <a:sym typeface="Arial"/>
              </a:rPr>
              <a:t>Both input pipelines begin with the same Normalizer </a:t>
            </a:r>
            <a:endParaRPr/>
          </a:p>
          <a:p>
            <a:pPr indent="-285750" lvl="1" marL="742950" marR="0" rtl="0" algn="l">
              <a:lnSpc>
                <a:spcPct val="90000"/>
              </a:lnSpc>
              <a:spcBef>
                <a:spcPts val="600"/>
              </a:spcBef>
              <a:spcAft>
                <a:spcPts val="0"/>
              </a:spcAft>
              <a:buClr>
                <a:srgbClr val="5555C7"/>
              </a:buClr>
              <a:buSzPts val="2000"/>
              <a:buFont typeface="Noto Sans Symbols"/>
              <a:buChar char="▪"/>
            </a:pPr>
            <a:r>
              <a:rPr b="0" i="0" lang="en-US" sz="2000" u="none" cap="none" strike="noStrike">
                <a:solidFill>
                  <a:schemeClr val="dk1"/>
                </a:solidFill>
                <a:latin typeface="Arial"/>
                <a:ea typeface="Arial"/>
                <a:cs typeface="Arial"/>
                <a:sym typeface="Arial"/>
              </a:rPr>
              <a:t>Both input pipelines begin with the same Joiner </a:t>
            </a:r>
            <a:endParaRPr/>
          </a:p>
          <a:p>
            <a:pPr indent="-285750" lvl="1" marL="742950" marR="0" rtl="0" algn="l">
              <a:lnSpc>
                <a:spcPct val="90000"/>
              </a:lnSpc>
              <a:spcBef>
                <a:spcPts val="600"/>
              </a:spcBef>
              <a:spcAft>
                <a:spcPts val="0"/>
              </a:spcAft>
              <a:buClr>
                <a:srgbClr val="5555C7"/>
              </a:buClr>
              <a:buSzPts val="2000"/>
              <a:buFont typeface="Noto Sans Symbols"/>
              <a:buChar char="▪"/>
            </a:pPr>
            <a:r>
              <a:rPr b="0" i="0" lang="en-US" sz="2000" u="none" cap="none" strike="noStrike">
                <a:solidFill>
                  <a:schemeClr val="dk1"/>
                </a:solidFill>
                <a:latin typeface="Arial"/>
                <a:ea typeface="Arial"/>
                <a:cs typeface="Arial"/>
                <a:sym typeface="Arial"/>
              </a:rPr>
              <a:t>Either input pipeline contains an Update Strategy </a:t>
            </a:r>
            <a:endParaRPr/>
          </a:p>
        </p:txBody>
      </p:sp>
      <p:pic>
        <p:nvPicPr>
          <p:cNvPr id="1348" name="Google Shape;1348;p109"/>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pic>
        <p:nvPicPr>
          <p:cNvPr id="1349" name="Google Shape;1349;p109"/>
          <p:cNvPicPr preferRelativeResize="0"/>
          <p:nvPr/>
        </p:nvPicPr>
        <p:blipFill rotWithShape="1">
          <a:blip r:embed="rId4">
            <a:alphaModFix/>
          </a:blip>
          <a:srcRect b="0" l="0" r="0" t="0"/>
          <a:stretch/>
        </p:blipFill>
        <p:spPr>
          <a:xfrm>
            <a:off x="762000" y="3432175"/>
            <a:ext cx="7391400" cy="2816225"/>
          </a:xfrm>
          <a:prstGeom prst="rect">
            <a:avLst/>
          </a:prstGeom>
          <a:noFill/>
          <a:ln>
            <a:noFill/>
          </a:ln>
        </p:spPr>
      </p:pic>
    </p:spTree>
  </p:cSld>
  <p:clrMapOvr>
    <a:masterClrMapping/>
  </p:clrMapOvr>
  <p:transition spd="slow">
    <p:fade thruBlk="1"/>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3" name="Shape 1353"/>
        <p:cNvGrpSpPr/>
        <p:nvPr/>
      </p:nvGrpSpPr>
      <p:grpSpPr>
        <a:xfrm>
          <a:off x="0" y="0"/>
          <a:ext cx="0" cy="0"/>
          <a:chOff x="0" y="0"/>
          <a:chExt cx="0" cy="0"/>
        </a:xfrm>
      </p:grpSpPr>
      <p:sp>
        <p:nvSpPr>
          <p:cNvPr id="1354" name="Google Shape;1354;p11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355" name="Google Shape;1355;p110"/>
          <p:cNvPicPr preferRelativeResize="0"/>
          <p:nvPr>
            <p:ph idx="4294967295" type="body"/>
          </p:nvPr>
        </p:nvPicPr>
        <p:blipFill rotWithShape="1">
          <a:blip r:embed="rId3">
            <a:alphaModFix/>
          </a:blip>
          <a:srcRect b="0" l="0" r="0" t="0"/>
          <a:stretch/>
        </p:blipFill>
        <p:spPr>
          <a:xfrm>
            <a:off x="4114800" y="2209800"/>
            <a:ext cx="4648200" cy="3665537"/>
          </a:xfrm>
          <a:prstGeom prst="rect">
            <a:avLst/>
          </a:prstGeom>
          <a:noFill/>
          <a:ln>
            <a:noFill/>
          </a:ln>
        </p:spPr>
      </p:pic>
      <p:sp>
        <p:nvSpPr>
          <p:cNvPr id="1356" name="Google Shape;1356;p110"/>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Expression Transformation</a:t>
            </a:r>
            <a:endParaRPr/>
          </a:p>
        </p:txBody>
      </p:sp>
      <p:pic>
        <p:nvPicPr>
          <p:cNvPr id="1357" name="Google Shape;1357;p110"/>
          <p:cNvPicPr preferRelativeResize="0"/>
          <p:nvPr>
            <p:ph idx="4294967295" type="body"/>
          </p:nvPr>
        </p:nvPicPr>
        <p:blipFill rotWithShape="1">
          <a:blip r:embed="rId4">
            <a:alphaModFix/>
          </a:blip>
          <a:srcRect b="0" l="0" r="0" t="0"/>
          <a:stretch/>
        </p:blipFill>
        <p:spPr>
          <a:xfrm>
            <a:off x="7643812" y="42862"/>
            <a:ext cx="890587" cy="828675"/>
          </a:xfrm>
          <a:prstGeom prst="rect">
            <a:avLst/>
          </a:prstGeom>
          <a:noFill/>
          <a:ln>
            <a:noFill/>
          </a:ln>
        </p:spPr>
      </p:pic>
      <p:sp>
        <p:nvSpPr>
          <p:cNvPr id="1358" name="Google Shape;1358;p110"/>
          <p:cNvSpPr txBox="1"/>
          <p:nvPr/>
        </p:nvSpPr>
        <p:spPr>
          <a:xfrm>
            <a:off x="304800" y="1295400"/>
            <a:ext cx="2971800" cy="4953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Passive Transformation</a:t>
            </a:r>
            <a:endParaRPr/>
          </a:p>
          <a:p>
            <a:pPr indent="127000" lvl="0" marL="0" marR="0" rtl="0" algn="l">
              <a:lnSpc>
                <a:spcPct val="100000"/>
              </a:lnSpc>
              <a:spcBef>
                <a:spcPts val="0"/>
              </a:spcBef>
              <a:spcAft>
                <a:spcPts val="0"/>
              </a:spcAft>
              <a:buClr>
                <a:srgbClr val="5555C7"/>
              </a:buClr>
              <a:buSzPts val="2000"/>
              <a:buFont typeface="Noto Sans Symbols"/>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Connected</a:t>
            </a:r>
            <a:endParaRPr/>
          </a:p>
          <a:p>
            <a:pPr indent="127000" lvl="0" marL="0" marR="0" rtl="0" algn="l">
              <a:lnSpc>
                <a:spcPct val="100000"/>
              </a:lnSpc>
              <a:spcBef>
                <a:spcPts val="0"/>
              </a:spcBef>
              <a:spcAft>
                <a:spcPts val="0"/>
              </a:spcAft>
              <a:buClr>
                <a:srgbClr val="5555C7"/>
              </a:buClr>
              <a:buSzPts val="2000"/>
              <a:buFont typeface="Noto Sans Symbols"/>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Ports</a:t>
            </a:r>
            <a:endParaRPr/>
          </a:p>
          <a:p>
            <a:pPr indent="-231775" lvl="1" marL="346075"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Mixed</a:t>
            </a:r>
            <a:endParaRPr/>
          </a:p>
          <a:p>
            <a:pPr indent="-231775" lvl="1" marL="346075"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Variables allowed</a:t>
            </a:r>
            <a:endParaRPr/>
          </a:p>
          <a:p>
            <a:pPr indent="127000" lvl="0" marL="0" marR="0" rtl="0" algn="l">
              <a:lnSpc>
                <a:spcPct val="100000"/>
              </a:lnSpc>
              <a:spcBef>
                <a:spcPts val="0"/>
              </a:spcBef>
              <a:spcAft>
                <a:spcPts val="0"/>
              </a:spcAft>
              <a:buClr>
                <a:srgbClr val="5555C7"/>
              </a:buClr>
              <a:buSzPts val="2000"/>
              <a:buFont typeface="Noto Sans Symbols"/>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Create expression in an output or variable port</a:t>
            </a:r>
            <a:endParaRPr/>
          </a:p>
          <a:p>
            <a:pPr indent="127000" lvl="0" marL="0" marR="0" rtl="0" algn="l">
              <a:lnSpc>
                <a:spcPct val="100000"/>
              </a:lnSpc>
              <a:spcBef>
                <a:spcPts val="0"/>
              </a:spcBef>
              <a:spcAft>
                <a:spcPts val="0"/>
              </a:spcAft>
              <a:buClr>
                <a:srgbClr val="5555C7"/>
              </a:buClr>
              <a:buSzPts val="2000"/>
              <a:buFont typeface="Noto Sans Symbols"/>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Usage</a:t>
            </a:r>
            <a:endParaRPr/>
          </a:p>
          <a:p>
            <a:pPr indent="-231775" lvl="1" marL="346075"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Perform majority of  data manipulation</a:t>
            </a:r>
            <a:endParaRPr/>
          </a:p>
        </p:txBody>
      </p:sp>
      <p:cxnSp>
        <p:nvCxnSpPr>
          <p:cNvPr id="1359" name="Google Shape;1359;p110"/>
          <p:cNvCxnSpPr/>
          <p:nvPr/>
        </p:nvCxnSpPr>
        <p:spPr>
          <a:xfrm flipH="1" rot="10800000">
            <a:off x="2667000" y="3200400"/>
            <a:ext cx="4097337" cy="890587"/>
          </a:xfrm>
          <a:prstGeom prst="straightConnector1">
            <a:avLst/>
          </a:prstGeom>
          <a:noFill/>
          <a:ln cap="flat" cmpd="sng" w="28575">
            <a:solidFill>
              <a:srgbClr val="FF6600"/>
            </a:solidFill>
            <a:prstDash val="solid"/>
            <a:miter lim="8000"/>
            <a:headEnd len="sm" w="sm" type="none"/>
            <a:tailEnd len="med" w="med" type="triangle"/>
          </a:ln>
        </p:spPr>
      </p:cxnSp>
      <p:cxnSp>
        <p:nvCxnSpPr>
          <p:cNvPr id="1360" name="Google Shape;1360;p110"/>
          <p:cNvCxnSpPr/>
          <p:nvPr/>
        </p:nvCxnSpPr>
        <p:spPr>
          <a:xfrm flipH="1">
            <a:off x="6553200" y="4800600"/>
            <a:ext cx="1833562" cy="1219200"/>
          </a:xfrm>
          <a:prstGeom prst="straightConnector1">
            <a:avLst/>
          </a:prstGeom>
          <a:noFill/>
          <a:ln cap="flat" cmpd="sng" w="28575">
            <a:solidFill>
              <a:srgbClr val="FF6600"/>
            </a:solidFill>
            <a:prstDash val="solid"/>
            <a:miter lim="8000"/>
            <a:headEnd len="med" w="med" type="triangle"/>
            <a:tailEnd len="sm" w="sm" type="none"/>
          </a:ln>
        </p:spPr>
      </p:cxnSp>
      <p:sp>
        <p:nvSpPr>
          <p:cNvPr id="1361" name="Google Shape;1361;p110"/>
          <p:cNvSpPr txBox="1"/>
          <p:nvPr/>
        </p:nvSpPr>
        <p:spPr>
          <a:xfrm>
            <a:off x="4648200" y="5867400"/>
            <a:ext cx="2682875"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555C7"/>
              </a:buClr>
              <a:buFont typeface="Arial"/>
              <a:buNone/>
            </a:pPr>
            <a:r>
              <a:rPr b="1" i="0" lang="en-US" sz="1600" u="none">
                <a:solidFill>
                  <a:srgbClr val="5555C7"/>
                </a:solidFill>
                <a:latin typeface="Arial"/>
                <a:ea typeface="Arial"/>
                <a:cs typeface="Arial"/>
                <a:sym typeface="Arial"/>
              </a:rPr>
              <a:t>Click here to invoke the Expression Editor</a:t>
            </a:r>
            <a:endParaRPr/>
          </a:p>
        </p:txBody>
      </p:sp>
    </p:spTree>
  </p:cSld>
  <p:clrMapOvr>
    <a:masterClrMapping/>
  </p:clrMapOvr>
  <p:transition spd="slow">
    <p:fade thruBlk="1"/>
  </p:transition>
</p:sld>
</file>

<file path=ppt/theme/theme1.xml><?xml version="1.0" encoding="utf-8"?>
<a:theme xmlns:a="http://schemas.openxmlformats.org/drawingml/2006/main" xmlns:r="http://schemas.openxmlformats.org/officeDocument/2006/relationships" name="Corporate PPT Template_new.">
  <a:themeElements>
    <a:clrScheme name="default">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Default Design">
  <a:themeElements>
    <a:clrScheme name="default">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